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833" r:id="rId2"/>
    <p:sldMasterId id="2147483927" r:id="rId3"/>
  </p:sldMasterIdLst>
  <p:notesMasterIdLst>
    <p:notesMasterId r:id="rId41"/>
  </p:notesMasterIdLst>
  <p:handoutMasterIdLst>
    <p:handoutMasterId r:id="rId42"/>
  </p:handoutMasterIdLst>
  <p:sldIdLst>
    <p:sldId id="481" r:id="rId4"/>
    <p:sldId id="2147479413" r:id="rId5"/>
    <p:sldId id="382" r:id="rId6"/>
    <p:sldId id="576" r:id="rId7"/>
    <p:sldId id="2147479421" r:id="rId8"/>
    <p:sldId id="2147479418" r:id="rId9"/>
    <p:sldId id="590" r:id="rId10"/>
    <p:sldId id="2147479417" r:id="rId11"/>
    <p:sldId id="2147479406" r:id="rId12"/>
    <p:sldId id="2147479445" r:id="rId13"/>
    <p:sldId id="2147479458" r:id="rId14"/>
    <p:sldId id="2147479452" r:id="rId15"/>
    <p:sldId id="2147479453" r:id="rId16"/>
    <p:sldId id="2147479455" r:id="rId17"/>
    <p:sldId id="2147479456" r:id="rId18"/>
    <p:sldId id="2147479457" r:id="rId19"/>
    <p:sldId id="2147479444" r:id="rId20"/>
    <p:sldId id="2147479435" r:id="rId21"/>
    <p:sldId id="2147479467" r:id="rId22"/>
    <p:sldId id="2147479436" r:id="rId23"/>
    <p:sldId id="2147479454" r:id="rId24"/>
    <p:sldId id="2147479437" r:id="rId25"/>
    <p:sldId id="2147479460" r:id="rId26"/>
    <p:sldId id="2147479438" r:id="rId27"/>
    <p:sldId id="2147479461" r:id="rId28"/>
    <p:sldId id="2147479439" r:id="rId29"/>
    <p:sldId id="2147479462" r:id="rId30"/>
    <p:sldId id="2147479440" r:id="rId31"/>
    <p:sldId id="2147479463" r:id="rId32"/>
    <p:sldId id="2147479441" r:id="rId33"/>
    <p:sldId id="2147479464" r:id="rId34"/>
    <p:sldId id="2147479442" r:id="rId35"/>
    <p:sldId id="2147479466" r:id="rId36"/>
    <p:sldId id="2147479443" r:id="rId37"/>
    <p:sldId id="2147479465" r:id="rId38"/>
    <p:sldId id="2147479459" r:id="rId39"/>
    <p:sldId id="466" r:id="rId40"/>
  </p:sldIdLst>
  <p:sldSz cx="12192000" cy="6858000"/>
  <p:notesSz cx="6858000" cy="9144000"/>
  <p:embeddedFontLst>
    <p:embeddedFont>
      <p:font typeface="Aptos Narrow" panose="020B0004020202020204" pitchFamily="34" charset="0"/>
      <p:regular r:id="rId43"/>
      <p:bold r:id="rId44"/>
      <p:italic r:id="rId45"/>
      <p:boldItalic r:id="rId46"/>
    </p:embeddedFont>
    <p:embeddedFont>
      <p:font typeface="KPMG Bold" panose="020B0604020202020204" charset="0"/>
      <p:bold r:id="rId47"/>
      <p:boldItalic r:id="rId48"/>
    </p:embeddedFont>
    <p:embeddedFont>
      <p:font typeface="KPMG Greek Bold" panose="020B0604020202020204" charset="0"/>
      <p:bold r:id="rId49"/>
      <p:boldItalic r:id="rId50"/>
    </p:embeddedFont>
    <p:embeddedFont>
      <p:font typeface="KPMG Greek Light" panose="020B0604020202020204" charset="0"/>
      <p:regular r:id="rId51"/>
      <p:italic r:id="rId52"/>
    </p:embeddedFont>
    <p:embeddedFont>
      <p:font typeface="KPMG Greek Thin" panose="020B0604020202020204" charset="0"/>
      <p:regular r:id="rId53"/>
      <p:italic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68229C-DE14-07EB-C9EC-148C202EA6AE}" name="Antoniou, Eleni" initials="EA" userId="S::antonioueleni@kpmg.gr::5fe53b44-11ba-413d-8bf8-06efc4a434d4" providerId="AD"/>
  <p188:author id="{00003AC2-7087-A7B1-F39B-767071003A6C}" name="Paschali, Georgia (Yiolinda)" initials="PG(" userId="S::gpaschali@kpmg.gr::c968784d-40d4-423d-9436-1141c7f3bd8f" providerId="AD"/>
  <p188:author id="{D3C04FC3-B09D-382F-42A7-1E7AF2909D11}" name="Frarou, Angeliki" initials="AF" userId="S::afrarou@kpmg.gr::41a2a4fe-f011-4fa5-8130-bde7c6a03d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80" clrIdx="0">
    <p:extLst>
      <p:ext uri="{19B8F6BF-5375-455C-9EA6-DF929625EA0E}">
        <p15:presenceInfo xmlns:p15="http://schemas.microsoft.com/office/powerpoint/2012/main" userId="S::cjwhite@kpmg.ca::0dea3d63-dcad-4748-a310-11ef28cac8a4" providerId="AD"/>
      </p:ext>
    </p:extLst>
  </p:cmAuthor>
  <p:cmAuthor id="2" name="Rosli, Saifun" initials="RS" lastIdx="24" clrIdx="1">
    <p:extLst>
      <p:ext uri="{19B8F6BF-5375-455C-9EA6-DF929625EA0E}">
        <p15:presenceInfo xmlns:p15="http://schemas.microsoft.com/office/powerpoint/2012/main" userId="S::Saifun.BinAhmadRosli@KPMG.co.uk::970add96-9dc8-4349-9b4f-4aeb9a30bf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49E2"/>
    <a:srgbClr val="7213EA"/>
    <a:srgbClr val="76D2FF"/>
    <a:srgbClr val="00B8F5"/>
    <a:srgbClr val="701FEA"/>
    <a:srgbClr val="FD349C"/>
    <a:srgbClr val="B497FF"/>
    <a:srgbClr val="7892EE"/>
    <a:srgbClr val="E4E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59EB6-C4AF-4884-B97C-4F74EBAC613F}" v="9" dt="2026-06-29T09:54:32.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9" autoAdjust="0"/>
  </p:normalViewPr>
  <p:slideViewPr>
    <p:cSldViewPr snapToGrid="0">
      <p:cViewPr varScale="1">
        <p:scale>
          <a:sx n="71" d="100"/>
          <a:sy n="71" d="100"/>
        </p:scale>
        <p:origin x="1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https://onedrive-global.kpmg.com/personal/afrarou_kpmg_gr/Documents/Desktop/te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onedrive-global.kpmg.com/personal/afrarou_kpmg_gr/Documents/Desktop/te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1E49E2"/>
              </a:solidFill>
              <a:round/>
            </a:ln>
            <a:effectLst/>
          </c:spPr>
          <c:marker>
            <c:symbol val="circle"/>
            <c:size val="5"/>
            <c:spPr>
              <a:solidFill>
                <a:srgbClr val="76D2FF"/>
              </a:solidFill>
              <a:ln w="9525">
                <a:solidFill>
                  <a:srgbClr val="1E49E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Sheet9!$B$56:$B$59</c:f>
              <c:strCache>
                <c:ptCount val="4"/>
                <c:pt idx="0">
                  <c:v>Πολύ Μικρές</c:v>
                </c:pt>
                <c:pt idx="1">
                  <c:v>Μικρές </c:v>
                </c:pt>
                <c:pt idx="2">
                  <c:v>Μεσαίες</c:v>
                </c:pt>
                <c:pt idx="3">
                  <c:v>Μεγάλες</c:v>
                </c:pt>
              </c:strCache>
            </c:strRef>
          </c:cat>
          <c:val>
            <c:numRef>
              <c:f>Sheet9!$C$56:$C$59</c:f>
              <c:numCache>
                <c:formatCode>0.00%</c:formatCode>
                <c:ptCount val="4"/>
                <c:pt idx="0">
                  <c:v>0.248</c:v>
                </c:pt>
                <c:pt idx="1">
                  <c:v>0.192</c:v>
                </c:pt>
                <c:pt idx="2">
                  <c:v>0.189</c:v>
                </c:pt>
                <c:pt idx="3">
                  <c:v>0.372</c:v>
                </c:pt>
              </c:numCache>
            </c:numRef>
          </c:val>
          <c:smooth val="0"/>
          <c:extLst>
            <c:ext xmlns:c16="http://schemas.microsoft.com/office/drawing/2014/chart" uri="{C3380CC4-5D6E-409C-BE32-E72D297353CC}">
              <c16:uniqueId val="{00000000-68DE-4A16-B404-9375446F0ECE}"/>
            </c:ext>
          </c:extLst>
        </c:ser>
        <c:dLbls>
          <c:dLblPos val="t"/>
          <c:showLegendKey val="0"/>
          <c:showVal val="1"/>
          <c:showCatName val="0"/>
          <c:showSerName val="0"/>
          <c:showPercent val="0"/>
          <c:showBubbleSize val="0"/>
        </c:dLbls>
        <c:marker val="1"/>
        <c:smooth val="0"/>
        <c:axId val="2135847887"/>
        <c:axId val="2135850287"/>
      </c:lineChart>
      <c:catAx>
        <c:axId val="213584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l-GR"/>
          </a:p>
        </c:txPr>
        <c:crossAx val="2135850287"/>
        <c:crosses val="autoZero"/>
        <c:auto val="1"/>
        <c:lblAlgn val="ctr"/>
        <c:lblOffset val="100"/>
        <c:noMultiLvlLbl val="0"/>
      </c:catAx>
      <c:valAx>
        <c:axId val="2135850287"/>
        <c:scaling>
          <c:orientation val="minMax"/>
        </c:scaling>
        <c:delete val="1"/>
        <c:axPos val="l"/>
        <c:numFmt formatCode="0.00%" sourceLinked="1"/>
        <c:majorTickMark val="none"/>
        <c:minorTickMark val="none"/>
        <c:tickLblPos val="nextTo"/>
        <c:crossAx val="2135847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 Καθόλου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Open Business</c:v>
                </c:pt>
                <c:pt idx="1">
                  <c:v>ΕΡΓΑΝΗ</c:v>
                </c:pt>
                <c:pt idx="2">
                  <c:v>myDATA</c:v>
                </c:pt>
              </c:strCache>
            </c:strRef>
          </c:cat>
          <c:val>
            <c:numRef>
              <c:f>Sheet1!$B$2:$B$4</c:f>
              <c:numCache>
                <c:formatCode>General</c:formatCode>
                <c:ptCount val="3"/>
                <c:pt idx="0">
                  <c:v>16</c:v>
                </c:pt>
                <c:pt idx="1">
                  <c:v>14.9</c:v>
                </c:pt>
                <c:pt idx="2">
                  <c:v>7.6</c:v>
                </c:pt>
              </c:numCache>
            </c:numRef>
          </c:val>
          <c:extLst>
            <c:ext xmlns:c16="http://schemas.microsoft.com/office/drawing/2014/chart" uri="{C3380CC4-5D6E-409C-BE32-E72D297353CC}">
              <c16:uniqueId val="{00000000-A5CB-4383-B65D-3528DFA2CE66}"/>
            </c:ext>
          </c:extLst>
        </c:ser>
        <c:ser>
          <c:idx val="1"/>
          <c:order val="1"/>
          <c:tx>
            <c:strRef>
              <c:f>Sheet1!$C$1</c:f>
              <c:strCache>
                <c:ptCount val="1"/>
                <c:pt idx="0">
                  <c:v>Λίγο</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Open Business</c:v>
                </c:pt>
                <c:pt idx="1">
                  <c:v>ΕΡΓΑΝΗ</c:v>
                </c:pt>
                <c:pt idx="2">
                  <c:v>myDATA</c:v>
                </c:pt>
              </c:strCache>
            </c:strRef>
          </c:cat>
          <c:val>
            <c:numRef>
              <c:f>Sheet1!$C$2:$C$4</c:f>
              <c:numCache>
                <c:formatCode>General</c:formatCode>
                <c:ptCount val="3"/>
                <c:pt idx="0">
                  <c:v>21.5</c:v>
                </c:pt>
                <c:pt idx="1">
                  <c:v>18.3</c:v>
                </c:pt>
                <c:pt idx="2">
                  <c:v>10.7</c:v>
                </c:pt>
              </c:numCache>
            </c:numRef>
          </c:val>
          <c:extLst>
            <c:ext xmlns:c16="http://schemas.microsoft.com/office/drawing/2014/chart" uri="{C3380CC4-5D6E-409C-BE32-E72D297353CC}">
              <c16:uniqueId val="{00000001-A5CB-4383-B65D-3528DFA2CE66}"/>
            </c:ext>
          </c:extLst>
        </c:ser>
        <c:ser>
          <c:idx val="2"/>
          <c:order val="2"/>
          <c:tx>
            <c:strRef>
              <c:f>Sheet1!$D$1</c:f>
              <c:strCache>
                <c:ptCount val="1"/>
                <c:pt idx="0">
                  <c:v>Μέτρια</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Open Business</c:v>
                </c:pt>
                <c:pt idx="1">
                  <c:v>ΕΡΓΑΝΗ</c:v>
                </c:pt>
                <c:pt idx="2">
                  <c:v>myDATA</c:v>
                </c:pt>
              </c:strCache>
            </c:strRef>
          </c:cat>
          <c:val>
            <c:numRef>
              <c:f>Sheet1!$D$2:$D$4</c:f>
              <c:numCache>
                <c:formatCode>General</c:formatCode>
                <c:ptCount val="3"/>
                <c:pt idx="0">
                  <c:v>36.1</c:v>
                </c:pt>
                <c:pt idx="1">
                  <c:v>34.6</c:v>
                </c:pt>
                <c:pt idx="2">
                  <c:v>30.9</c:v>
                </c:pt>
              </c:numCache>
            </c:numRef>
          </c:val>
          <c:extLst>
            <c:ext xmlns:c16="http://schemas.microsoft.com/office/drawing/2014/chart" uri="{C3380CC4-5D6E-409C-BE32-E72D297353CC}">
              <c16:uniqueId val="{00000002-A5CB-4383-B65D-3528DFA2CE66}"/>
            </c:ext>
          </c:extLst>
        </c:ser>
        <c:ser>
          <c:idx val="3"/>
          <c:order val="3"/>
          <c:tx>
            <c:strRef>
              <c:f>Sheet1!$E$1</c:f>
              <c:strCache>
                <c:ptCount val="1"/>
                <c:pt idx="0">
                  <c:v>Αρκετά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Open Business</c:v>
                </c:pt>
                <c:pt idx="1">
                  <c:v>ΕΡΓΑΝΗ</c:v>
                </c:pt>
                <c:pt idx="2">
                  <c:v>myDATA</c:v>
                </c:pt>
              </c:strCache>
            </c:strRef>
          </c:cat>
          <c:val>
            <c:numRef>
              <c:f>Sheet1!$E$2:$E$4</c:f>
              <c:numCache>
                <c:formatCode>General</c:formatCode>
                <c:ptCount val="3"/>
                <c:pt idx="0">
                  <c:v>21.7</c:v>
                </c:pt>
                <c:pt idx="1">
                  <c:v>25.1</c:v>
                </c:pt>
                <c:pt idx="2">
                  <c:v>38.5</c:v>
                </c:pt>
              </c:numCache>
            </c:numRef>
          </c:val>
          <c:extLst>
            <c:ext xmlns:c16="http://schemas.microsoft.com/office/drawing/2014/chart" uri="{C3380CC4-5D6E-409C-BE32-E72D297353CC}">
              <c16:uniqueId val="{00000003-A5CB-4383-B65D-3528DFA2CE66}"/>
            </c:ext>
          </c:extLst>
        </c:ser>
        <c:ser>
          <c:idx val="4"/>
          <c:order val="4"/>
          <c:tx>
            <c:strRef>
              <c:f>Sheet1!$F$1</c:f>
              <c:strCache>
                <c:ptCount val="1"/>
                <c:pt idx="0">
                  <c:v>Πολύ</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Open Business</c:v>
                </c:pt>
                <c:pt idx="1">
                  <c:v>ΕΡΓΑΝΗ</c:v>
                </c:pt>
                <c:pt idx="2">
                  <c:v>myDATA</c:v>
                </c:pt>
              </c:strCache>
            </c:strRef>
          </c:cat>
          <c:val>
            <c:numRef>
              <c:f>Sheet1!$F$2:$F$4</c:f>
              <c:numCache>
                <c:formatCode>General</c:formatCode>
                <c:ptCount val="3"/>
                <c:pt idx="0">
                  <c:v>4.7</c:v>
                </c:pt>
                <c:pt idx="1">
                  <c:v>7.1</c:v>
                </c:pt>
                <c:pt idx="2">
                  <c:v>12.3</c:v>
                </c:pt>
              </c:numCache>
            </c:numRef>
          </c:val>
          <c:extLst>
            <c:ext xmlns:c16="http://schemas.microsoft.com/office/drawing/2014/chart" uri="{C3380CC4-5D6E-409C-BE32-E72D297353CC}">
              <c16:uniqueId val="{00000004-A5CB-4383-B65D-3528DFA2CE66}"/>
            </c:ext>
          </c:extLst>
        </c:ser>
        <c:dLbls>
          <c:dLblPos val="ctr"/>
          <c:showLegendKey val="0"/>
          <c:showVal val="1"/>
          <c:showCatName val="0"/>
          <c:showSerName val="0"/>
          <c:showPercent val="0"/>
          <c:showBubbleSize val="0"/>
        </c:dLbls>
        <c:gapWidth val="150"/>
        <c:overlap val="100"/>
        <c:axId val="1052062959"/>
        <c:axId val="1052063439"/>
      </c:barChart>
      <c:catAx>
        <c:axId val="1052062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accent2"/>
                </a:solidFill>
                <a:latin typeface="+mn-lt"/>
                <a:ea typeface="+mn-ea"/>
                <a:cs typeface="+mn-cs"/>
              </a:defRPr>
            </a:pPr>
            <a:endParaRPr lang="el-GR"/>
          </a:p>
        </c:txPr>
        <c:crossAx val="1052063439"/>
        <c:crosses val="autoZero"/>
        <c:auto val="1"/>
        <c:lblAlgn val="ctr"/>
        <c:lblOffset val="100"/>
        <c:noMultiLvlLbl val="0"/>
      </c:catAx>
      <c:valAx>
        <c:axId val="105206343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accent2"/>
                </a:solidFill>
                <a:latin typeface="+mn-lt"/>
                <a:ea typeface="+mn-ea"/>
                <a:cs typeface="+mn-cs"/>
              </a:defRPr>
            </a:pPr>
            <a:endParaRPr lang="el-GR"/>
          </a:p>
        </c:txPr>
        <c:crossAx val="1052062959"/>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1454527452656"/>
          <c:y val="0.11983453909689211"/>
          <c:w val="0.64310954434190681"/>
          <c:h val="0.62613880689014123"/>
        </c:manualLayout>
      </c:layout>
      <c:doughnutChart>
        <c:varyColors val="1"/>
        <c:ser>
          <c:idx val="0"/>
          <c:order val="0"/>
          <c:tx>
            <c:strRef>
              <c:f>Sheet1!$B$1</c:f>
              <c:strCache>
                <c:ptCount val="1"/>
                <c:pt idx="0">
                  <c:v>Sales</c:v>
                </c:pt>
              </c:strCache>
            </c:strRef>
          </c:tx>
          <c:spPr>
            <a:ln>
              <a:noFill/>
            </a:ln>
          </c:spPr>
          <c:dPt>
            <c:idx val="0"/>
            <c:bubble3D val="0"/>
            <c:spPr>
              <a:solidFill>
                <a:srgbClr val="1E49E2"/>
              </a:solidFill>
              <a:ln w="19050">
                <a:noFill/>
              </a:ln>
              <a:effectLst/>
            </c:spPr>
            <c:extLst>
              <c:ext xmlns:c16="http://schemas.microsoft.com/office/drawing/2014/chart" uri="{C3380CC4-5D6E-409C-BE32-E72D297353CC}">
                <c16:uniqueId val="{00000001-32DE-4732-8B97-99DF51ACBDD3}"/>
              </c:ext>
            </c:extLst>
          </c:dPt>
          <c:dPt>
            <c:idx val="1"/>
            <c:bubble3D val="0"/>
            <c:spPr>
              <a:solidFill>
                <a:schemeClr val="accent4"/>
              </a:solidFill>
              <a:ln w="19050">
                <a:noFill/>
              </a:ln>
              <a:effectLst/>
            </c:spPr>
            <c:extLst>
              <c:ext xmlns:c16="http://schemas.microsoft.com/office/drawing/2014/chart" uri="{C3380CC4-5D6E-409C-BE32-E72D297353CC}">
                <c16:uniqueId val="{00000003-32DE-4732-8B97-99DF51ACBDD3}"/>
              </c:ext>
            </c:extLst>
          </c:dPt>
          <c:dPt>
            <c:idx val="2"/>
            <c:bubble3D val="0"/>
            <c:spPr>
              <a:solidFill>
                <a:schemeClr val="accent5"/>
              </a:solidFill>
              <a:ln w="19050">
                <a:noFill/>
              </a:ln>
              <a:effectLst/>
            </c:spPr>
            <c:extLst>
              <c:ext xmlns:c16="http://schemas.microsoft.com/office/drawing/2014/chart" uri="{C3380CC4-5D6E-409C-BE32-E72D297353CC}">
                <c16:uniqueId val="{00000005-32DE-4732-8B97-99DF51ACBDD3}"/>
              </c:ext>
            </c:extLst>
          </c:dPt>
          <c:dPt>
            <c:idx val="3"/>
            <c:bubble3D val="0"/>
            <c:spPr>
              <a:solidFill>
                <a:schemeClr val="accent4">
                  <a:lumMod val="20000"/>
                  <a:lumOff val="80000"/>
                </a:schemeClr>
              </a:solidFill>
              <a:ln w="19050">
                <a:noFill/>
              </a:ln>
              <a:effectLst/>
            </c:spPr>
            <c:extLst>
              <c:ext xmlns:c16="http://schemas.microsoft.com/office/drawing/2014/chart" uri="{C3380CC4-5D6E-409C-BE32-E72D297353CC}">
                <c16:uniqueId val="{00000007-32DE-4732-8B97-99DF51ACBDD3}"/>
              </c:ext>
            </c:extLst>
          </c:dPt>
          <c:dLbls>
            <c:dLbl>
              <c:idx val="0"/>
              <c:layout>
                <c:manualLayout>
                  <c:x val="0.13656648222601311"/>
                  <c:y val="0.14229240212067748"/>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105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9673557897538863"/>
                      <c:h val="0.13587439698125295"/>
                    </c:manualLayout>
                  </c15:layout>
                </c:ext>
                <c:ext xmlns:c16="http://schemas.microsoft.com/office/drawing/2014/chart" uri="{C3380CC4-5D6E-409C-BE32-E72D297353CC}">
                  <c16:uniqueId val="{00000001-32DE-4732-8B97-99DF51ACBDD3}"/>
                </c:ext>
              </c:extLst>
            </c:dLbl>
            <c:dLbl>
              <c:idx val="1"/>
              <c:layout>
                <c:manualLayout>
                  <c:x val="-0.10984533592120599"/>
                  <c:y val="7.998392132476855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2DE-4732-8B97-99DF51ACBDD3}"/>
                </c:ext>
              </c:extLst>
            </c:dLbl>
            <c:dLbl>
              <c:idx val="2"/>
              <c:layout>
                <c:manualLayout>
                  <c:x val="-9.5315295599894004E-2"/>
                  <c:y val="-9.7872808965665359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105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07440316811785"/>
                      <c:h val="0.10055460903644355"/>
                    </c:manualLayout>
                  </c15:layout>
                </c:ext>
                <c:ext xmlns:c16="http://schemas.microsoft.com/office/drawing/2014/chart" uri="{C3380CC4-5D6E-409C-BE32-E72D297353CC}">
                  <c16:uniqueId val="{00000005-32DE-4732-8B97-99DF51ACBDD3}"/>
                </c:ext>
              </c:extLst>
            </c:dLbl>
            <c:dLbl>
              <c:idx val="3"/>
              <c:layout>
                <c:manualLayout>
                  <c:x val="-2.7330850802755623E-2"/>
                  <c:y val="-9.4800025731326149E-2"/>
                </c:manualLayout>
              </c:layout>
              <c:numFmt formatCode="0%" sourceLinked="0"/>
              <c:spPr>
                <a:noFill/>
                <a:ln>
                  <a:noFill/>
                </a:ln>
                <a:effectLst/>
              </c:spPr>
              <c:txPr>
                <a:bodyPr rot="0" spcFirstLastPara="1" vertOverflow="ellipsis" horzOverflow="clip" vert="horz" wrap="square" lIns="0" tIns="19050" rIns="36000" bIns="19050" anchor="t" anchorCtr="0">
                  <a:noAutofit/>
                </a:bodyPr>
                <a:lstStyle/>
                <a:p>
                  <a:pPr>
                    <a:defRPr sz="105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7974402145789"/>
                      <c:h val="8.9051336116352492E-2"/>
                    </c:manualLayout>
                  </c15:layout>
                </c:ext>
                <c:ext xmlns:c16="http://schemas.microsoft.com/office/drawing/2014/chart" uri="{C3380CC4-5D6E-409C-BE32-E72D297353CC}">
                  <c16:uniqueId val="{00000007-32DE-4732-8B97-99DF51ACBDD3}"/>
                </c:ext>
              </c:extLst>
            </c:dLbl>
            <c:numFmt formatCode="0%" sourceLinked="0"/>
            <c:spPr>
              <a:noFill/>
              <a:ln>
                <a:noFill/>
              </a:ln>
              <a:effectLst/>
            </c:spPr>
            <c:txPr>
              <a:bodyPr rot="0" spcFirstLastPara="1" vertOverflow="ellipsis" horzOverflow="clip" vert="horz" wrap="square" lIns="0" tIns="19050" rIns="36000" bIns="19050" anchor="t" anchorCtr="1">
                <a:spAutoFit/>
              </a:bodyPr>
              <a:lstStyle/>
              <a:p>
                <a:pPr>
                  <a:defRPr sz="105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Χαμηλή Διαθεσιμότητα</c:v>
                </c:pt>
                <c:pt idx="1">
                  <c:v>Αμοιβές</c:v>
                </c:pt>
                <c:pt idx="2">
                  <c:v>Εξιδείκευση</c:v>
                </c:pt>
                <c:pt idx="3">
                  <c:v>Συνθήκες Εργασίας</c:v>
                </c:pt>
              </c:strCache>
            </c:strRef>
          </c:cat>
          <c:val>
            <c:numRef>
              <c:f>Sheet1!$B$2:$B$5</c:f>
              <c:numCache>
                <c:formatCode>0%</c:formatCode>
                <c:ptCount val="4"/>
                <c:pt idx="0">
                  <c:v>0.51</c:v>
                </c:pt>
                <c:pt idx="1">
                  <c:v>0.15</c:v>
                </c:pt>
                <c:pt idx="2">
                  <c:v>0.3</c:v>
                </c:pt>
                <c:pt idx="3">
                  <c:v>0.04</c:v>
                </c:pt>
              </c:numCache>
            </c:numRef>
          </c:val>
          <c:extLst>
            <c:ext xmlns:c16="http://schemas.microsoft.com/office/drawing/2014/chart" uri="{C3380CC4-5D6E-409C-BE32-E72D297353CC}">
              <c16:uniqueId val="{0000000A-32DE-4732-8B97-99DF51ACBDD3}"/>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1.236818228298466E-2"/>
          <c:y val="0.78573309119445456"/>
          <c:w val="0.94284294964345672"/>
          <c:h val="0.191495414771407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8274457983126"/>
          <c:y val="0.12074487063975503"/>
          <c:w val="0.61304190163027605"/>
          <c:h val="0.51206814675630363"/>
        </c:manualLayout>
      </c:layout>
      <c:doughnutChart>
        <c:varyColors val="1"/>
        <c:ser>
          <c:idx val="0"/>
          <c:order val="0"/>
          <c:tx>
            <c:strRef>
              <c:f>Sheet1!$B$1</c:f>
              <c:strCache>
                <c:ptCount val="1"/>
                <c:pt idx="0">
                  <c:v>Sales</c:v>
                </c:pt>
              </c:strCache>
            </c:strRef>
          </c:tx>
          <c:spPr>
            <a:ln>
              <a:noFill/>
            </a:ln>
          </c:spPr>
          <c:dPt>
            <c:idx val="0"/>
            <c:bubble3D val="0"/>
            <c:spPr>
              <a:solidFill>
                <a:srgbClr val="1E49E2"/>
              </a:solidFill>
              <a:ln w="19050">
                <a:noFill/>
              </a:ln>
              <a:effectLst/>
            </c:spPr>
            <c:extLst>
              <c:ext xmlns:c16="http://schemas.microsoft.com/office/drawing/2014/chart" uri="{C3380CC4-5D6E-409C-BE32-E72D297353CC}">
                <c16:uniqueId val="{00000001-32DE-4732-8B97-99DF51ACBDD3}"/>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32DE-4732-8B97-99DF51ACBDD3}"/>
              </c:ext>
            </c:extLst>
          </c:dPt>
          <c:dPt>
            <c:idx val="2"/>
            <c:bubble3D val="0"/>
            <c:spPr>
              <a:solidFill>
                <a:schemeClr val="accent5"/>
              </a:solidFill>
              <a:ln w="19050">
                <a:noFill/>
              </a:ln>
              <a:effectLst/>
            </c:spPr>
            <c:extLst>
              <c:ext xmlns:c16="http://schemas.microsoft.com/office/drawing/2014/chart" uri="{C3380CC4-5D6E-409C-BE32-E72D297353CC}">
                <c16:uniqueId val="{00000005-32DE-4732-8B97-99DF51ACBDD3}"/>
              </c:ext>
            </c:extLst>
          </c:dPt>
          <c:dPt>
            <c:idx val="3"/>
            <c:bubble3D val="0"/>
            <c:spPr>
              <a:solidFill>
                <a:schemeClr val="accent4"/>
              </a:solidFill>
              <a:ln w="19050">
                <a:noFill/>
              </a:ln>
              <a:effectLst/>
            </c:spPr>
            <c:extLst>
              <c:ext xmlns:c16="http://schemas.microsoft.com/office/drawing/2014/chart" uri="{C3380CC4-5D6E-409C-BE32-E72D297353CC}">
                <c16:uniqueId val="{00000007-32DE-4732-8B97-99DF51ACBDD3}"/>
              </c:ext>
            </c:extLst>
          </c:dPt>
          <c:dPt>
            <c:idx val="4"/>
            <c:bubble3D val="0"/>
            <c:spPr>
              <a:solidFill>
                <a:schemeClr val="accent5"/>
              </a:solidFill>
              <a:ln w="19050">
                <a:noFill/>
              </a:ln>
              <a:effectLst/>
            </c:spPr>
            <c:extLst>
              <c:ext xmlns:c16="http://schemas.microsoft.com/office/drawing/2014/chart" uri="{C3380CC4-5D6E-409C-BE32-E72D297353CC}">
                <c16:uniqueId val="{00000009-32DE-4732-8B97-99DF51ACBDD3}"/>
              </c:ext>
            </c:extLst>
          </c:dPt>
          <c:dLbls>
            <c:dLbl>
              <c:idx val="0"/>
              <c:layout>
                <c:manualLayout>
                  <c:x val="6.5897266483305419E-2"/>
                  <c:y val="-5.9317043619776626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10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1111755233494357"/>
                      <c:h val="0.1358743961352657"/>
                    </c:manualLayout>
                  </c15:layout>
                </c:ext>
                <c:ext xmlns:c16="http://schemas.microsoft.com/office/drawing/2014/chart" uri="{C3380CC4-5D6E-409C-BE32-E72D297353CC}">
                  <c16:uniqueId val="{00000001-32DE-4732-8B97-99DF51ACBDD3}"/>
                </c:ext>
              </c:extLst>
            </c:dLbl>
            <c:dLbl>
              <c:idx val="1"/>
              <c:layout>
                <c:manualLayout>
                  <c:x val="0.16963230435918303"/>
                  <c:y val="1.7297745468733555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2DE-4732-8B97-99DF51ACBDD3}"/>
                </c:ext>
              </c:extLst>
            </c:dLbl>
            <c:dLbl>
              <c:idx val="2"/>
              <c:layout>
                <c:manualLayout>
                  <c:x val="-9.8928104976874973E-2"/>
                  <c:y val="8.6229596145503642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10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07440316811785"/>
                      <c:h val="0.10055460903644355"/>
                    </c:manualLayout>
                  </c15:layout>
                </c:ext>
                <c:ext xmlns:c16="http://schemas.microsoft.com/office/drawing/2014/chart" uri="{C3380CC4-5D6E-409C-BE32-E72D297353CC}">
                  <c16:uniqueId val="{00000005-32DE-4732-8B97-99DF51ACBDD3}"/>
                </c:ext>
              </c:extLst>
            </c:dLbl>
            <c:dLbl>
              <c:idx val="3"/>
              <c:layout>
                <c:manualLayout>
                  <c:x val="-0.11222307585931378"/>
                  <c:y val="-2.9744513837015589E-2"/>
                </c:manualLayout>
              </c:layout>
              <c:numFmt formatCode="0%" sourceLinked="0"/>
              <c:spPr>
                <a:noFill/>
                <a:ln>
                  <a:noFill/>
                </a:ln>
                <a:effectLst/>
              </c:spPr>
              <c:txPr>
                <a:bodyPr rot="0" spcFirstLastPara="1" vertOverflow="ellipsis" horzOverflow="clip" vert="horz" wrap="square" lIns="0" tIns="19050" rIns="36000" bIns="19050" anchor="t" anchorCtr="0">
                  <a:noAutofit/>
                </a:bodyPr>
                <a:lstStyle/>
                <a:p>
                  <a:pPr>
                    <a:defRPr sz="10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7974402145789"/>
                      <c:h val="8.9051336116352492E-2"/>
                    </c:manualLayout>
                  </c15:layout>
                </c:ext>
                <c:ext xmlns:c16="http://schemas.microsoft.com/office/drawing/2014/chart" uri="{C3380CC4-5D6E-409C-BE32-E72D297353CC}">
                  <c16:uniqueId val="{00000007-32DE-4732-8B97-99DF51ACBDD3}"/>
                </c:ext>
              </c:extLst>
            </c:dLbl>
            <c:dLbl>
              <c:idx val="4"/>
              <c:layout>
                <c:manualLayout>
                  <c:x val="-6.2445260521503974E-2"/>
                  <c:y val="-8.8019898811769887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32DE-4732-8B97-99DF51ACBDD3}"/>
                </c:ext>
              </c:extLst>
            </c:dLbl>
            <c:numFmt formatCode="0%" sourceLinked="0"/>
            <c:spPr>
              <a:noFill/>
              <a:ln>
                <a:noFill/>
              </a:ln>
              <a:effectLst/>
            </c:spPr>
            <c:txPr>
              <a:bodyPr rot="0" spcFirstLastPara="1" vertOverflow="ellipsis" horzOverflow="clip" vert="horz" wrap="square" lIns="0" tIns="19050" rIns="36000" bIns="19050" anchor="t" anchorCtr="1">
                <a:spAutoFit/>
              </a:bodyPr>
              <a:lstStyle/>
              <a:p>
                <a:pPr>
                  <a:defRPr sz="10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Aύξηση κόστους</c:v>
                </c:pt>
                <c:pt idx="1">
                  <c:v>Φορολογία</c:v>
                </c:pt>
                <c:pt idx="2">
                  <c:v>Έλλειψη χρηματοδότησης</c:v>
                </c:pt>
                <c:pt idx="3">
                  <c:v>Έλλειψη προσωπικού</c:v>
                </c:pt>
                <c:pt idx="4">
                  <c:v>Μείωση ζήτησης</c:v>
                </c:pt>
              </c:strCache>
            </c:strRef>
          </c:cat>
          <c:val>
            <c:numRef>
              <c:f>Sheet1!$B$2:$B$6</c:f>
              <c:numCache>
                <c:formatCode>0%</c:formatCode>
                <c:ptCount val="5"/>
                <c:pt idx="0">
                  <c:v>0.21</c:v>
                </c:pt>
                <c:pt idx="1">
                  <c:v>0.41</c:v>
                </c:pt>
                <c:pt idx="2">
                  <c:v>0.05</c:v>
                </c:pt>
                <c:pt idx="3">
                  <c:v>0.14000000000000001</c:v>
                </c:pt>
                <c:pt idx="4">
                  <c:v>0.18</c:v>
                </c:pt>
              </c:numCache>
            </c:numRef>
          </c:val>
          <c:extLst>
            <c:ext xmlns:c16="http://schemas.microsoft.com/office/drawing/2014/chart" uri="{C3380CC4-5D6E-409C-BE32-E72D297353CC}">
              <c16:uniqueId val="{0000000A-32DE-4732-8B97-99DF51ACBDD3}"/>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0.13695179852798819"/>
          <c:y val="0.73894206704297805"/>
          <c:w val="0.66638711759192393"/>
          <c:h val="0.2610579329570219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1400" b="0" i="0" u="none" strike="noStrike" kern="1200" spc="0" baseline="0">
                <a:solidFill>
                  <a:srgbClr val="76D2FF"/>
                </a:solidFill>
                <a:latin typeface="+mn-lt"/>
                <a:ea typeface="+mn-ea"/>
                <a:cs typeface="+mn-cs"/>
              </a:defRPr>
            </a:pPr>
            <a:r>
              <a:rPr lang="en-US" sz="1100" b="1" i="0" u="none" strike="noStrike" kern="1200" spc="0" baseline="0">
                <a:solidFill>
                  <a:srgbClr val="76D2FF"/>
                </a:solidFill>
              </a:rPr>
              <a:t>(2021-2025) </a:t>
            </a:r>
          </a:p>
        </c:rich>
      </c:tx>
      <c:layout>
        <c:manualLayout>
          <c:xMode val="edge"/>
          <c:yMode val="edge"/>
          <c:x val="0.3402945637813769"/>
          <c:y val="0.10101258427356262"/>
        </c:manualLayout>
      </c:layout>
      <c:overlay val="0"/>
      <c:spPr>
        <a:noFill/>
        <a:ln>
          <a:noFill/>
        </a:ln>
        <a:effectLst/>
      </c:spPr>
      <c:txPr>
        <a:bodyPr rot="0" spcFirstLastPara="1" vertOverflow="ellipsis" vert="horz" wrap="square" anchor="t" anchorCtr="0"/>
        <a:lstStyle/>
        <a:p>
          <a:pPr>
            <a:defRPr sz="1400" b="0" i="0" u="none" strike="noStrike" kern="1200" spc="0" baseline="0">
              <a:solidFill>
                <a:srgbClr val="76D2FF"/>
              </a:solidFill>
              <a:latin typeface="+mn-lt"/>
              <a:ea typeface="+mn-ea"/>
              <a:cs typeface="+mn-cs"/>
            </a:defRPr>
          </a:pPr>
          <a:endParaRPr lang="en-US"/>
        </a:p>
      </c:txPr>
    </c:title>
    <c:autoTitleDeleted val="0"/>
    <c:plotArea>
      <c:layout>
        <c:manualLayout>
          <c:layoutTarget val="inner"/>
          <c:xMode val="edge"/>
          <c:yMode val="edge"/>
          <c:x val="0.2150830377258417"/>
          <c:y val="0.23508383249120027"/>
          <c:w val="0.76560486698961039"/>
          <c:h val="0.66399541285730401"/>
        </c:manualLayout>
      </c:layout>
      <c:lineChart>
        <c:grouping val="standard"/>
        <c:varyColors val="0"/>
        <c:ser>
          <c:idx val="0"/>
          <c:order val="0"/>
          <c:spPr>
            <a:ln w="28575" cap="rnd">
              <a:solidFill>
                <a:schemeClr val="accent5"/>
              </a:solidFill>
              <a:round/>
            </a:ln>
            <a:effectLst/>
          </c:spPr>
          <c:marker>
            <c:symbol val="circle"/>
            <c:size val="5"/>
            <c:spPr>
              <a:solidFill>
                <a:srgbClr val="00B8F5"/>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Sheet7!$A$22:$A$27</c:f>
              <c:numCache>
                <c:formatCode>@</c:formatCode>
                <c:ptCount val="6"/>
                <c:pt idx="0">
                  <c:v>2021</c:v>
                </c:pt>
                <c:pt idx="1">
                  <c:v>2022</c:v>
                </c:pt>
                <c:pt idx="2">
                  <c:v>2023</c:v>
                </c:pt>
                <c:pt idx="3">
                  <c:v>2024</c:v>
                </c:pt>
                <c:pt idx="4">
                  <c:v>2025</c:v>
                </c:pt>
              </c:numCache>
            </c:numRef>
          </c:cat>
          <c:val>
            <c:numRef>
              <c:f>Sheet7!$B$22:$B$27</c:f>
              <c:numCache>
                <c:formatCode>#,##0</c:formatCode>
                <c:ptCount val="6"/>
                <c:pt idx="0">
                  <c:v>48269</c:v>
                </c:pt>
                <c:pt idx="1">
                  <c:v>53596</c:v>
                </c:pt>
                <c:pt idx="2">
                  <c:v>61072</c:v>
                </c:pt>
                <c:pt idx="3">
                  <c:v>68446</c:v>
                </c:pt>
                <c:pt idx="4">
                  <c:v>76343</c:v>
                </c:pt>
              </c:numCache>
            </c:numRef>
          </c:val>
          <c:smooth val="0"/>
          <c:extLst>
            <c:ext xmlns:c16="http://schemas.microsoft.com/office/drawing/2014/chart" uri="{C3380CC4-5D6E-409C-BE32-E72D297353CC}">
              <c16:uniqueId val="{00000000-8F0C-4B44-AF80-9F559EBDE588}"/>
            </c:ext>
          </c:extLst>
        </c:ser>
        <c:dLbls>
          <c:dLblPos val="t"/>
          <c:showLegendKey val="0"/>
          <c:showVal val="1"/>
          <c:showCatName val="0"/>
          <c:showSerName val="0"/>
          <c:showPercent val="0"/>
          <c:showBubbleSize val="0"/>
        </c:dLbls>
        <c:marker val="1"/>
        <c:smooth val="0"/>
        <c:axId val="1464422223"/>
        <c:axId val="1464426063"/>
      </c:lineChart>
      <c:catAx>
        <c:axId val="1464422223"/>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l-GR"/>
          </a:p>
        </c:txPr>
        <c:crossAx val="1464426063"/>
        <c:crosses val="autoZero"/>
        <c:auto val="1"/>
        <c:lblAlgn val="ctr"/>
        <c:lblOffset val="100"/>
        <c:noMultiLvlLbl val="0"/>
      </c:catAx>
      <c:valAx>
        <c:axId val="146442606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l-GR"/>
          </a:p>
        </c:txPr>
        <c:crossAx val="1464422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913-45D1-A5FF-B008D573EF3B}"/>
              </c:ext>
            </c:extLst>
          </c:dPt>
          <c:dPt>
            <c:idx val="1"/>
            <c:bubble3D val="0"/>
            <c:spPr>
              <a:solidFill>
                <a:srgbClr val="701FEA"/>
              </a:solidFill>
              <a:ln w="19050">
                <a:noFill/>
              </a:ln>
              <a:effectLst/>
            </c:spPr>
            <c:extLst>
              <c:ext xmlns:c16="http://schemas.microsoft.com/office/drawing/2014/chart" uri="{C3380CC4-5D6E-409C-BE32-E72D297353CC}">
                <c16:uniqueId val="{00000003-8913-45D1-A5FF-B008D573EF3B}"/>
              </c:ext>
            </c:extLst>
          </c:dPt>
          <c:dPt>
            <c:idx val="2"/>
            <c:bubble3D val="0"/>
            <c:spPr>
              <a:solidFill>
                <a:schemeClr val="accent4"/>
              </a:solidFill>
              <a:ln w="19050">
                <a:noFill/>
              </a:ln>
              <a:effectLst/>
            </c:spPr>
            <c:extLst>
              <c:ext xmlns:c16="http://schemas.microsoft.com/office/drawing/2014/chart" uri="{C3380CC4-5D6E-409C-BE32-E72D297353CC}">
                <c16:uniqueId val="{00000005-8913-45D1-A5FF-B008D573EF3B}"/>
              </c:ext>
            </c:extLst>
          </c:dPt>
          <c:dPt>
            <c:idx val="3"/>
            <c:bubble3D val="0"/>
            <c:spPr>
              <a:solidFill>
                <a:srgbClr val="ACEAFF"/>
              </a:solidFill>
              <a:ln w="19050">
                <a:noFill/>
              </a:ln>
              <a:effectLst/>
            </c:spPr>
            <c:extLst>
              <c:ext xmlns:c16="http://schemas.microsoft.com/office/drawing/2014/chart" uri="{C3380CC4-5D6E-409C-BE32-E72D297353CC}">
                <c16:uniqueId val="{00000007-8913-45D1-A5FF-B008D573EF3B}"/>
              </c:ext>
            </c:extLst>
          </c:dPt>
          <c:dPt>
            <c:idx val="4"/>
            <c:bubble3D val="0"/>
            <c:spPr>
              <a:solidFill>
                <a:srgbClr val="B497FF"/>
              </a:solidFill>
              <a:ln w="19050">
                <a:noFill/>
              </a:ln>
              <a:effectLst/>
            </c:spPr>
            <c:extLst>
              <c:ext xmlns:c16="http://schemas.microsoft.com/office/drawing/2014/chart" uri="{C3380CC4-5D6E-409C-BE32-E72D297353CC}">
                <c16:uniqueId val="{00000009-8913-45D1-A5FF-B008D573EF3B}"/>
              </c:ext>
            </c:extLst>
          </c:dPt>
          <c:dPt>
            <c:idx val="5"/>
            <c:bubble3D val="0"/>
            <c:spPr>
              <a:solidFill>
                <a:schemeClr val="accent6"/>
              </a:solidFill>
              <a:ln w="19050">
                <a:noFill/>
              </a:ln>
              <a:effectLst/>
            </c:spPr>
            <c:extLst>
              <c:ext xmlns:c16="http://schemas.microsoft.com/office/drawing/2014/chart" uri="{C3380CC4-5D6E-409C-BE32-E72D297353CC}">
                <c16:uniqueId val="{0000000B-A85B-44F7-943C-C8AA8B61C3B5}"/>
              </c:ext>
            </c:extLst>
          </c:dPt>
          <c:cat>
            <c:strRef>
              <c:f>Sheet1!$A$2:$A$8</c:f>
              <c:strCache>
                <c:ptCount val="6"/>
                <c:pt idx="0">
                  <c:v>Άλλοι Τομείς</c:v>
                </c:pt>
                <c:pt idx="1">
                  <c:v>Χονδρικό &amp; Λιανικό Εμπόριο (25,397)</c:v>
                </c:pt>
                <c:pt idx="2">
                  <c:v>Μεταποίηση (11,00)</c:v>
                </c:pt>
                <c:pt idx="3">
                  <c:v>Δραστηριότητες Υπηρεσιών Παροχής Καταλυμάτων &amp; Υπηρεσιών (5.541</c:v>
                </c:pt>
                <c:pt idx="4">
                  <c:v>Κατασκευές (7.299)</c:v>
                </c:pt>
                <c:pt idx="5">
                  <c:v>Επαγγελματικές, Επιστημονικές &amp; Τεχνικές Δρασηριότητες (3.838)</c:v>
                </c:pt>
              </c:strCache>
            </c:strRef>
          </c:cat>
          <c:val>
            <c:numRef>
              <c:f>Sheet1!$B$2:$B$7</c:f>
              <c:numCache>
                <c:formatCode>0.00%</c:formatCode>
                <c:ptCount val="6"/>
                <c:pt idx="0">
                  <c:v>0.2382</c:v>
                </c:pt>
                <c:pt idx="1">
                  <c:v>0.33810000000000001</c:v>
                </c:pt>
                <c:pt idx="2">
                  <c:v>0.1948</c:v>
                </c:pt>
                <c:pt idx="3">
                  <c:v>9.7100000000000006E-2</c:v>
                </c:pt>
                <c:pt idx="4">
                  <c:v>8.9599999999999999E-2</c:v>
                </c:pt>
                <c:pt idx="5">
                  <c:v>4.2200000000000001E-2</c:v>
                </c:pt>
              </c:numCache>
            </c:numRef>
          </c:val>
          <c:extLst>
            <c:ext xmlns:c16="http://schemas.microsoft.com/office/drawing/2014/chart" uri="{C3380CC4-5D6E-409C-BE32-E72D297353CC}">
              <c16:uniqueId val="{00000008-8913-45D1-A5FF-B008D573EF3B}"/>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34925" cap="rnd">
              <a:solidFill>
                <a:srgbClr val="701FEA"/>
              </a:solidFill>
              <a:round/>
            </a:ln>
            <a:effectLst/>
          </c:spPr>
          <c:marker>
            <c:symbol val="circle"/>
            <c:size val="5"/>
            <c:spPr>
              <a:solidFill>
                <a:srgbClr val="FD349C"/>
              </a:solidFill>
              <a:ln w="12700">
                <a:noFill/>
                <a:round/>
              </a:ln>
              <a:effectLst/>
            </c:spPr>
          </c:marker>
          <c:dLbls>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rgbClr val="701FEA"/>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Φύλλο1!$H$70:$H$75</c:f>
              <c:strCache>
                <c:ptCount val="6"/>
                <c:pt idx="0">
                  <c:v>2021</c:v>
                </c:pt>
                <c:pt idx="1">
                  <c:v>2022</c:v>
                </c:pt>
                <c:pt idx="2">
                  <c:v>2023</c:v>
                </c:pt>
                <c:pt idx="3">
                  <c:v>2024</c:v>
                </c:pt>
                <c:pt idx="4">
                  <c:v>2025</c:v>
                </c:pt>
                <c:pt idx="5">
                  <c:v>2026(Μάρτιος)</c:v>
                </c:pt>
              </c:strCache>
            </c:strRef>
          </c:cat>
          <c:val>
            <c:numRef>
              <c:f>Φύλλο1!$I$70:$I$75</c:f>
              <c:numCache>
                <c:formatCode>0.0</c:formatCode>
                <c:ptCount val="6"/>
                <c:pt idx="0">
                  <c:v>101.22382562783773</c:v>
                </c:pt>
                <c:pt idx="1">
                  <c:v>110.9871279384934</c:v>
                </c:pt>
                <c:pt idx="2">
                  <c:v>114.83261157926671</c:v>
                </c:pt>
                <c:pt idx="3">
                  <c:v>117.98074350237619</c:v>
                </c:pt>
                <c:pt idx="4">
                  <c:v>120.90857787282135</c:v>
                </c:pt>
                <c:pt idx="5" formatCode="0.0_)">
                  <c:v>124.937321577368</c:v>
                </c:pt>
              </c:numCache>
            </c:numRef>
          </c:val>
          <c:smooth val="0"/>
          <c:extLst>
            <c:ext xmlns:c16="http://schemas.microsoft.com/office/drawing/2014/chart" uri="{C3380CC4-5D6E-409C-BE32-E72D297353CC}">
              <c16:uniqueId val="{00000000-C99D-4B81-A8EB-051EA7B7EE62}"/>
            </c:ext>
          </c:extLst>
        </c:ser>
        <c:dLbls>
          <c:dLblPos val="t"/>
          <c:showLegendKey val="0"/>
          <c:showVal val="1"/>
          <c:showCatName val="0"/>
          <c:showSerName val="0"/>
          <c:showPercent val="0"/>
          <c:showBubbleSize val="0"/>
        </c:dLbls>
        <c:marker val="1"/>
        <c:smooth val="0"/>
        <c:axId val="872377423"/>
        <c:axId val="872348143"/>
      </c:lineChart>
      <c:catAx>
        <c:axId val="872377423"/>
        <c:scaling>
          <c:orientation val="minMax"/>
        </c:scaling>
        <c:delete val="0"/>
        <c:axPos val="b"/>
        <c:numFmt formatCode="General" sourceLinked="1"/>
        <c:majorTickMark val="none"/>
        <c:minorTickMark val="none"/>
        <c:tickLblPos val="nextTo"/>
        <c:spPr>
          <a:noFill/>
          <a:ln w="12700" cap="flat" cmpd="sng" algn="ctr">
            <a:solidFill>
              <a:srgbClr val="1E49E2"/>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l-GR"/>
          </a:p>
        </c:txPr>
        <c:crossAx val="872348143"/>
        <c:crosses val="autoZero"/>
        <c:auto val="1"/>
        <c:lblAlgn val="ctr"/>
        <c:lblOffset val="100"/>
        <c:noMultiLvlLbl val="0"/>
      </c:catAx>
      <c:valAx>
        <c:axId val="872348143"/>
        <c:scaling>
          <c:orientation val="minMax"/>
        </c:scaling>
        <c:delete val="0"/>
        <c:axPos val="l"/>
        <c:majorGridlines>
          <c:spPr>
            <a:ln w="9525" cap="flat" cmpd="sng" algn="ctr">
              <a:solidFill>
                <a:srgbClr val="1E49E2"/>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l-GR"/>
          </a:p>
        </c:txPr>
        <c:crossAx val="872377423"/>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2"/>
          </a:solidFill>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Αρτοποιία – Ζαχαροπλαστική</c:v>
                </c:pt>
                <c:pt idx="1">
                  <c:v>Συνεργεία Αυτοκινήτων</c:v>
                </c:pt>
                <c:pt idx="2">
                  <c:v>Κατασκευές</c:v>
                </c:pt>
                <c:pt idx="3">
                  <c:v>Αλουμινοκατασκευές – Υαλοπίνακες</c:v>
                </c:pt>
                <c:pt idx="4">
                  <c:v>Πλαστικά – Καλούπια – Μηχανουργεία</c:v>
                </c:pt>
                <c:pt idx="5">
                  <c:v>Κλωστοϋφαντουργία</c:v>
                </c:pt>
                <c:pt idx="6">
                  <c:v>Αργυροχρυσοχοΐα</c:v>
                </c:pt>
                <c:pt idx="7">
                  <c:v>Γραφικές Τέχνες – Εκτυπώσεις</c:v>
                </c:pt>
                <c:pt idx="8">
                  <c:v>Τρόφιμα – Ποτά</c:v>
                </c:pt>
              </c:strCache>
            </c:strRef>
          </c:cat>
          <c:val>
            <c:numRef>
              <c:f>Sheet1!$B$2:$B$10</c:f>
              <c:numCache>
                <c:formatCode>0%</c:formatCode>
                <c:ptCount val="9"/>
                <c:pt idx="0">
                  <c:v>6.2827225130890049E-2</c:v>
                </c:pt>
                <c:pt idx="1">
                  <c:v>0.12827225130890052</c:v>
                </c:pt>
                <c:pt idx="2">
                  <c:v>0.34031413612565448</c:v>
                </c:pt>
                <c:pt idx="3">
                  <c:v>2.6178010471204188E-2</c:v>
                </c:pt>
                <c:pt idx="4">
                  <c:v>8.6387434554973816E-2</c:v>
                </c:pt>
                <c:pt idx="5">
                  <c:v>0.11518324607329843</c:v>
                </c:pt>
                <c:pt idx="6">
                  <c:v>0.112565445026178</c:v>
                </c:pt>
                <c:pt idx="7">
                  <c:v>0.10209424083769633</c:v>
                </c:pt>
                <c:pt idx="8">
                  <c:v>2.6178010471204188E-2</c:v>
                </c:pt>
              </c:numCache>
            </c:numRef>
          </c:val>
          <c:extLst>
            <c:ext xmlns:c16="http://schemas.microsoft.com/office/drawing/2014/chart" uri="{C3380CC4-5D6E-409C-BE32-E72D297353CC}">
              <c16:uniqueId val="{00000000-CAB5-4086-8899-6C46FC298DAC}"/>
            </c:ext>
          </c:extLst>
        </c:ser>
        <c:dLbls>
          <c:dLblPos val="outEnd"/>
          <c:showLegendKey val="0"/>
          <c:showVal val="1"/>
          <c:showCatName val="0"/>
          <c:showSerName val="0"/>
          <c:showPercent val="0"/>
          <c:showBubbleSize val="0"/>
        </c:dLbls>
        <c:gapWidth val="182"/>
        <c:axId val="872194591"/>
        <c:axId val="872177311"/>
      </c:barChart>
      <c:catAx>
        <c:axId val="872194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2"/>
                </a:solidFill>
                <a:latin typeface="+mn-lt"/>
                <a:ea typeface="+mn-ea"/>
                <a:cs typeface="+mn-cs"/>
              </a:defRPr>
            </a:pPr>
            <a:endParaRPr lang="el-GR"/>
          </a:p>
        </c:txPr>
        <c:crossAx val="872177311"/>
        <c:crosses val="autoZero"/>
        <c:auto val="1"/>
        <c:lblAlgn val="ctr"/>
        <c:lblOffset val="100"/>
        <c:noMultiLvlLbl val="0"/>
      </c:catAx>
      <c:valAx>
        <c:axId val="8721773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l-GR"/>
          </a:p>
        </c:txPr>
        <c:crossAx val="872194591"/>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4240128200377"/>
          <c:y val="0.12999448802899183"/>
          <c:w val="0.54987481305859554"/>
          <c:h val="0.80500826795651215"/>
        </c:manualLayout>
      </c:layout>
      <c:doughnutChart>
        <c:varyColors val="1"/>
        <c:ser>
          <c:idx val="0"/>
          <c:order val="0"/>
          <c:tx>
            <c:strRef>
              <c:f>Sheet1!$B$1</c:f>
              <c:strCache>
                <c:ptCount val="1"/>
                <c:pt idx="0">
                  <c:v>Sales</c:v>
                </c:pt>
              </c:strCache>
            </c:strRef>
          </c:tx>
          <c:spPr>
            <a:ln>
              <a:noFill/>
            </a:ln>
          </c:spPr>
          <c:dPt>
            <c:idx val="0"/>
            <c:bubble3D val="0"/>
            <c:spPr>
              <a:solidFill>
                <a:srgbClr val="1E49E2"/>
              </a:solidFill>
              <a:ln w="19050">
                <a:noFill/>
              </a:ln>
              <a:effectLst/>
            </c:spPr>
            <c:extLst>
              <c:ext xmlns:c16="http://schemas.microsoft.com/office/drawing/2014/chart" uri="{C3380CC4-5D6E-409C-BE32-E72D297353CC}">
                <c16:uniqueId val="{00000001-161F-41CB-B2FF-1B4671D29831}"/>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161F-41CB-B2FF-1B4671D29831}"/>
              </c:ext>
            </c:extLst>
          </c:dPt>
          <c:dPt>
            <c:idx val="2"/>
            <c:bubble3D val="0"/>
            <c:spPr>
              <a:solidFill>
                <a:schemeClr val="accent5"/>
              </a:solidFill>
              <a:ln w="19050">
                <a:noFill/>
              </a:ln>
              <a:effectLst/>
            </c:spPr>
            <c:extLst>
              <c:ext xmlns:c16="http://schemas.microsoft.com/office/drawing/2014/chart" uri="{C3380CC4-5D6E-409C-BE32-E72D297353CC}">
                <c16:uniqueId val="{00000005-161F-41CB-B2FF-1B4671D29831}"/>
              </c:ext>
            </c:extLst>
          </c:dPt>
          <c:dPt>
            <c:idx val="3"/>
            <c:bubble3D val="0"/>
            <c:spPr>
              <a:solidFill>
                <a:schemeClr val="accent4"/>
              </a:solidFill>
              <a:ln w="19050">
                <a:noFill/>
              </a:ln>
              <a:effectLst/>
            </c:spPr>
            <c:extLst>
              <c:ext xmlns:c16="http://schemas.microsoft.com/office/drawing/2014/chart" uri="{C3380CC4-5D6E-409C-BE32-E72D297353CC}">
                <c16:uniqueId val="{00000007-161F-41CB-B2FF-1B4671D29831}"/>
              </c:ext>
            </c:extLst>
          </c:dPt>
          <c:dPt>
            <c:idx val="4"/>
            <c:bubble3D val="0"/>
            <c:spPr>
              <a:solidFill>
                <a:schemeClr val="accent5"/>
              </a:solidFill>
              <a:ln w="19050">
                <a:noFill/>
              </a:ln>
              <a:effectLst/>
            </c:spPr>
            <c:extLst>
              <c:ext xmlns:c16="http://schemas.microsoft.com/office/drawing/2014/chart" uri="{C3380CC4-5D6E-409C-BE32-E72D297353CC}">
                <c16:uniqueId val="{00000008-161F-41CB-B2FF-1B4671D29831}"/>
              </c:ext>
            </c:extLst>
          </c:dPt>
          <c:dLbls>
            <c:dLbl>
              <c:idx val="0"/>
              <c:layout>
                <c:manualLayout>
                  <c:x val="8.7580168934201525E-3"/>
                  <c:y val="0.30087096306979411"/>
                </c:manualLayout>
              </c:layout>
              <c:numFmt formatCode="0%" sourceLinked="0"/>
              <c:spPr>
                <a:noFill/>
                <a:ln>
                  <a:noFill/>
                </a:ln>
                <a:effectLst/>
              </c:spPr>
              <c:txPr>
                <a:bodyPr rot="0" spcFirstLastPara="1" vertOverflow="ellipsis"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41111755233494357"/>
                      <c:h val="0.1358743961352657"/>
                    </c:manualLayout>
                  </c15:layout>
                </c:ext>
                <c:ext xmlns:c16="http://schemas.microsoft.com/office/drawing/2014/chart" uri="{C3380CC4-5D6E-409C-BE32-E72D297353CC}">
                  <c16:uniqueId val="{00000001-161F-41CB-B2FF-1B4671D29831}"/>
                </c:ext>
              </c:extLst>
            </c:dLbl>
            <c:dLbl>
              <c:idx val="1"/>
              <c:layout>
                <c:manualLayout>
                  <c:x val="-7.8767092160102262E-2"/>
                  <c:y val="6.5314553394724166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61F-41CB-B2FF-1B4671D29831}"/>
                </c:ext>
              </c:extLst>
            </c:dLbl>
            <c:dLbl>
              <c:idx val="2"/>
              <c:layout>
                <c:manualLayout>
                  <c:x val="-8.5749908583118747E-2"/>
                  <c:y val="-1.1420834636263651E-2"/>
                </c:manualLayout>
              </c:layout>
              <c:numFmt formatCode="0%" sourceLinked="0"/>
              <c:spPr>
                <a:noFill/>
                <a:ln>
                  <a:noFill/>
                </a:ln>
                <a:effectLst/>
              </c:spPr>
              <c:txPr>
                <a:bodyPr rot="0" spcFirstLastPara="1" vertOverflow="ellipsis"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7807440316811785"/>
                      <c:h val="0.10055460903644355"/>
                    </c:manualLayout>
                  </c15:layout>
                </c:ext>
                <c:ext xmlns:c16="http://schemas.microsoft.com/office/drawing/2014/chart" uri="{C3380CC4-5D6E-409C-BE32-E72D297353CC}">
                  <c16:uniqueId val="{00000005-161F-41CB-B2FF-1B4671D29831}"/>
                </c:ext>
              </c:extLst>
            </c:dLbl>
            <c:dLbl>
              <c:idx val="3"/>
              <c:layout>
                <c:manualLayout>
                  <c:x val="-1.4011603476568263E-2"/>
                  <c:y val="-0.10136320204060639"/>
                </c:manualLayout>
              </c:layout>
              <c:numFmt formatCode="0%" sourceLinked="0"/>
              <c:spPr>
                <a:noFill/>
                <a:ln>
                  <a:noFill/>
                </a:ln>
                <a:effectLst/>
              </c:spPr>
              <c:txPr>
                <a:bodyPr rot="0" spcFirstLastPara="1" vertOverflow="ellipsis" wrap="square" lIns="0" tIns="19050" rIns="36000" bIns="19050" anchor="t" anchorCtr="0">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0087974402145789"/>
                      <c:h val="8.9051336116352492E-2"/>
                    </c:manualLayout>
                  </c15:layout>
                </c:ext>
                <c:ext xmlns:c16="http://schemas.microsoft.com/office/drawing/2014/chart" uri="{C3380CC4-5D6E-409C-BE32-E72D297353CC}">
                  <c16:uniqueId val="{00000007-161F-41CB-B2FF-1B4671D29831}"/>
                </c:ext>
              </c:extLst>
            </c:dLbl>
            <c:dLbl>
              <c:idx val="4"/>
              <c:layout>
                <c:manualLayout>
                  <c:x val="1.4687878645925464E-2"/>
                  <c:y val="-0.1038144170028696"/>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161F-41CB-B2FF-1B4671D29831}"/>
                </c:ext>
              </c:extLst>
            </c:dLbl>
            <c:numFmt formatCode="0%" sourceLinked="0"/>
            <c:spPr>
              <a:noFill/>
              <a:ln>
                <a:noFill/>
              </a:ln>
              <a:effectLst/>
            </c:spPr>
            <c:txPr>
              <a:bodyPr rot="0" spcFirstLastPara="1" vertOverflow="ellipsis" wrap="square" lIns="0" tIns="19050" rIns="36000" bIns="19050" anchor="t" anchorCtr="1">
                <a:sp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ext>
            </c:extLst>
          </c:dLbls>
          <c:cat>
            <c:strRef>
              <c:f>Sheet1!$A$2:$A$6</c:f>
              <c:strCache>
                <c:ptCount val="5"/>
                <c:pt idx="0">
                  <c:v>Ατομική</c:v>
                </c:pt>
                <c:pt idx="1">
                  <c:v>ΟΕ</c:v>
                </c:pt>
                <c:pt idx="2">
                  <c:v>ΕΕ</c:v>
                </c:pt>
                <c:pt idx="3">
                  <c:v>ΙΚΕ</c:v>
                </c:pt>
                <c:pt idx="4">
                  <c:v>ΑΕ</c:v>
                </c:pt>
              </c:strCache>
            </c:strRef>
          </c:cat>
          <c:val>
            <c:numRef>
              <c:f>Sheet1!$B$2:$B$6</c:f>
              <c:numCache>
                <c:formatCode>0%</c:formatCode>
                <c:ptCount val="5"/>
                <c:pt idx="0">
                  <c:v>0.54</c:v>
                </c:pt>
                <c:pt idx="1">
                  <c:v>0.23</c:v>
                </c:pt>
                <c:pt idx="2">
                  <c:v>0.09</c:v>
                </c:pt>
                <c:pt idx="3">
                  <c:v>7.0000000000000007E-2</c:v>
                </c:pt>
                <c:pt idx="4">
                  <c:v>0.06</c:v>
                </c:pt>
              </c:numCache>
            </c:numRef>
          </c:val>
          <c:extLst>
            <c:ext xmlns:c16="http://schemas.microsoft.com/office/drawing/2014/chart" uri="{C3380CC4-5D6E-409C-BE32-E72D297353CC}">
              <c16:uniqueId val="{00000006-161F-41CB-B2FF-1B4671D29831}"/>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r"/>
      <c:layout>
        <c:manualLayout>
          <c:xMode val="edge"/>
          <c:yMode val="edge"/>
          <c:x val="0.80122509503504702"/>
          <c:y val="0.19919907407407408"/>
          <c:w val="0.19339814487182488"/>
          <c:h val="0.61825957727006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8591375979629"/>
          <c:y val="0.11699503922609265"/>
          <c:w val="0.54987481305859554"/>
          <c:h val="0.80500826795651215"/>
        </c:manualLayout>
      </c:layout>
      <c:doughnutChart>
        <c:varyColors val="1"/>
        <c:ser>
          <c:idx val="0"/>
          <c:order val="0"/>
          <c:tx>
            <c:strRef>
              <c:f>Sheet1!$B$1</c:f>
              <c:strCache>
                <c:ptCount val="1"/>
                <c:pt idx="0">
                  <c:v>Sales</c:v>
                </c:pt>
              </c:strCache>
            </c:strRef>
          </c:tx>
          <c:spPr>
            <a:ln>
              <a:noFill/>
            </a:ln>
          </c:spPr>
          <c:explosion val="1"/>
          <c:dPt>
            <c:idx val="0"/>
            <c:bubble3D val="0"/>
            <c:spPr>
              <a:solidFill>
                <a:srgbClr val="1E49E2"/>
              </a:solidFill>
              <a:ln w="19050">
                <a:noFill/>
              </a:ln>
              <a:effectLst/>
            </c:spPr>
            <c:extLst>
              <c:ext xmlns:c16="http://schemas.microsoft.com/office/drawing/2014/chart" uri="{C3380CC4-5D6E-409C-BE32-E72D297353CC}">
                <c16:uniqueId val="{00000001-F251-4970-8B69-8779986337D3}"/>
              </c:ext>
            </c:extLst>
          </c:dPt>
          <c:dPt>
            <c:idx val="1"/>
            <c:bubble3D val="0"/>
            <c:spPr>
              <a:solidFill>
                <a:schemeClr val="accent3">
                  <a:lumMod val="25000"/>
                  <a:lumOff val="75000"/>
                </a:schemeClr>
              </a:solidFill>
              <a:ln w="19050">
                <a:noFill/>
              </a:ln>
              <a:effectLst/>
            </c:spPr>
            <c:extLst>
              <c:ext xmlns:c16="http://schemas.microsoft.com/office/drawing/2014/chart" uri="{C3380CC4-5D6E-409C-BE32-E72D297353CC}">
                <c16:uniqueId val="{00000003-F251-4970-8B69-8779986337D3}"/>
              </c:ext>
            </c:extLst>
          </c:dPt>
          <c:dPt>
            <c:idx val="2"/>
            <c:bubble3D val="0"/>
            <c:spPr>
              <a:solidFill>
                <a:schemeClr val="accent5">
                  <a:lumMod val="60000"/>
                  <a:lumOff val="40000"/>
                </a:schemeClr>
              </a:solidFill>
              <a:ln w="19050">
                <a:noFill/>
              </a:ln>
              <a:effectLst/>
            </c:spPr>
            <c:extLst>
              <c:ext xmlns:c16="http://schemas.microsoft.com/office/drawing/2014/chart" uri="{C3380CC4-5D6E-409C-BE32-E72D297353CC}">
                <c16:uniqueId val="{00000005-F251-4970-8B69-8779986337D3}"/>
              </c:ext>
            </c:extLst>
          </c:dPt>
          <c:dPt>
            <c:idx val="3"/>
            <c:bubble3D val="0"/>
            <c:spPr>
              <a:solidFill>
                <a:schemeClr val="accent4"/>
              </a:solidFill>
              <a:ln w="19050">
                <a:noFill/>
              </a:ln>
              <a:effectLst/>
            </c:spPr>
            <c:extLst>
              <c:ext xmlns:c16="http://schemas.microsoft.com/office/drawing/2014/chart" uri="{C3380CC4-5D6E-409C-BE32-E72D297353CC}">
                <c16:uniqueId val="{00000007-F251-4970-8B69-8779986337D3}"/>
              </c:ext>
            </c:extLst>
          </c:dPt>
          <c:dPt>
            <c:idx val="4"/>
            <c:bubble3D val="0"/>
            <c:spPr>
              <a:solidFill>
                <a:schemeClr val="accent5"/>
              </a:solidFill>
              <a:ln w="19050">
                <a:noFill/>
              </a:ln>
              <a:effectLst/>
            </c:spPr>
            <c:extLst>
              <c:ext xmlns:c16="http://schemas.microsoft.com/office/drawing/2014/chart" uri="{C3380CC4-5D6E-409C-BE32-E72D297353CC}">
                <c16:uniqueId val="{00000009-F251-4970-8B69-8779986337D3}"/>
              </c:ext>
            </c:extLst>
          </c:dPt>
          <c:dLbls>
            <c:dLbl>
              <c:idx val="0"/>
              <c:layout>
                <c:manualLayout>
                  <c:x val="6.6474755306898531E-2"/>
                  <c:y val="-4.3614430207034177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1111755233494357"/>
                      <c:h val="0.1358743961352657"/>
                    </c:manualLayout>
                  </c15:layout>
                </c:ext>
                <c:ext xmlns:c16="http://schemas.microsoft.com/office/drawing/2014/chart" uri="{C3380CC4-5D6E-409C-BE32-E72D297353CC}">
                  <c16:uniqueId val="{00000001-F251-4970-8B69-8779986337D3}"/>
                </c:ext>
              </c:extLst>
            </c:dLbl>
            <c:dLbl>
              <c:idx val="1"/>
              <c:layout>
                <c:manualLayout>
                  <c:x val="8.106387575414549E-2"/>
                  <c:y val="-2.5967166667775543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51-4970-8B69-8779986337D3}"/>
                </c:ext>
              </c:extLst>
            </c:dLbl>
            <c:dLbl>
              <c:idx val="2"/>
              <c:layout>
                <c:manualLayout>
                  <c:x val="4.7442564678754434E-2"/>
                  <c:y val="0.11857365339272818"/>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07440316811785"/>
                      <c:h val="0.10055460903644355"/>
                    </c:manualLayout>
                  </c15:layout>
                </c:ext>
                <c:ext xmlns:c16="http://schemas.microsoft.com/office/drawing/2014/chart" uri="{C3380CC4-5D6E-409C-BE32-E72D297353CC}">
                  <c16:uniqueId val="{00000005-F251-4970-8B69-8779986337D3}"/>
                </c:ext>
              </c:extLst>
            </c:dLbl>
            <c:dLbl>
              <c:idx val="3"/>
              <c:layout>
                <c:manualLayout>
                  <c:x val="-0.11612583297733771"/>
                  <c:y val="7.3735790809184978E-2"/>
                </c:manualLayout>
              </c:layout>
              <c:numFmt formatCode="0%" sourceLinked="0"/>
              <c:spPr>
                <a:noFill/>
                <a:ln>
                  <a:noFill/>
                </a:ln>
                <a:effectLst/>
              </c:spPr>
              <c:txPr>
                <a:bodyPr rot="0" spcFirstLastPara="1" vertOverflow="ellipsis" horzOverflow="clip" vert="horz" wrap="square" lIns="0" tIns="19050" rIns="36000" bIns="19050" anchor="t" anchorCtr="0">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7974402145789"/>
                      <c:h val="8.9051336116352492E-2"/>
                    </c:manualLayout>
                  </c15:layout>
                </c:ext>
                <c:ext xmlns:c16="http://schemas.microsoft.com/office/drawing/2014/chart" uri="{C3380CC4-5D6E-409C-BE32-E72D297353CC}">
                  <c16:uniqueId val="{00000007-F251-4970-8B69-8779986337D3}"/>
                </c:ext>
              </c:extLst>
            </c:dLbl>
            <c:dLbl>
              <c:idx val="4"/>
              <c:layout>
                <c:manualLayout>
                  <c:x val="-2.0830114223907365E-2"/>
                  <c:y val="-0.20131028302461348"/>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F251-4970-8B69-8779986337D3}"/>
                </c:ext>
              </c:extLst>
            </c:dLbl>
            <c:numFmt formatCode="0%" sourceLinked="0"/>
            <c:spPr>
              <a:noFill/>
              <a:ln>
                <a:noFill/>
              </a:ln>
              <a:effectLst/>
            </c:spPr>
            <c:txPr>
              <a:bodyPr rot="0" spcFirstLastPara="1" vertOverflow="ellipsis" horzOverflow="clip" vert="horz" wrap="square" lIns="0" tIns="19050" rIns="36000" bIns="19050" anchor="t" anchorCtr="1">
                <a:sp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0-5</c:v>
                </c:pt>
                <c:pt idx="1">
                  <c:v>6-10</c:v>
                </c:pt>
                <c:pt idx="2">
                  <c:v>11-20</c:v>
                </c:pt>
                <c:pt idx="3">
                  <c:v>21-30</c:v>
                </c:pt>
                <c:pt idx="4">
                  <c:v>&gt;30</c:v>
                </c:pt>
              </c:strCache>
            </c:strRef>
          </c:cat>
          <c:val>
            <c:numRef>
              <c:f>Sheet1!$B$2:$B$6</c:f>
              <c:numCache>
                <c:formatCode>0%</c:formatCode>
                <c:ptCount val="5"/>
                <c:pt idx="0">
                  <c:v>0.11</c:v>
                </c:pt>
                <c:pt idx="1">
                  <c:v>0.12041884816753927</c:v>
                </c:pt>
                <c:pt idx="2">
                  <c:v>0.19109947643979058</c:v>
                </c:pt>
                <c:pt idx="3">
                  <c:v>0.15706806282722513</c:v>
                </c:pt>
                <c:pt idx="4">
                  <c:v>0.41884816753926701</c:v>
                </c:pt>
              </c:numCache>
            </c:numRef>
          </c:val>
          <c:extLst>
            <c:ext xmlns:c16="http://schemas.microsoft.com/office/drawing/2014/chart" uri="{C3380CC4-5D6E-409C-BE32-E72D297353CC}">
              <c16:uniqueId val="{0000000A-F251-4970-8B69-8779986337D3}"/>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r"/>
      <c:layout>
        <c:manualLayout>
          <c:xMode val="edge"/>
          <c:yMode val="edge"/>
          <c:x val="0.77367402807420216"/>
          <c:y val="0.21354774490286263"/>
          <c:w val="0.21506499161947187"/>
          <c:h val="0.518337667335916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54616465106719"/>
          <c:y val="0.11049531482464306"/>
          <c:w val="0.54987481305859554"/>
          <c:h val="0.80500826795651215"/>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451-4836-AE8A-3F0387B26AA1}"/>
              </c:ext>
            </c:extLst>
          </c:dPt>
          <c:dPt>
            <c:idx val="1"/>
            <c:bubble3D val="0"/>
            <c:spPr>
              <a:solidFill>
                <a:srgbClr val="1E49E2"/>
              </a:solidFill>
              <a:ln w="19050">
                <a:noFill/>
              </a:ln>
              <a:effectLst/>
            </c:spPr>
            <c:extLst>
              <c:ext xmlns:c16="http://schemas.microsoft.com/office/drawing/2014/chart" uri="{C3380CC4-5D6E-409C-BE32-E72D297353CC}">
                <c16:uniqueId val="{00000003-C451-4836-AE8A-3F0387B26AA1}"/>
              </c:ext>
            </c:extLst>
          </c:dPt>
          <c:dPt>
            <c:idx val="2"/>
            <c:bubble3D val="0"/>
            <c:spPr>
              <a:solidFill>
                <a:schemeClr val="accent4"/>
              </a:solidFill>
              <a:ln w="19050">
                <a:noFill/>
              </a:ln>
              <a:effectLst/>
            </c:spPr>
            <c:extLst>
              <c:ext xmlns:c16="http://schemas.microsoft.com/office/drawing/2014/chart" uri="{C3380CC4-5D6E-409C-BE32-E72D297353CC}">
                <c16:uniqueId val="{00000005-C451-4836-AE8A-3F0387B26AA1}"/>
              </c:ext>
            </c:extLst>
          </c:dPt>
          <c:dPt>
            <c:idx val="3"/>
            <c:bubble3D val="0"/>
            <c:spPr>
              <a:solidFill>
                <a:schemeClr val="accent5"/>
              </a:solidFill>
              <a:ln w="19050">
                <a:noFill/>
              </a:ln>
              <a:effectLst/>
            </c:spPr>
            <c:extLst>
              <c:ext xmlns:c16="http://schemas.microsoft.com/office/drawing/2014/chart" uri="{C3380CC4-5D6E-409C-BE32-E72D297353CC}">
                <c16:uniqueId val="{00000007-C451-4836-AE8A-3F0387B26AA1}"/>
              </c:ext>
            </c:extLst>
          </c:dPt>
          <c:dPt>
            <c:idx val="4"/>
            <c:bubble3D val="0"/>
            <c:spPr>
              <a:solidFill>
                <a:schemeClr val="accent5"/>
              </a:solidFill>
              <a:ln w="19050">
                <a:noFill/>
              </a:ln>
              <a:effectLst/>
            </c:spPr>
            <c:extLst>
              <c:ext xmlns:c16="http://schemas.microsoft.com/office/drawing/2014/chart" uri="{C3380CC4-5D6E-409C-BE32-E72D297353CC}">
                <c16:uniqueId val="{00000009-C451-4836-AE8A-3F0387B26AA1}"/>
              </c:ext>
            </c:extLst>
          </c:dPt>
          <c:dPt>
            <c:idx val="5"/>
            <c:bubble3D val="0"/>
            <c:spPr>
              <a:solidFill>
                <a:schemeClr val="accent6"/>
              </a:solidFill>
              <a:ln w="19050">
                <a:noFill/>
              </a:ln>
              <a:effectLst/>
            </c:spPr>
            <c:extLst>
              <c:ext xmlns:c16="http://schemas.microsoft.com/office/drawing/2014/chart" uri="{C3380CC4-5D6E-409C-BE32-E72D297353CC}">
                <c16:uniqueId val="{0000000C-C451-4836-AE8A-3F0387B26AA1}"/>
              </c:ext>
            </c:extLst>
          </c:dPt>
          <c:dLbls>
            <c:dLbl>
              <c:idx val="0"/>
              <c:layout>
                <c:manualLayout>
                  <c:x val="6.2156487522207482E-2"/>
                  <c:y val="-7.1496968415945536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451-4836-AE8A-3F0387B26AA1}"/>
                </c:ext>
              </c:extLst>
            </c:dLbl>
            <c:dLbl>
              <c:idx val="1"/>
              <c:layout>
                <c:manualLayout>
                  <c:x val="-0.10653038151777892"/>
                  <c:y val="6.8041111012733704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1111755233494357"/>
                      <c:h val="0.1358743961352657"/>
                    </c:manualLayout>
                  </c15:layout>
                </c:ext>
                <c:ext xmlns:c16="http://schemas.microsoft.com/office/drawing/2014/chart" uri="{C3380CC4-5D6E-409C-BE32-E72D297353CC}">
                  <c16:uniqueId val="{00000003-C451-4836-AE8A-3F0387B26AA1}"/>
                </c:ext>
              </c:extLst>
            </c:dLbl>
            <c:dLbl>
              <c:idx val="2"/>
              <c:layout>
                <c:manualLayout>
                  <c:x val="-0.11872483413866425"/>
                  <c:y val="-6.4679934634267675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451-4836-AE8A-3F0387B26AA1}"/>
                </c:ext>
              </c:extLst>
            </c:dLbl>
            <c:dLbl>
              <c:idx val="3"/>
              <c:layout>
                <c:manualLayout>
                  <c:x val="-5.9111413930744088E-2"/>
                  <c:y val="-5.6918905446410796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07440316811785"/>
                      <c:h val="0.10055460903644355"/>
                    </c:manualLayout>
                  </c15:layout>
                </c:ext>
                <c:ext xmlns:c16="http://schemas.microsoft.com/office/drawing/2014/chart" uri="{C3380CC4-5D6E-409C-BE32-E72D297353CC}">
                  <c16:uniqueId val="{00000007-C451-4836-AE8A-3F0387B26AA1}"/>
                </c:ext>
              </c:extLst>
            </c:dLbl>
            <c:dLbl>
              <c:idx val="4"/>
              <c:layout>
                <c:manualLayout>
                  <c:x val="-4.0650098128942901E-2"/>
                  <c:y val="-8.186402883625761E-2"/>
                </c:manualLayout>
              </c:layout>
              <c:numFmt formatCode="0%" sourceLinked="0"/>
              <c:spPr>
                <a:noFill/>
                <a:ln>
                  <a:noFill/>
                </a:ln>
                <a:effectLst/>
              </c:spPr>
              <c:txPr>
                <a:bodyPr rot="0" spcFirstLastPara="1" vertOverflow="ellipsis" horzOverflow="clip" vert="horz" wrap="square" lIns="0" tIns="19050" rIns="36000" bIns="19050" anchor="t" anchorCtr="0">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7974402145789"/>
                      <c:h val="8.9051336116352492E-2"/>
                    </c:manualLayout>
                  </c15:layout>
                </c:ext>
                <c:ext xmlns:c16="http://schemas.microsoft.com/office/drawing/2014/chart" uri="{C3380CC4-5D6E-409C-BE32-E72D297353CC}">
                  <c16:uniqueId val="{00000009-C451-4836-AE8A-3F0387B26AA1}"/>
                </c:ext>
              </c:extLst>
            </c:dLbl>
            <c:dLbl>
              <c:idx val="5"/>
              <c:layout>
                <c:manualLayout>
                  <c:x val="1.0248129537196317E-2"/>
                  <c:y val="-7.7815519397071251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C451-4836-AE8A-3F0387B26AA1}"/>
                </c:ext>
              </c:extLst>
            </c:dLbl>
            <c:numFmt formatCode="0%" sourceLinked="0"/>
            <c:spPr>
              <a:noFill/>
              <a:ln>
                <a:noFill/>
              </a:ln>
              <a:effectLst/>
            </c:spPr>
            <c:txPr>
              <a:bodyPr rot="0" spcFirstLastPara="1" vertOverflow="ellipsis" horzOverflow="clip" vert="horz" wrap="square" lIns="0" tIns="19050" rIns="36000" bIns="19050" anchor="t" anchorCtr="1">
                <a:sp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Sheet1!$A$2:$A$7</c:f>
              <c:strCache>
                <c:ptCount val="6"/>
                <c:pt idx="0">
                  <c:v>Ατομική</c:v>
                </c:pt>
                <c:pt idx="1">
                  <c:v>&lt;5</c:v>
                </c:pt>
                <c:pt idx="2">
                  <c:v>5-10</c:v>
                </c:pt>
                <c:pt idx="3">
                  <c:v>11-30</c:v>
                </c:pt>
                <c:pt idx="4">
                  <c:v>31-50</c:v>
                </c:pt>
                <c:pt idx="5">
                  <c:v>&gt;50</c:v>
                </c:pt>
              </c:strCache>
            </c:strRef>
          </c:cat>
          <c:val>
            <c:numRef>
              <c:f>Sheet1!$B$2:$B$7</c:f>
              <c:numCache>
                <c:formatCode>0%</c:formatCode>
                <c:ptCount val="6"/>
                <c:pt idx="0">
                  <c:v>0.31151832460732987</c:v>
                </c:pt>
                <c:pt idx="1">
                  <c:v>0.47120418848167539</c:v>
                </c:pt>
                <c:pt idx="2">
                  <c:v>0.13350785340314136</c:v>
                </c:pt>
                <c:pt idx="3">
                  <c:v>5.7591623036649213E-2</c:v>
                </c:pt>
                <c:pt idx="4">
                  <c:v>7.8534031413612562E-3</c:v>
                </c:pt>
                <c:pt idx="5">
                  <c:v>1.3089005235602094E-2</c:v>
                </c:pt>
              </c:numCache>
            </c:numRef>
          </c:val>
          <c:extLst>
            <c:ext xmlns:c16="http://schemas.microsoft.com/office/drawing/2014/chart" uri="{C3380CC4-5D6E-409C-BE32-E72D297353CC}">
              <c16:uniqueId val="{0000000A-C451-4836-AE8A-3F0387B26AA1}"/>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r"/>
      <c:layout>
        <c:manualLayout>
          <c:xMode val="edge"/>
          <c:yMode val="edge"/>
          <c:x val="0.73095959408807198"/>
          <c:y val="2.9892078985469788E-2"/>
          <c:w val="0.26460065680319883"/>
          <c:h val="0.8752180862252416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53658143027955"/>
          <c:y val="0.12385103858227073"/>
          <c:w val="0.54987481305859554"/>
          <c:h val="0.80500826795651215"/>
        </c:manualLayout>
      </c:layout>
      <c:doughnutChart>
        <c:varyColors val="1"/>
        <c:ser>
          <c:idx val="0"/>
          <c:order val="0"/>
          <c:tx>
            <c:strRef>
              <c:f>Sheet1!$B$1</c:f>
              <c:strCache>
                <c:ptCount val="1"/>
                <c:pt idx="0">
                  <c:v>Sales</c:v>
                </c:pt>
              </c:strCache>
            </c:strRef>
          </c:tx>
          <c:spPr>
            <a:ln>
              <a:noFill/>
            </a:ln>
          </c:spPr>
          <c:dPt>
            <c:idx val="0"/>
            <c:bubble3D val="0"/>
            <c:spPr>
              <a:solidFill>
                <a:srgbClr val="1E49E2"/>
              </a:solidFill>
              <a:ln w="19050">
                <a:noFill/>
              </a:ln>
              <a:effectLst/>
            </c:spPr>
            <c:extLst>
              <c:ext xmlns:c16="http://schemas.microsoft.com/office/drawing/2014/chart" uri="{C3380CC4-5D6E-409C-BE32-E72D297353CC}">
                <c16:uniqueId val="{00000001-137E-4EC0-957C-CC20B79B47A8}"/>
              </c:ext>
            </c:extLst>
          </c:dPt>
          <c:dPt>
            <c:idx val="1"/>
            <c:bubble3D val="0"/>
            <c:spPr>
              <a:solidFill>
                <a:schemeClr val="accent5">
                  <a:lumMod val="20000"/>
                  <a:lumOff val="80000"/>
                </a:schemeClr>
              </a:solidFill>
              <a:ln w="19050">
                <a:noFill/>
              </a:ln>
              <a:effectLst/>
            </c:spPr>
            <c:extLst>
              <c:ext xmlns:c16="http://schemas.microsoft.com/office/drawing/2014/chart" uri="{C3380CC4-5D6E-409C-BE32-E72D297353CC}">
                <c16:uniqueId val="{00000003-137E-4EC0-957C-CC20B79B47A8}"/>
              </c:ext>
            </c:extLst>
          </c:dPt>
          <c:dPt>
            <c:idx val="2"/>
            <c:bubble3D val="0"/>
            <c:spPr>
              <a:solidFill>
                <a:schemeClr val="accent5"/>
              </a:solidFill>
              <a:ln w="19050">
                <a:noFill/>
              </a:ln>
              <a:effectLst/>
            </c:spPr>
            <c:extLst>
              <c:ext xmlns:c16="http://schemas.microsoft.com/office/drawing/2014/chart" uri="{C3380CC4-5D6E-409C-BE32-E72D297353CC}">
                <c16:uniqueId val="{00000005-137E-4EC0-957C-CC20B79B47A8}"/>
              </c:ext>
            </c:extLst>
          </c:dPt>
          <c:dPt>
            <c:idx val="3"/>
            <c:bubble3D val="0"/>
            <c:spPr>
              <a:solidFill>
                <a:schemeClr val="accent4"/>
              </a:solidFill>
              <a:ln w="19050">
                <a:noFill/>
              </a:ln>
              <a:effectLst/>
            </c:spPr>
            <c:extLst>
              <c:ext xmlns:c16="http://schemas.microsoft.com/office/drawing/2014/chart" uri="{C3380CC4-5D6E-409C-BE32-E72D297353CC}">
                <c16:uniqueId val="{00000007-137E-4EC0-957C-CC20B79B47A8}"/>
              </c:ext>
            </c:extLst>
          </c:dPt>
          <c:dPt>
            <c:idx val="4"/>
            <c:bubble3D val="0"/>
            <c:spPr>
              <a:solidFill>
                <a:schemeClr val="accent5"/>
              </a:solidFill>
              <a:ln w="19050">
                <a:noFill/>
              </a:ln>
              <a:effectLst/>
            </c:spPr>
            <c:extLst>
              <c:ext xmlns:c16="http://schemas.microsoft.com/office/drawing/2014/chart" uri="{C3380CC4-5D6E-409C-BE32-E72D297353CC}">
                <c16:uniqueId val="{00000009-137E-4EC0-957C-CC20B79B47A8}"/>
              </c:ext>
            </c:extLst>
          </c:dPt>
          <c:dLbls>
            <c:dLbl>
              <c:idx val="0"/>
              <c:layout>
                <c:manualLayout>
                  <c:x val="1.1413034356590189E-2"/>
                  <c:y val="0.36548208369076757"/>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1111755233494357"/>
                      <c:h val="0.1358743961352657"/>
                    </c:manualLayout>
                  </c15:layout>
                </c:ext>
                <c:ext xmlns:c16="http://schemas.microsoft.com/office/drawing/2014/chart" uri="{C3380CC4-5D6E-409C-BE32-E72D297353CC}">
                  <c16:uniqueId val="{00000001-137E-4EC0-957C-CC20B79B47A8}"/>
                </c:ext>
              </c:extLst>
            </c:dLbl>
            <c:dLbl>
              <c:idx val="1"/>
              <c:layout>
                <c:manualLayout>
                  <c:x val="-0.1161871673695913"/>
                  <c:y val="3.0806896316525396E-2"/>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0.10961987722196513"/>
                      <c:h val="0.10736144012550204"/>
                    </c:manualLayout>
                  </c15:layout>
                </c:ext>
                <c:ext xmlns:c16="http://schemas.microsoft.com/office/drawing/2014/chart" uri="{C3380CC4-5D6E-409C-BE32-E72D297353CC}">
                  <c16:uniqueId val="{00000003-137E-4EC0-957C-CC20B79B47A8}"/>
                </c:ext>
              </c:extLst>
            </c:dLbl>
            <c:dLbl>
              <c:idx val="2"/>
              <c:layout>
                <c:manualLayout>
                  <c:x val="-7.4086575158727005E-2"/>
                  <c:y val="-1.1421042931163177E-2"/>
                </c:manualLayout>
              </c:layout>
              <c:numFmt formatCode="0%" sourceLinked="0"/>
              <c:spPr>
                <a:noFill/>
                <a:ln>
                  <a:noFill/>
                </a:ln>
                <a:effectLst/>
              </c:spPr>
              <c:txPr>
                <a:bodyPr rot="0" spcFirstLastPara="1" vertOverflow="ellipsis" horzOverflow="clip" vert="horz" wrap="square" lIns="0" tIns="19050" rIns="36000" bIns="19050" anchor="t" anchorCtr="1">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07440316811785"/>
                      <c:h val="0.10055460903644355"/>
                    </c:manualLayout>
                  </c15:layout>
                </c:ext>
                <c:ext xmlns:c16="http://schemas.microsoft.com/office/drawing/2014/chart" uri="{C3380CC4-5D6E-409C-BE32-E72D297353CC}">
                  <c16:uniqueId val="{00000005-137E-4EC0-957C-CC20B79B47A8}"/>
                </c:ext>
              </c:extLst>
            </c:dLbl>
            <c:dLbl>
              <c:idx val="3"/>
              <c:layout>
                <c:manualLayout>
                  <c:x val="-5.608911025263328E-2"/>
                  <c:y val="-6.2720800621906159E-2"/>
                </c:manualLayout>
              </c:layout>
              <c:numFmt formatCode="0%" sourceLinked="0"/>
              <c:spPr>
                <a:noFill/>
                <a:ln>
                  <a:noFill/>
                </a:ln>
                <a:effectLst/>
              </c:spPr>
              <c:txPr>
                <a:bodyPr rot="0" spcFirstLastPara="1" vertOverflow="ellipsis" horzOverflow="clip" vert="horz" wrap="square" lIns="0" tIns="19050" rIns="36000" bIns="19050" anchor="t" anchorCtr="0">
                  <a:no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7974402145789"/>
                      <c:h val="8.9051336116352492E-2"/>
                    </c:manualLayout>
                  </c15:layout>
                </c:ext>
                <c:ext xmlns:c16="http://schemas.microsoft.com/office/drawing/2014/chart" uri="{C3380CC4-5D6E-409C-BE32-E72D297353CC}">
                  <c16:uniqueId val="{00000007-137E-4EC0-957C-CC20B79B47A8}"/>
                </c:ext>
              </c:extLst>
            </c:dLbl>
            <c:dLbl>
              <c:idx val="4"/>
              <c:layout>
                <c:manualLayout>
                  <c:x val="9.790593198055308E-5"/>
                  <c:y val="-0.11113253530400929"/>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37E-4EC0-957C-CC20B79B47A8}"/>
                </c:ext>
              </c:extLst>
            </c:dLbl>
            <c:numFmt formatCode="0%" sourceLinked="0"/>
            <c:spPr>
              <a:noFill/>
              <a:ln>
                <a:noFill/>
              </a:ln>
              <a:effectLst/>
            </c:spPr>
            <c:txPr>
              <a:bodyPr rot="0" spcFirstLastPara="1" vertOverflow="ellipsis" horzOverflow="clip" vert="horz" wrap="square" lIns="0" tIns="19050" rIns="36000" bIns="19050" anchor="t" anchorCtr="1">
                <a:spAutoFit/>
              </a:bodyPr>
              <a:lstStyle/>
              <a:p>
                <a:pPr>
                  <a:defRPr sz="900" b="1" i="0" u="none" strike="noStrike" kern="1200" baseline="0">
                    <a:solidFill>
                      <a:schemeClr val="accent2"/>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&lt;100 χιλ</c:v>
                </c:pt>
                <c:pt idx="1">
                  <c:v>100-250 χιλ</c:v>
                </c:pt>
                <c:pt idx="2">
                  <c:v>250-500 χιλ</c:v>
                </c:pt>
                <c:pt idx="3">
                  <c:v>500-1000 χιλ</c:v>
                </c:pt>
                <c:pt idx="4">
                  <c:v>&gt;1000 χιλ</c:v>
                </c:pt>
              </c:strCache>
            </c:strRef>
          </c:cat>
          <c:val>
            <c:numRef>
              <c:f>Sheet1!$B$2:$B$6</c:f>
              <c:numCache>
                <c:formatCode>0%</c:formatCode>
                <c:ptCount val="5"/>
                <c:pt idx="0">
                  <c:v>0.48691099476439792</c:v>
                </c:pt>
                <c:pt idx="1">
                  <c:v>0.25392670157068065</c:v>
                </c:pt>
                <c:pt idx="2">
                  <c:v>0.12303664921465969</c:v>
                </c:pt>
                <c:pt idx="3">
                  <c:v>6.2827225130890049E-2</c:v>
                </c:pt>
                <c:pt idx="4">
                  <c:v>7.0680628272251314E-2</c:v>
                </c:pt>
              </c:numCache>
            </c:numRef>
          </c:val>
          <c:extLst>
            <c:ext xmlns:c16="http://schemas.microsoft.com/office/drawing/2014/chart" uri="{C3380CC4-5D6E-409C-BE32-E72D297353CC}">
              <c16:uniqueId val="{0000000E-137E-4EC0-957C-CC20B79B47A8}"/>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r"/>
      <c:layout>
        <c:manualLayout>
          <c:xMode val="edge"/>
          <c:yMode val="edge"/>
          <c:x val="0.7333640279154372"/>
          <c:y val="0.15991096030425775"/>
          <c:w val="0.26663594966233434"/>
          <c:h val="0.75451349488762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01/07/2026</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01/07/2026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typosthes.gr/koinonia/379061_epaggelma-me-hiliades-elleipseis-se-ergazomenoys-alla-den-epilegoyn-neoi" TargetMode="External"/><Relationship Id="rId3" Type="http://schemas.openxmlformats.org/officeDocument/2006/relationships/hyperlink" Target="https://www.statistics.gr/documents/20181/d2c9a876-4bfb-6e12-6190-7a57d2e5c07d" TargetMode="External"/><Relationship Id="rId7" Type="http://schemas.openxmlformats.org/officeDocument/2006/relationships/hyperlink" Target="https://www.statistics.gr/el/statistics/-/publication/SBR0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tatistics.gr/documents/20181/535db0b1-e741-13af-4792-5c4f1195e6bb?utm_source=chatgpt.com" TargetMode="External"/><Relationship Id="rId11" Type="http://schemas.openxmlformats.org/officeDocument/2006/relationships/hyperlink" Target="https://www.statistics.gr/infographic-vehicle-licenses-2025" TargetMode="External"/><Relationship Id="rId5" Type="http://schemas.openxmlformats.org/officeDocument/2006/relationships/hyperlink" Target="https://www.statistics.gr/documents/20181/18746169/DT_Adeies_Kykloforias_2025_EN.pdf/57066098-a037-5eba-a1d0-a374b7bcd2f1" TargetMode="External"/><Relationship Id="rId10" Type="http://schemas.openxmlformats.org/officeDocument/2006/relationships/hyperlink" Target="https://www.autotriti.gr/data/news/preview_news/ellada-giramenos-stolos-oximaton-acea_280162.asp" TargetMode="External"/><Relationship Id="rId4" Type="http://schemas.openxmlformats.org/officeDocument/2006/relationships/hyperlink" Target="https://www.acea.auto/files/ACEA_Report-%E2%80%93-Vehicles_on_European_roads_2026.pdf" TargetMode="External"/><Relationship Id="rId9" Type="http://schemas.openxmlformats.org/officeDocument/2006/relationships/hyperlink" Target="https://thesseconomy.gr/%CF%80%CE%B5%CF%81%CE%AF%CF%80%CE%BF%CF%85-284-%CE%B5%CE%BA%CE%B1%CF%84-%CE%B1%CF%85%CF%84%CE%BF%CE%BA%CE%AF%CE%BD%CE%B7%CF%84%CE%B1-%CF%87%CF%89%CF%81%CE%AF%CF%82-%CF%83%CF%85%CE%BD%CF%84%CE%AE/"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statistics.gr/el/statistics/-/publication/DKT66/-" TargetMode="External"/><Relationship Id="rId3" Type="http://schemas.openxmlformats.org/officeDocument/2006/relationships/hyperlink" Target="https://iobe.gr/wp-content/uploads/2026/01/RES_05_F_24062025_REP_EN.pdf" TargetMode="External"/><Relationship Id="rId7" Type="http://schemas.openxmlformats.org/officeDocument/2006/relationships/hyperlink" Target="https://www.flash.gr/oi-ependyseis-se-kataskeyes-efthasan-to-6-toy-aep-to-2024-1008548"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newmoney.gr/roh/palmos-oikonomias/ependyseis/ependisis-52-dis-tin-periodo-2024-eos-2026-ston-klado-ton-kataskevon/" TargetMode="External"/><Relationship Id="rId5" Type="http://schemas.openxmlformats.org/officeDocument/2006/relationships/hyperlink" Target="https://iobe.gr/wp-content/uploads/2025/09/RES_05_F_24062025_REP_GR.pdf" TargetMode="External"/><Relationship Id="rId4" Type="http://schemas.openxmlformats.org/officeDocument/2006/relationships/hyperlink" Target="https://www.statistics.gr/documents/20181/a03291f5-82ae-b8b9-b66f-c5dfc4b2742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tilcon.gr/o-klados-tou-alouminiou-stin-ellada-analyseis-erevnes-kai-pososta/" TargetMode="External"/><Relationship Id="rId3" Type="http://schemas.openxmlformats.org/officeDocument/2006/relationships/hyperlink" Target="https://exoikonomo2025.gov.gr/" TargetMode="External"/><Relationship Id="rId7" Type="http://schemas.openxmlformats.org/officeDocument/2006/relationships/hyperlink" Target="https://aluminium.org.gr/info-klado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aluminium.org.gr/klados-aloyminioy-o-protos-exagogikos-klados-tis-choras-gia-to-2025/" TargetMode="External"/><Relationship Id="rId5" Type="http://schemas.openxmlformats.org/officeDocument/2006/relationships/hyperlink" Target="https://iobe.gr/en/mark-ind/the-aluminium-industry-in-greece-contribution-to-the-economy-challenges-and-growth-prospects/" TargetMode="External"/><Relationship Id="rId4" Type="http://schemas.openxmlformats.org/officeDocument/2006/relationships/hyperlink" Target="https://www.statistics.gr/documents/20181/a03291f5-82ae-b8b9-b66f-c5dfc4b2742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mi.spglobal.com/Public/Home/PressRelease/9a9ca01d9c1041e0856998a76740c264" TargetMode="External"/><Relationship Id="rId7" Type="http://schemas.openxmlformats.org/officeDocument/2006/relationships/hyperlink" Target="https://www.ot.gr/2023/06/16/oikonomia/viomixania/iove-i-poreia-tis-viomixanias-plastikon-tin-trietia-2019-2021/"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statista.com/statistics/413599/turnover-manufacturers-machinery-equipment-greece/" TargetMode="External"/><Relationship Id="rId5" Type="http://schemas.openxmlformats.org/officeDocument/2006/relationships/hyperlink" Target="https://www.statista.com/statistics/427078/turnover-manufacturing-rubber-plastics-industry-greece/?srsltid=AfmBOopfgdVdJhZZagWlGOfkicjzT_8PIKn2UAe82k0TscuVqxm1_fqG" TargetMode="External"/><Relationship Id="rId4" Type="http://schemas.openxmlformats.org/officeDocument/2006/relationships/hyperlink" Target="https://www.naftemporiki.gr/english/2026623/plastainability-2025-the-plastics-industry-is-in-a-deep-and-prolonged-recession/?utm_source=chatgpt.com"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newmoney.gr/wp-content/uploads/2026/04/%CE%94%CE%B5%CE%AF%CE%BA%CF%84%CE%B7%CF%82-%CE%9A%CF%8D%CE%BA%CE%BB%CE%BF%CF%85-%CE%95%CF%81%CE%B3%CE%B1%CF%83%CE%B9%CF%8E%CE%BD-%CF%83%CF%84%CE%B7-%CE%92%CE%B9%CE%BF%CE%BC%CE%B7%CF%87%CE%B1%CE%BD%CE%AF%CE%B1-20211000-%CE%A6%CE%B5%CE%B2%CF%81%CE%BF%CF%85%CE%AC%CF%81%CE%B9%CE%BF%CF%82-2026-.pdf" TargetMode="External"/><Relationship Id="rId3" Type="http://schemas.openxmlformats.org/officeDocument/2006/relationships/hyperlink" Target="https://www.naftemporiki.gr/english/2079457/clothing-textile-industry-exports-fell-by-7-2-in-2025/" TargetMode="External"/><Relationship Id="rId7" Type="http://schemas.openxmlformats.org/officeDocument/2006/relationships/hyperlink" Target="https://www.moneyreview.gr/business-and-finance/economy/203802/meiomenes-kata-7-2-oi-exagoges-endysis-klostoyfantoyrgia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skai.gr/news/finance/statherotita-stis-eksagoges-endymaton-kai-klostoyfantourgias-sto-proto-10mino-fetos-to-vam" TargetMode="External"/><Relationship Id="rId5" Type="http://schemas.openxmlformats.org/officeDocument/2006/relationships/hyperlink" Target="https://www.greekfashion.gr/el/news-trends/aykshsh-twn-eisagwgwn-endymatwn-kai-klwstoyfantoyrgikwn-apo.618.html?utm_source=chatgpt.com" TargetMode="External"/><Relationship Id="rId4" Type="http://schemas.openxmlformats.org/officeDocument/2006/relationships/hyperlink" Target="https://www.ibisworld.com/greece/industry/textiles-manufacturing/200033/"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tatistics.gr/documents/20181/10870b6a-a6af-0895-e460-530fedfeda00" TargetMode="External"/><Relationship Id="rId13" Type="http://schemas.openxmlformats.org/officeDocument/2006/relationships/hyperlink" Target="https://www.statistics.gr/documents/20181/54851cc3-3583-c62b-4021-c94785a9ce92" TargetMode="External"/><Relationship Id="rId3" Type="http://schemas.openxmlformats.org/officeDocument/2006/relationships/hyperlink" Target="https://www.statistics.gr/documents/20181/a0ac866a-b124-f542-4bcb-bc1a24ca7873" TargetMode="External"/><Relationship Id="rId7" Type="http://schemas.openxmlformats.org/officeDocument/2006/relationships/hyperlink" Target="https://povako.gr/wp-content/uploads/2026/01/%CE%A7%CE%A1%CE%A5%CE%A3%CE%99%CE%94%CE%A1%CE%95%CE%99%CE%91-1-2026.pdf?utm_source=chatgpt.com" TargetMode="External"/><Relationship Id="rId12" Type="http://schemas.openxmlformats.org/officeDocument/2006/relationships/hyperlink" Target="https://www.statistics.gr/el/statistics/eco"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statistics.gr/documents/20181/0739bf28-f389-ce36-66ed-856fba9eb3db?utm_source=chatgpt.com" TargetMode="External"/><Relationship Id="rId11" Type="http://schemas.openxmlformats.org/officeDocument/2006/relationships/hyperlink" Target="https://www.intergraf.eu/images/2025/pdf/2025_Intergraf_Economic%20Report_KEY_DATA.pdf" TargetMode="External"/><Relationship Id="rId5" Type="http://schemas.openxmlformats.org/officeDocument/2006/relationships/hyperlink" Target="https://www.statistics.gr/documents/20181/ebc62d05-b8f1-85ab-a8ab-3ff175e5d1b8" TargetMode="External"/><Relationship Id="rId10" Type="http://schemas.openxmlformats.org/officeDocument/2006/relationships/hyperlink" Target="https://www.statistics.gr/documents/20181/d2c9a876-4bfb-6e12-6190-7a57d2e5c07d" TargetMode="External"/><Relationship Id="rId4" Type="http://schemas.openxmlformats.org/officeDocument/2006/relationships/hyperlink" Target="https://www.graphicaexpo.gr/about-us.php?lang=en&amp;utm_source=chatgpt.com" TargetMode="External"/><Relationship Id="rId9" Type="http://schemas.openxmlformats.org/officeDocument/2006/relationships/hyperlink" Target="https://www.statistics.gr/documents/20181/7cad8666-0697-5a73-7de8-c465010e4e27"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reportlinker.com/clp/country/134845/726372" TargetMode="External"/><Relationship Id="rId3" Type="http://schemas.openxmlformats.org/officeDocument/2006/relationships/hyperlink" Target="https://www.statistics.gr/documents/20181/d2c9a876-4bfb-6e12-6190-7a57d2e5c07d" TargetMode="External"/><Relationship Id="rId7" Type="http://schemas.openxmlformats.org/officeDocument/2006/relationships/hyperlink" Target="https://www.powergame.gr/art-market/805526/kosmimata-axias-51-ekat-evro-parigage-i-ellada-to-2023/"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povako.gr/wp-content/uploads/2026/01/%CE%A7%CE%A1%CE%A5%CE%A3%CE%99%CE%94%CE%A1%CE%95%CE%99%CE%91-1-2026.pdf?utm_source=chatgpt.com" TargetMode="External"/><Relationship Id="rId5" Type="http://schemas.openxmlformats.org/officeDocument/2006/relationships/hyperlink" Target="https://www.statistics.gr/documents/20181/7cad8666-0697-5a73-7de8-c465010e4e27" TargetMode="External"/><Relationship Id="rId4" Type="http://schemas.openxmlformats.org/officeDocument/2006/relationships/hyperlink" Target="https://www.statistics.gr/documents/20181/10870b6a-a6af-0895-e460-530fedfeda00" TargetMode="External"/><Relationship Id="rId9" Type="http://schemas.openxmlformats.org/officeDocument/2006/relationships/hyperlink" Target="https://www.xrysosonline.gr/xrysos-timh/20xronia/ouggies/EU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obe.gr/wp-content/uploads/2025/12/RES_05_B_01122025_REP_GR.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iobe.gr/wp-content/uploads/2026/02/BCS_EX_17022026_REP_GR.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megsevee.gr/%CE%B4%CE%B7%CE%BC%CE%BF%CF%83%CE%B9%CE%B5%CF%8D%CF%83%CE%B5%CE%B9%CF%82/evropaiko-varometro-viotechnion-mme-o-deiktis-epicheirimatikou-klimatos-mme-meionetai-stis-706-monad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avidbraunfinancial.com/2025/05/03/greece-freight-and-logistics-market-outlook/" TargetMode="External"/><Relationship Id="rId3" Type="http://schemas.openxmlformats.org/officeDocument/2006/relationships/hyperlink" Target="https://imegsevee.gr/wp-content/uploads/2023/12/forologia_lionis.pdf" TargetMode="External"/><Relationship Id="rId7" Type="http://schemas.openxmlformats.org/officeDocument/2006/relationships/hyperlink" Target="https://www.ot.gr/2025/07/12/epixeiriseis/ey-ta-ypsila-kosti-kai-i-grafeiokratia-pligonoun-tin-elliniki-epixeirimatikotit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ewmoney.gr/roh/palmos-oikonomias/epixeiriseis/evep-ipsilotero-to-energiako-kostos-gia-tis-ellinikes-epichirisis-i-protasi-tou-gia-to-energy-industrial-reset/" TargetMode="External"/><Relationship Id="rId5" Type="http://schemas.openxmlformats.org/officeDocument/2006/relationships/hyperlink" Target="https://www.cnn.gr/oikonomia/anaptyxi/story/325868/ayxisi-12-stis-times-ton-oikodomikon-ylikon-ton-ioylio" TargetMode="External"/><Relationship Id="rId4" Type="http://schemas.openxmlformats.org/officeDocument/2006/relationships/hyperlink" Target="https://www.pressreader.com/greece/naftemporiki/20260327/28205051360149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ash.gr/ekt-to-22-ton-aitiseon-gia-daneio-pou-ypovalloun-stin-ellada-oi-mme-aporriptetai-822393" TargetMode="External"/><Relationship Id="rId7" Type="http://schemas.openxmlformats.org/officeDocument/2006/relationships/hyperlink" Target="https://www.nbg.gr/-/jssmedia/Files/Group/meletes-oikonomikes-analuseis/elliniki-epixeirimatikotita/analuseis-meletes-gia-mikromesaies-epixeiriseis/SMEs_Confidence_2025H1_press_release_en.pdf?rev=7e4785d3d24f416db6c809da980147e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powergame.gr/trapezes/388786/etep-poses-ellinikes-epicheiriseis-echoun-prosvasi-se-trapeziko-daneismo/" TargetMode="External"/><Relationship Id="rId5" Type="http://schemas.openxmlformats.org/officeDocument/2006/relationships/hyperlink" Target="https://www.nbg.gr/en/group/studies-and-economic-analysis/reports/smes-2025-h2" TargetMode="External"/><Relationship Id="rId4" Type="http://schemas.openxmlformats.org/officeDocument/2006/relationships/hyperlink" Target="https://www.kathimerini.gr/visual/infographics/564157765/to-80-ton-ergodoton-dyskoleyetai-na-kalypsei-krisimes-theseis-ergasia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atistics.gr/el/statistics/ec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protothema.gr/2026/03/26/recovery-fund-green-light-from-the-commission-for-a-new-tranche-of-e1-18-billion-to-greece-68-5-of-total-disbursements/" TargetMode="External"/><Relationship Id="rId3" Type="http://schemas.openxmlformats.org/officeDocument/2006/relationships/hyperlink" Target="https://www.iefimerida.gr/oikonomia/ereyna-ebeth-ypsilo-kostos-tis-energeiaskaysimon-kai-proton-ylon-epnixan-tis-epiheiriseis" TargetMode="External"/><Relationship Id="rId7" Type="http://schemas.openxmlformats.org/officeDocument/2006/relationships/hyperlink" Target="https://greece.representation.ec.europa.eu/news/oikonomikes-problepseis-gia-tin-ellada-2024-11-15_e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igital-strategy.ec.europa.eu/en/node/12859/printable/pdf" TargetMode="External"/><Relationship Id="rId5" Type="http://schemas.openxmlformats.org/officeDocument/2006/relationships/hyperlink" Target="https://publications.jrc.ec.europa.eu/repository/handle/JRC138678" TargetMode="External"/><Relationship Id="rId4" Type="http://schemas.openxmlformats.org/officeDocument/2006/relationships/hyperlink" Target="https://intellectual-property-helpdesk.ec.europa.eu/news-events/news/ec-publishes-20232024-annual-report-european-smes-2024-07-25_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epiruspost.gr/pano-apo-3-000-foyrnoi-kai-zacharoplasteia/?utm_source=chatgpt.com" TargetMode="External"/><Relationship Id="rId3" Type="http://schemas.openxmlformats.org/officeDocument/2006/relationships/hyperlink" Target="https://www.statistics.gr/documents/20181/7cad8666-0697-5a73-7de8-c465010e4e27" TargetMode="External"/><Relationship Id="rId7" Type="http://schemas.openxmlformats.org/officeDocument/2006/relationships/hyperlink" Target="https://oae.gr/synantisi-tou-proedreiou-tis-omospondias-artopoion-ellados-me-to-proedro-tou-syriza-proodeftiki-symmachia-ko-alexi-tsipra/?utm_source=chatgpt.com" TargetMode="External"/><Relationship Id="rId12" Type="http://schemas.openxmlformats.org/officeDocument/2006/relationships/hyperlink" Target="https://www.athensvoice.gr/epikairotita/politiki-oikonomia/951502/telos-to-fthino-psomi-erhodai-nea-louketa-stous-fournou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ibisworld.com/greece/industry/bakery-confectionery-pasta-prepared-meal-other-food-product-manufacturing/200139/" TargetMode="External"/><Relationship Id="rId11" Type="http://schemas.openxmlformats.org/officeDocument/2006/relationships/hyperlink" Target="https://www.ot.gr/2023/04/28/diethni/zaxari-oi-times-ayksithikan-kata-61-stin-ee-se-diastima-enos-etous/" TargetMode="External"/><Relationship Id="rId5" Type="http://schemas.openxmlformats.org/officeDocument/2006/relationships/hyperlink" Target="https://oae.gr/aitima-tis-omospondias-artopoion-ellados-gia-epidotisi-ilektrikis-energeias-sta-artopoieia/" TargetMode="External"/><Relationship Id="rId10" Type="http://schemas.openxmlformats.org/officeDocument/2006/relationships/hyperlink" Target="https://www.6wresearch.com/industry-report/greece-bread-and-bakery-products-market" TargetMode="External"/><Relationship Id="rId4" Type="http://schemas.openxmlformats.org/officeDocument/2006/relationships/hyperlink" Target="https://www.statistics.gr/documents/20181/d2c9a876-4bfb-6e12-6190-7a57d2e5c07d" TargetMode="External"/><Relationship Id="rId9" Type="http://schemas.openxmlformats.org/officeDocument/2006/relationships/hyperlink" Target="https://www.kathimerini.gr/economy/563036575/oi-anatimiseis-se-ellada-kai-eyropi-poy-eginan-oi-megalyter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https://webgate.ec.europa.eu/circabc-ewpp/d/d/workspace/SpacesStore/bda5d0e4-a5bd-4de6-a755-e3cd18136ac0/download</a:t>
            </a:r>
            <a:endParaRPr lang="el-GR" dirty="0"/>
          </a:p>
          <a:p>
            <a:r>
              <a:rPr lang="en-US" dirty="0"/>
              <a:t>https://statistics.businessportal.gr/demography/active</a:t>
            </a:r>
            <a:endParaRPr lang="el-GR" dirty="0"/>
          </a:p>
          <a:p>
            <a:endParaRPr lang="el-GR" dirty="0"/>
          </a:p>
          <a:p>
            <a:r>
              <a:rPr lang="en-US" dirty="0"/>
              <a:t>https://statistics.businessportal.gr/status-changes/openings</a:t>
            </a:r>
            <a:endParaRPr lang="el-GR" dirty="0"/>
          </a:p>
          <a:p>
            <a:endParaRPr lang="el-GR"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3</a:t>
            </a:fld>
            <a:endParaRPr lang="en-GB"/>
          </a:p>
        </p:txBody>
      </p:sp>
    </p:spTree>
    <p:extLst>
      <p:ext uri="{BB962C8B-B14F-4D97-AF65-F5344CB8AC3E}">
        <p14:creationId xmlns:p14="http://schemas.microsoft.com/office/powerpoint/2010/main" val="279450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B8C4-8B9B-6AA9-CC6F-3EEAFF6C9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14C4A-5384-9DDE-5046-ED295BA4025A}"/>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70E9EB1E-644D-680D-52A2-1B319DBBFC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a:rPr>
              <a:t>d2c9a876-4bfb-6e12-6190-7a57d2e5c07d</a:t>
            </a:r>
            <a:endParaRPr lang="el-GR" sz="1200" b="1">
              <a:solidFill>
                <a:schemeClr val="tx2"/>
              </a:solidFill>
            </a:endParaRPr>
          </a:p>
          <a:p>
            <a:pPr lvl="0"/>
            <a:r>
              <a:rPr lang="el-GR" sz="1200" kern="1200">
                <a:solidFill>
                  <a:schemeClr val="tx1"/>
                </a:solidFill>
                <a:effectLst/>
                <a:latin typeface="Arial" panose="020B0604020202020204" pitchFamily="34" charset="0"/>
                <a:ea typeface="+mn-ea"/>
                <a:cs typeface="+mn-cs"/>
              </a:rPr>
              <a:t>Με βάση το </a:t>
            </a:r>
            <a:r>
              <a:rPr lang="el-GR" sz="1200" b="1" kern="1200">
                <a:solidFill>
                  <a:schemeClr val="tx1"/>
                </a:solidFill>
                <a:effectLst/>
                <a:latin typeface="Arial" panose="020B0604020202020204" pitchFamily="34" charset="0"/>
                <a:ea typeface="+mn-ea"/>
                <a:cs typeface="+mn-cs"/>
              </a:rPr>
              <a:t>Excel της ΕΛΣΤΑΤ</a:t>
            </a:r>
            <a:r>
              <a:rPr lang="el-GR" sz="1200" kern="1200">
                <a:solidFill>
                  <a:schemeClr val="tx1"/>
                </a:solidFill>
                <a:effectLst/>
                <a:latin typeface="Arial" panose="020B0604020202020204" pitchFamily="34" charset="0"/>
                <a:ea typeface="+mn-ea"/>
                <a:cs typeface="+mn-cs"/>
              </a:rPr>
              <a:t> είχε:</a:t>
            </a:r>
            <a:br>
              <a:rPr lang="el-GR" sz="1200" kern="1200">
                <a:solidFill>
                  <a:schemeClr val="tx1"/>
                </a:solidFill>
                <a:effectLst/>
                <a:latin typeface="Arial" panose="020B0604020202020204" pitchFamily="34" charset="0"/>
                <a:ea typeface="+mn-ea"/>
                <a:cs typeface="+mn-cs"/>
              </a:rPr>
            </a:br>
            <a:r>
              <a:rPr lang="el-GR" sz="1200" b="1" kern="1200">
                <a:solidFill>
                  <a:schemeClr val="tx1"/>
                </a:solidFill>
                <a:effectLst/>
                <a:latin typeface="Arial" panose="020B0604020202020204" pitchFamily="34" charset="0"/>
                <a:ea typeface="+mn-ea"/>
                <a:cs typeface="+mn-cs"/>
              </a:rPr>
              <a:t>15.337 νομικές μονάδες</a:t>
            </a:r>
            <a:r>
              <a:rPr lang="el-GR" sz="1200" kern="1200">
                <a:solidFill>
                  <a:schemeClr val="tx1"/>
                </a:solidFill>
                <a:effectLst/>
                <a:latin typeface="Arial" panose="020B0604020202020204" pitchFamily="34" charset="0"/>
                <a:ea typeface="+mn-ea"/>
                <a:cs typeface="+mn-cs"/>
              </a:rPr>
              <a:t>,</a:t>
            </a:r>
            <a:br>
              <a:rPr lang="el-GR" sz="1200" kern="1200">
                <a:solidFill>
                  <a:schemeClr val="tx1"/>
                </a:solidFill>
                <a:effectLst/>
                <a:latin typeface="Arial" panose="020B0604020202020204" pitchFamily="34" charset="0"/>
                <a:ea typeface="+mn-ea"/>
                <a:cs typeface="+mn-cs"/>
              </a:rPr>
            </a:br>
            <a:r>
              <a:rPr lang="el-GR" sz="1200" b="1" kern="1200" err="1">
                <a:solidFill>
                  <a:schemeClr val="tx1"/>
                </a:solidFill>
                <a:effectLst/>
                <a:latin typeface="Arial" panose="020B0604020202020204" pitchFamily="34" charset="0"/>
                <a:ea typeface="+mn-ea"/>
                <a:cs typeface="+mn-cs"/>
              </a:rPr>
              <a:t>turnover</a:t>
            </a:r>
            <a:r>
              <a:rPr lang="el-GR" sz="1200" b="1" kern="1200">
                <a:solidFill>
                  <a:schemeClr val="tx1"/>
                </a:solidFill>
                <a:effectLst/>
                <a:latin typeface="Arial" panose="020B0604020202020204" pitchFamily="34" charset="0"/>
                <a:ea typeface="+mn-ea"/>
                <a:cs typeface="+mn-cs"/>
              </a:rPr>
              <a:t> €1,471 δισ.</a:t>
            </a:r>
            <a:r>
              <a:rPr lang="el-GR" sz="1200" kern="1200">
                <a:solidFill>
                  <a:schemeClr val="tx1"/>
                </a:solidFill>
                <a:effectLst/>
                <a:latin typeface="Arial" panose="020B0604020202020204" pitchFamily="34" charset="0"/>
                <a:ea typeface="+mn-ea"/>
                <a:cs typeface="+mn-cs"/>
              </a:rPr>
              <a:t> (1.471.105,8 χιλ. €),</a:t>
            </a:r>
            <a:br>
              <a:rPr lang="el-GR" sz="1200" kern="1200">
                <a:solidFill>
                  <a:schemeClr val="tx1"/>
                </a:solidFill>
                <a:effectLst/>
                <a:latin typeface="Arial" panose="020B0604020202020204" pitchFamily="34" charset="0"/>
                <a:ea typeface="+mn-ea"/>
                <a:cs typeface="+mn-cs"/>
              </a:rPr>
            </a:br>
            <a:r>
              <a:rPr lang="el-GR" sz="1200" b="1" kern="1200">
                <a:solidFill>
                  <a:schemeClr val="tx1"/>
                </a:solidFill>
                <a:effectLst/>
                <a:latin typeface="Arial" panose="020B0604020202020204" pitchFamily="34" charset="0"/>
                <a:ea typeface="+mn-ea"/>
                <a:cs typeface="+mn-cs"/>
              </a:rPr>
              <a:t>34.875 συνολική απασχόληση</a:t>
            </a:r>
            <a:r>
              <a:rPr lang="el-GR"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mn-cs"/>
              </a:rPr>
              <a:t> [excel </a:t>
            </a:r>
            <a:r>
              <a:rPr lang="el-GR" sz="1200" kern="1200">
                <a:solidFill>
                  <a:schemeClr val="tx1"/>
                </a:solidFill>
                <a:effectLst/>
                <a:latin typeface="Arial" panose="020B0604020202020204" pitchFamily="34" charset="0"/>
                <a:ea typeface="+mn-ea"/>
                <a:cs typeface="+mn-cs"/>
              </a:rPr>
              <a:t>ΕΛΣΤΑΤ</a:t>
            </a:r>
            <a:r>
              <a:rPr lang="en-US" sz="1200"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η αγορά δείχνει συνεχιζόμενη αλλά όχι εκρηκτική ανάπτυξη. Ο ετήσιος κύκλος εργασιών του κλάδου ήταν: </a:t>
            </a:r>
            <a:r>
              <a:rPr lang="el-GR" sz="1200" b="1" kern="1200">
                <a:solidFill>
                  <a:schemeClr val="tx1"/>
                </a:solidFill>
                <a:effectLst/>
                <a:latin typeface="Arial" panose="020B0604020202020204" pitchFamily="34" charset="0"/>
                <a:ea typeface="+mn-ea"/>
                <a:cs typeface="+mn-cs"/>
              </a:rPr>
              <a:t>€1,446 δισ. το 2023</a:t>
            </a:r>
            <a:r>
              <a:rPr lang="el-GR" sz="1200" kern="1200">
                <a:solidFill>
                  <a:schemeClr val="tx1"/>
                </a:solidFill>
                <a:effectLst/>
                <a:latin typeface="Arial" panose="020B0604020202020204" pitchFamily="34" charset="0"/>
                <a:ea typeface="+mn-ea"/>
                <a:cs typeface="+mn-cs"/>
              </a:rPr>
              <a:t>,</a:t>
            </a:r>
            <a:br>
              <a:rPr lang="el-GR" sz="1200" kern="1200">
                <a:solidFill>
                  <a:schemeClr val="tx1"/>
                </a:solidFill>
                <a:effectLst/>
                <a:latin typeface="Arial" panose="020B0604020202020204" pitchFamily="34" charset="0"/>
                <a:ea typeface="+mn-ea"/>
                <a:cs typeface="+mn-cs"/>
              </a:rPr>
            </a:br>
            <a:r>
              <a:rPr lang="el-GR" sz="1200" b="1" kern="1200">
                <a:solidFill>
                  <a:schemeClr val="tx1"/>
                </a:solidFill>
                <a:effectLst/>
                <a:latin typeface="Arial" panose="020B0604020202020204" pitchFamily="34" charset="0"/>
                <a:ea typeface="+mn-ea"/>
                <a:cs typeface="+mn-cs"/>
              </a:rPr>
              <a:t>€1,582 δισ. το 2024</a:t>
            </a:r>
            <a:r>
              <a:rPr lang="el-GR" sz="1200" kern="1200">
                <a:solidFill>
                  <a:schemeClr val="tx1"/>
                </a:solidFill>
                <a:effectLst/>
                <a:latin typeface="Arial" panose="020B0604020202020204" pitchFamily="34" charset="0"/>
                <a:ea typeface="+mn-ea"/>
                <a:cs typeface="+mn-cs"/>
              </a:rPr>
              <a:t>,</a:t>
            </a:r>
            <a:br>
              <a:rPr lang="el-GR" sz="1200" kern="1200">
                <a:solidFill>
                  <a:schemeClr val="tx1"/>
                </a:solidFill>
                <a:effectLst/>
                <a:latin typeface="Arial" panose="020B0604020202020204" pitchFamily="34" charset="0"/>
                <a:ea typeface="+mn-ea"/>
                <a:cs typeface="+mn-cs"/>
              </a:rPr>
            </a:br>
            <a:r>
              <a:rPr lang="el-GR" sz="1200" b="1" kern="1200">
                <a:solidFill>
                  <a:schemeClr val="tx1"/>
                </a:solidFill>
                <a:effectLst/>
                <a:latin typeface="Arial" panose="020B0604020202020204" pitchFamily="34" charset="0"/>
                <a:ea typeface="+mn-ea"/>
                <a:cs typeface="+mn-cs"/>
              </a:rPr>
              <a:t>€1,620 δισ. το 2025</a:t>
            </a:r>
            <a:r>
              <a:rPr lang="el-GR" sz="1200" kern="1200">
                <a:solidFill>
                  <a:schemeClr val="tx1"/>
                </a:solidFill>
                <a:effectLst/>
                <a:latin typeface="Arial" panose="020B0604020202020204" pitchFamily="34" charset="0"/>
                <a:ea typeface="+mn-ea"/>
                <a:cs typeface="+mn-cs"/>
              </a:rPr>
              <a:t>.[ </a:t>
            </a:r>
            <a:r>
              <a:rPr lang="el-GR" sz="1200" u="sng" kern="1200">
                <a:solidFill>
                  <a:schemeClr val="tx1"/>
                </a:solidFill>
                <a:effectLst/>
                <a:latin typeface="Arial" panose="020B0604020202020204" pitchFamily="34" charset="0"/>
                <a:ea typeface="+mn-ea"/>
                <a:cs typeface="+mn-cs"/>
                <a:hlinkClick r:id="rId3"/>
              </a:rPr>
              <a:t>d2c9a876-4bfb-6e12-6190-7a57d2e5c07d</a:t>
            </a:r>
            <a:r>
              <a:rPr lang="el-GR" sz="1200" kern="1200">
                <a:solidFill>
                  <a:schemeClr val="tx1"/>
                </a:solidFill>
                <a:effectLst/>
                <a:latin typeface="Arial" panose="020B0604020202020204" pitchFamily="34" charset="0"/>
                <a:ea typeface="+mn-ea"/>
                <a:cs typeface="+mn-cs"/>
              </a:rPr>
              <a:t>]</a:t>
            </a:r>
          </a:p>
          <a:p>
            <a:r>
              <a:rPr lang="el-GR" sz="1200" kern="1200">
                <a:solidFill>
                  <a:schemeClr val="tx1"/>
                </a:solidFill>
                <a:effectLst/>
                <a:latin typeface="Arial" panose="020B0604020202020204" pitchFamily="34" charset="0"/>
                <a:ea typeface="+mn-ea"/>
                <a:cs typeface="+mn-cs"/>
              </a:rPr>
              <a:t>το </a:t>
            </a:r>
            <a:r>
              <a:rPr lang="el-GR" sz="1200" b="1" kern="1200">
                <a:solidFill>
                  <a:schemeClr val="tx1"/>
                </a:solidFill>
                <a:effectLst/>
                <a:latin typeface="Arial" panose="020B0604020202020204" pitchFamily="34" charset="0"/>
                <a:ea typeface="+mn-ea"/>
                <a:cs typeface="+mn-cs"/>
              </a:rPr>
              <a:t>2025 έναντι 2024</a:t>
            </a:r>
            <a:r>
              <a:rPr lang="el-GR" sz="1200" kern="1200">
                <a:solidFill>
                  <a:schemeClr val="tx1"/>
                </a:solidFill>
                <a:effectLst/>
                <a:latin typeface="Arial" panose="020B0604020202020204" pitchFamily="34" charset="0"/>
                <a:ea typeface="+mn-ea"/>
                <a:cs typeface="+mn-cs"/>
              </a:rPr>
              <a:t> η ετήσια μεταβολή ήταν </a:t>
            </a:r>
            <a:r>
              <a:rPr lang="el-GR" sz="1200" b="1" kern="1200">
                <a:solidFill>
                  <a:schemeClr val="tx1"/>
                </a:solidFill>
                <a:effectLst/>
                <a:latin typeface="Arial" panose="020B0604020202020204" pitchFamily="34" charset="0"/>
                <a:ea typeface="+mn-ea"/>
                <a:cs typeface="+mn-cs"/>
              </a:rPr>
              <a:t>+2,4%</a:t>
            </a:r>
            <a:r>
              <a:rPr lang="el-GR" sz="1200" kern="1200">
                <a:solidFill>
                  <a:schemeClr val="tx1"/>
                </a:solidFill>
                <a:effectLst/>
                <a:latin typeface="Arial" panose="020B0604020202020204" pitchFamily="34" charset="0"/>
                <a:ea typeface="+mn-ea"/>
                <a:cs typeface="+mn-cs"/>
              </a:rPr>
              <a:t>.</a:t>
            </a:r>
          </a:p>
          <a:p>
            <a:pPr lvl="0"/>
            <a:r>
              <a:rPr lang="el-GR" sz="1200" kern="1200">
                <a:solidFill>
                  <a:schemeClr val="tx1"/>
                </a:solidFill>
                <a:effectLst/>
                <a:latin typeface="Arial" panose="020B0604020202020204" pitchFamily="34" charset="0"/>
                <a:ea typeface="+mn-ea"/>
                <a:cs typeface="+mn-cs"/>
              </a:rPr>
              <a:t>παραμένουν δυνατά λόγω ότι είναι </a:t>
            </a:r>
            <a:r>
              <a:rPr lang="el-GR" sz="1200" b="1" kern="1200">
                <a:solidFill>
                  <a:schemeClr val="tx1"/>
                </a:solidFill>
                <a:effectLst/>
                <a:latin typeface="Arial" panose="020B0604020202020204" pitchFamily="34" charset="0"/>
                <a:ea typeface="+mn-ea"/>
                <a:cs typeface="+mn-cs"/>
              </a:rPr>
              <a:t>πολύ </a:t>
            </a:r>
            <a:r>
              <a:rPr lang="el-GR" sz="1200" b="1" kern="1200" err="1">
                <a:solidFill>
                  <a:schemeClr val="tx1"/>
                </a:solidFill>
                <a:effectLst/>
                <a:latin typeface="Arial" panose="020B0604020202020204" pitchFamily="34" charset="0"/>
                <a:ea typeface="+mn-ea"/>
                <a:cs typeface="+mn-cs"/>
              </a:rPr>
              <a:t>γηρασμένος</a:t>
            </a:r>
            <a:r>
              <a:rPr lang="el-GR" sz="1200" b="1" kern="1200">
                <a:solidFill>
                  <a:schemeClr val="tx1"/>
                </a:solidFill>
                <a:effectLst/>
                <a:latin typeface="Arial" panose="020B0604020202020204" pitchFamily="34" charset="0"/>
                <a:ea typeface="+mn-ea"/>
                <a:cs typeface="+mn-cs"/>
              </a:rPr>
              <a:t> στόλος οχημάτων</a:t>
            </a:r>
            <a:endParaRPr lang="el-GR" sz="1200" kern="1200">
              <a:solidFill>
                <a:schemeClr val="tx1"/>
              </a:solidFill>
              <a:effectLst/>
              <a:latin typeface="Arial" panose="020B0604020202020204" pitchFamily="34" charset="0"/>
              <a:ea typeface="+mn-ea"/>
              <a:cs typeface="+mn-cs"/>
            </a:endParaRPr>
          </a:p>
          <a:p>
            <a:r>
              <a:rPr lang="el-GR" sz="1200" kern="1200">
                <a:solidFill>
                  <a:schemeClr val="tx1"/>
                </a:solidFill>
                <a:effectLst/>
                <a:latin typeface="Arial" panose="020B0604020202020204" pitchFamily="34" charset="0"/>
                <a:ea typeface="+mn-ea"/>
                <a:cs typeface="+mn-cs"/>
              </a:rPr>
              <a:t>Η ACEA αναφέρει ότι η Ελλάδα έχει τον </a:t>
            </a:r>
            <a:r>
              <a:rPr lang="el-GR" sz="1200" b="1" kern="1200" err="1">
                <a:solidFill>
                  <a:schemeClr val="tx1"/>
                </a:solidFill>
                <a:effectLst/>
                <a:latin typeface="Arial" panose="020B0604020202020204" pitchFamily="34" charset="0"/>
                <a:ea typeface="+mn-ea"/>
                <a:cs typeface="+mn-cs"/>
              </a:rPr>
              <a:t>γηραιότερο</a:t>
            </a:r>
            <a:r>
              <a:rPr lang="el-GR" sz="1200" b="1" kern="1200">
                <a:solidFill>
                  <a:schemeClr val="tx1"/>
                </a:solidFill>
                <a:effectLst/>
                <a:latin typeface="Arial" panose="020B0604020202020204" pitchFamily="34" charset="0"/>
                <a:ea typeface="+mn-ea"/>
                <a:cs typeface="+mn-cs"/>
              </a:rPr>
              <a:t> στόλο επιβατικών αυτοκινήτων στην ΕΕ, με μέση ηλικία 17,8 έτη</a:t>
            </a:r>
            <a:r>
              <a:rPr lang="el-GR" sz="1200" kern="1200">
                <a:solidFill>
                  <a:schemeClr val="tx1"/>
                </a:solidFill>
                <a:effectLst/>
                <a:latin typeface="Arial" panose="020B0604020202020204" pitchFamily="34" charset="0"/>
                <a:ea typeface="+mn-ea"/>
                <a:cs typeface="+mn-cs"/>
              </a:rPr>
              <a:t>, ενώ έχει και τον </a:t>
            </a:r>
            <a:r>
              <a:rPr lang="el-GR" sz="1200" b="1" kern="1200" err="1">
                <a:solidFill>
                  <a:schemeClr val="tx1"/>
                </a:solidFill>
                <a:effectLst/>
                <a:latin typeface="Arial" panose="020B0604020202020204" pitchFamily="34" charset="0"/>
                <a:ea typeface="+mn-ea"/>
                <a:cs typeface="+mn-cs"/>
              </a:rPr>
              <a:t>γηραιότερο</a:t>
            </a:r>
            <a:r>
              <a:rPr lang="el-GR" sz="1200" b="1" kern="1200">
                <a:solidFill>
                  <a:schemeClr val="tx1"/>
                </a:solidFill>
                <a:effectLst/>
                <a:latin typeface="Arial" panose="020B0604020202020204" pitchFamily="34" charset="0"/>
                <a:ea typeface="+mn-ea"/>
                <a:cs typeface="+mn-cs"/>
              </a:rPr>
              <a:t> στόλο φορτηγών με 22,9 έτη</a:t>
            </a:r>
            <a:r>
              <a:rPr lang="el-GR" sz="1200" kern="1200">
                <a:solidFill>
                  <a:schemeClr val="tx1"/>
                </a:solidFill>
                <a:effectLst/>
                <a:latin typeface="Arial" panose="020B0604020202020204" pitchFamily="34" charset="0"/>
                <a:ea typeface="+mn-ea"/>
                <a:cs typeface="+mn-cs"/>
              </a:rPr>
              <a:t>. Ακόμη και στα λεωφορεία, η Ελλάδα βρίσκεται πολύ ψηλά σε ηλικία στόλου, στα </a:t>
            </a:r>
            <a:r>
              <a:rPr lang="el-GR" sz="1200" b="1" kern="1200">
                <a:solidFill>
                  <a:schemeClr val="tx1"/>
                </a:solidFill>
                <a:effectLst/>
                <a:latin typeface="Arial" panose="020B0604020202020204" pitchFamily="34" charset="0"/>
                <a:ea typeface="+mn-ea"/>
                <a:cs typeface="+mn-cs"/>
              </a:rPr>
              <a:t>17,2 έτη</a:t>
            </a:r>
            <a:r>
              <a:rPr lang="el-GR" sz="1200" kern="1200">
                <a:solidFill>
                  <a:schemeClr val="tx1"/>
                </a:solidFill>
                <a:effectLst/>
                <a:latin typeface="Arial" panose="020B0604020202020204" pitchFamily="34" charset="0"/>
                <a:ea typeface="+mn-ea"/>
                <a:cs typeface="+mn-cs"/>
              </a:rPr>
              <a:t>. </a:t>
            </a:r>
            <a:r>
              <a:rPr lang="en-US" sz="1200" kern="1200">
                <a:solidFill>
                  <a:schemeClr val="tx1"/>
                </a:solidFill>
                <a:effectLst/>
                <a:latin typeface="Arial" panose="020B0604020202020204" pitchFamily="34" charset="0"/>
                <a:ea typeface="+mn-ea"/>
                <a:cs typeface="+mn-cs"/>
              </a:rPr>
              <a:t>[</a:t>
            </a:r>
            <a:r>
              <a:rPr lang="el-GR" sz="1200" u="sng" kern="1200">
                <a:solidFill>
                  <a:schemeClr val="tx1"/>
                </a:solidFill>
                <a:effectLst/>
                <a:latin typeface="Arial" panose="020B0604020202020204" pitchFamily="34" charset="0"/>
                <a:ea typeface="+mn-ea"/>
                <a:cs typeface="+mn-cs"/>
                <a:hlinkClick r:id="rId4"/>
              </a:rPr>
              <a:t>ACEA_Report-–-Vehicles_on_European_roads_2026.pdf</a:t>
            </a:r>
            <a:r>
              <a:rPr lang="en-US" sz="1200"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το </a:t>
            </a:r>
            <a:r>
              <a:rPr lang="el-GR" sz="1200" b="1" kern="1200">
                <a:solidFill>
                  <a:schemeClr val="tx1"/>
                </a:solidFill>
                <a:effectLst/>
                <a:latin typeface="Arial" panose="020B0604020202020204" pitchFamily="34" charset="0"/>
                <a:ea typeface="+mn-ea"/>
                <a:cs typeface="+mn-cs"/>
              </a:rPr>
              <a:t>2025 κυκλοφόρησαν για πρώτη φορά στην Ελλάδα 341.517 οχήματα</a:t>
            </a:r>
            <a:r>
              <a:rPr lang="el-GR" sz="1200" kern="1200">
                <a:solidFill>
                  <a:schemeClr val="tx1"/>
                </a:solidFill>
                <a:effectLst/>
                <a:latin typeface="Arial" panose="020B0604020202020204" pitchFamily="34" charset="0"/>
                <a:ea typeface="+mn-ea"/>
                <a:cs typeface="+mn-cs"/>
              </a:rPr>
              <a:t>, αυξημένα κατά </a:t>
            </a:r>
            <a:r>
              <a:rPr lang="el-GR" sz="1200" b="1" kern="1200">
                <a:solidFill>
                  <a:schemeClr val="tx1"/>
                </a:solidFill>
                <a:effectLst/>
                <a:latin typeface="Arial" panose="020B0604020202020204" pitchFamily="34" charset="0"/>
                <a:ea typeface="+mn-ea"/>
                <a:cs typeface="+mn-cs"/>
              </a:rPr>
              <a:t>4,9%</a:t>
            </a:r>
            <a:r>
              <a:rPr lang="el-GR" sz="1200" kern="1200">
                <a:solidFill>
                  <a:schemeClr val="tx1"/>
                </a:solidFill>
                <a:effectLst/>
                <a:latin typeface="Arial" panose="020B0604020202020204" pitchFamily="34" charset="0"/>
                <a:ea typeface="+mn-ea"/>
                <a:cs typeface="+mn-cs"/>
              </a:rPr>
              <a:t> σε σχέση με το 2024. Από αυτά</a:t>
            </a:r>
            <a:r>
              <a:rPr lang="en-US" sz="1200" kern="1200">
                <a:solidFill>
                  <a:schemeClr val="tx1"/>
                </a:solidFill>
                <a:effectLst/>
                <a:latin typeface="Arial" panose="020B0604020202020204" pitchFamily="34" charset="0"/>
                <a:ea typeface="+mn-ea"/>
                <a:cs typeface="+mn-cs"/>
              </a:rPr>
              <a:t>, </a:t>
            </a:r>
            <a:r>
              <a:rPr lang="en-US" sz="1200" b="1" kern="1200">
                <a:solidFill>
                  <a:schemeClr val="tx1"/>
                </a:solidFill>
                <a:effectLst/>
                <a:latin typeface="Arial" panose="020B0604020202020204" pitchFamily="34" charset="0"/>
                <a:ea typeface="+mn-ea"/>
                <a:cs typeface="+mn-cs"/>
              </a:rPr>
              <a:t>225.168 </a:t>
            </a:r>
            <a:r>
              <a:rPr lang="el-GR" sz="1200" b="1" kern="1200">
                <a:solidFill>
                  <a:schemeClr val="tx1"/>
                </a:solidFill>
                <a:effectLst/>
                <a:latin typeface="Arial" panose="020B0604020202020204" pitchFamily="34" charset="0"/>
                <a:ea typeface="+mn-ea"/>
                <a:cs typeface="+mn-cs"/>
              </a:rPr>
              <a:t>ήταν</a:t>
            </a:r>
            <a:r>
              <a:rPr lang="en-US" sz="1200" b="1" kern="1200">
                <a:solidFill>
                  <a:schemeClr val="tx1"/>
                </a:solidFill>
                <a:effectLst/>
                <a:latin typeface="Arial" panose="020B0604020202020204" pitchFamily="34" charset="0"/>
                <a:ea typeface="+mn-ea"/>
                <a:cs typeface="+mn-cs"/>
              </a:rPr>
              <a:t> passenger cars</a:t>
            </a:r>
            <a:r>
              <a:rPr lang="en-US" sz="1200" kern="1200">
                <a:solidFill>
                  <a:schemeClr val="tx1"/>
                </a:solidFill>
                <a:effectLst/>
                <a:latin typeface="Arial" panose="020B0604020202020204" pitchFamily="34" charset="0"/>
                <a:ea typeface="+mn-ea"/>
                <a:cs typeface="+mn-cs"/>
              </a:rPr>
              <a:t>, </a:t>
            </a:r>
            <a:r>
              <a:rPr lang="en-US" sz="1200" b="1" kern="1200">
                <a:solidFill>
                  <a:schemeClr val="tx1"/>
                </a:solidFill>
                <a:effectLst/>
                <a:latin typeface="Arial" panose="020B0604020202020204" pitchFamily="34" charset="0"/>
                <a:ea typeface="+mn-ea"/>
                <a:cs typeface="+mn-cs"/>
              </a:rPr>
              <a:t>31.136 lorries</a:t>
            </a:r>
            <a:r>
              <a:rPr lang="en-US" sz="1200" kern="1200">
                <a:solidFill>
                  <a:schemeClr val="tx1"/>
                </a:solidFill>
                <a:effectLst/>
                <a:latin typeface="Arial" panose="020B0604020202020204" pitchFamily="34" charset="0"/>
                <a:ea typeface="+mn-ea"/>
                <a:cs typeface="+mn-cs"/>
              </a:rPr>
              <a:t>, </a:t>
            </a:r>
            <a:r>
              <a:rPr lang="en-US" sz="1200" b="1" kern="1200">
                <a:solidFill>
                  <a:schemeClr val="tx1"/>
                </a:solidFill>
                <a:effectLst/>
                <a:latin typeface="Arial" panose="020B0604020202020204" pitchFamily="34" charset="0"/>
                <a:ea typeface="+mn-ea"/>
                <a:cs typeface="+mn-cs"/>
              </a:rPr>
              <a:t>1.832 buses</a:t>
            </a:r>
            <a:r>
              <a:rPr lang="en-US" sz="1200" kern="1200">
                <a:solidFill>
                  <a:schemeClr val="tx1"/>
                </a:solidFill>
                <a:effectLst/>
                <a:latin typeface="Arial" panose="020B0604020202020204" pitchFamily="34" charset="0"/>
                <a:ea typeface="+mn-ea"/>
                <a:cs typeface="+mn-cs"/>
              </a:rPr>
              <a:t> </a:t>
            </a:r>
            <a:r>
              <a:rPr lang="el-GR" sz="1200" kern="1200">
                <a:solidFill>
                  <a:schemeClr val="tx1"/>
                </a:solidFill>
                <a:effectLst/>
                <a:latin typeface="Arial" panose="020B0604020202020204" pitchFamily="34" charset="0"/>
                <a:ea typeface="+mn-ea"/>
                <a:cs typeface="+mn-cs"/>
              </a:rPr>
              <a:t>και </a:t>
            </a:r>
            <a:r>
              <a:rPr lang="en-US" sz="1200" b="1" kern="1200">
                <a:solidFill>
                  <a:schemeClr val="tx1"/>
                </a:solidFill>
                <a:effectLst/>
                <a:latin typeface="Arial" panose="020B0604020202020204" pitchFamily="34" charset="0"/>
                <a:ea typeface="+mn-ea"/>
                <a:cs typeface="+mn-cs"/>
              </a:rPr>
              <a:t>83.381 motorcycles &gt;50cc</a:t>
            </a:r>
            <a:r>
              <a:rPr lang="en-US" sz="1200" kern="1200">
                <a:solidFill>
                  <a:schemeClr val="tx1"/>
                </a:solidFill>
                <a:effectLst/>
                <a:latin typeface="Arial" panose="020B0604020202020204" pitchFamily="34" charset="0"/>
                <a:ea typeface="+mn-ea"/>
                <a:cs typeface="+mn-cs"/>
              </a:rPr>
              <a:t>. [</a:t>
            </a:r>
            <a:r>
              <a:rPr lang="el-GR" sz="1200" u="sng" kern="1200">
                <a:solidFill>
                  <a:schemeClr val="tx1"/>
                </a:solidFill>
                <a:effectLst/>
                <a:latin typeface="Arial" panose="020B0604020202020204" pitchFamily="34" charset="0"/>
                <a:ea typeface="+mn-ea"/>
                <a:cs typeface="+mn-cs"/>
                <a:hlinkClick r:id="rId5"/>
              </a:rPr>
              <a:t>DT_Adeies_Kykloforias_2025_ΕΝ</a:t>
            </a:r>
            <a:r>
              <a:rPr lang="en-US" sz="1200" kern="1200">
                <a:solidFill>
                  <a:schemeClr val="tx1"/>
                </a:solidFill>
                <a:effectLst/>
                <a:latin typeface="Arial" panose="020B0604020202020204" pitchFamily="34" charset="0"/>
                <a:ea typeface="+mn-ea"/>
                <a:cs typeface="+mn-cs"/>
              </a:rPr>
              <a:t>]</a:t>
            </a:r>
            <a:r>
              <a:rPr lang="en-US">
                <a:hlinkClick r:id="rId6"/>
              </a:rPr>
              <a:t> Microsoft Word - A1106_SME24_DT_MM_12_2025_01_F_GR.docx</a:t>
            </a:r>
            <a:endParaRPr lang="el-GR" sz="1200" kern="1200">
              <a:solidFill>
                <a:schemeClr val="tx1"/>
              </a:solidFill>
              <a:effectLst/>
              <a:latin typeface="Arial" panose="020B0604020202020204" pitchFamily="34" charset="0"/>
              <a:ea typeface="+mn-ea"/>
              <a:cs typeface="+mn-cs"/>
            </a:endParaRPr>
          </a:p>
          <a:p>
            <a:pPr lvl="0"/>
            <a:r>
              <a:rPr lang="el-GR" sz="1200" kern="1200" err="1">
                <a:solidFill>
                  <a:schemeClr val="tx1"/>
                </a:solidFill>
                <a:effectLst/>
                <a:latin typeface="Arial" panose="020B0604020202020204" pitchFamily="34" charset="0"/>
                <a:ea typeface="+mn-ea"/>
                <a:cs typeface="+mn-cs"/>
              </a:rPr>
              <a:t>challenges</a:t>
            </a:r>
            <a:r>
              <a:rPr lang="el-GR" sz="1200" kern="1200">
                <a:solidFill>
                  <a:schemeClr val="tx1"/>
                </a:solidFill>
                <a:effectLst/>
                <a:latin typeface="Arial" panose="020B0604020202020204" pitchFamily="34" charset="0"/>
                <a:ea typeface="+mn-ea"/>
                <a:cs typeface="+mn-cs"/>
              </a:rPr>
              <a:t> - </a:t>
            </a:r>
            <a:r>
              <a:rPr lang="el-GR" sz="1200" b="1" kern="1200">
                <a:solidFill>
                  <a:schemeClr val="tx1"/>
                </a:solidFill>
                <a:effectLst/>
                <a:latin typeface="Arial" panose="020B0604020202020204" pitchFamily="34" charset="0"/>
                <a:ea typeface="+mn-ea"/>
                <a:cs typeface="+mn-cs"/>
              </a:rPr>
              <a:t>τεχνολογική προσαρμογή</a:t>
            </a:r>
            <a:r>
              <a:rPr lang="el-GR" sz="1200" kern="1200">
                <a:solidFill>
                  <a:schemeClr val="tx1"/>
                </a:solidFill>
                <a:effectLst/>
                <a:latin typeface="Arial" panose="020B0604020202020204" pitchFamily="34" charset="0"/>
                <a:ea typeface="+mn-ea"/>
                <a:cs typeface="+mn-cs"/>
              </a:rPr>
              <a:t>. Όσο μπαίνουν νεότερα οχήματα στην αγορά, τα συνεργεία χρειάζονται περισσότερο εξοπλισμό, λογισμικό και τεχνική εξειδίκευση. </a:t>
            </a:r>
          </a:p>
          <a:p>
            <a:endParaRPr lang="el-GR"/>
          </a:p>
          <a:p>
            <a:r>
              <a:rPr lang="el-GR">
                <a:hlinkClick r:id="rId7"/>
              </a:rPr>
              <a:t>Στατιστικές – </a:t>
            </a:r>
            <a:r>
              <a:rPr lang="en-US">
                <a:hlinkClick r:id="rId7"/>
              </a:rPr>
              <a:t>ELSTAT</a:t>
            </a:r>
            <a:endParaRPr lang="en-US"/>
          </a:p>
          <a:p>
            <a:r>
              <a:rPr lang="el-GR">
                <a:hlinkClick r:id="rId8"/>
              </a:rPr>
              <a:t>Το επάγγελμα με χιλιάδες ελλείψεις σε εργαζόμενους αλλά δεν το επιλέγουν νέοι | </a:t>
            </a:r>
            <a:r>
              <a:rPr lang="el-GR" err="1">
                <a:hlinkClick r:id="rId8"/>
              </a:rPr>
              <a:t>Typosthes</a:t>
            </a:r>
            <a:endParaRPr lang="en-US"/>
          </a:p>
          <a:p>
            <a:r>
              <a:rPr lang="el-GR">
                <a:hlinkClick r:id="rId9"/>
              </a:rPr>
              <a:t>Περίπου 2,84 εκατ. αυτοκίνητα χωρίς συντήρηση στην Ελλάδα – Λόγω ακρίβειας τα… εγκαταλείπει 1 στους 2 οδηγούς – </a:t>
            </a:r>
            <a:r>
              <a:rPr lang="el-GR" err="1">
                <a:hlinkClick r:id="rId9"/>
              </a:rPr>
              <a:t>Thesseconomy</a:t>
            </a:r>
            <a:endParaRPr lang="en-US"/>
          </a:p>
          <a:p>
            <a:r>
              <a:rPr lang="el-GR">
                <a:hlinkClick r:id="rId10"/>
              </a:rPr>
              <a:t>Ελλάδα: Ο </a:t>
            </a:r>
            <a:r>
              <a:rPr lang="el-GR" err="1">
                <a:hlinkClick r:id="rId10"/>
              </a:rPr>
              <a:t>γηραιότερος</a:t>
            </a:r>
            <a:r>
              <a:rPr lang="el-GR">
                <a:hlinkClick r:id="rId10"/>
              </a:rPr>
              <a:t> στόλος οχημάτων στην ΕΕ – Τα στοιχεία της ACEA για </a:t>
            </a:r>
            <a:r>
              <a:rPr lang="el-GR" err="1">
                <a:hlinkClick r:id="rId10"/>
              </a:rPr>
              <a:t>αυτοκίν</a:t>
            </a:r>
            <a:endParaRPr lang="en-US"/>
          </a:p>
          <a:p>
            <a:r>
              <a:rPr lang="en-US">
                <a:hlinkClick r:id="rId11"/>
              </a:rPr>
              <a:t>infographic-vehicle-licenses-2025 – ELSTAT</a:t>
            </a:r>
            <a:endParaRPr lang="el-GR"/>
          </a:p>
          <a:p>
            <a:endParaRPr lang="en-US"/>
          </a:p>
          <a:p>
            <a:endParaRPr lang="en-US"/>
          </a:p>
        </p:txBody>
      </p:sp>
      <p:sp>
        <p:nvSpPr>
          <p:cNvPr id="4" name="Slide Number Placeholder 3">
            <a:extLst>
              <a:ext uri="{FF2B5EF4-FFF2-40B4-BE49-F238E27FC236}">
                <a16:creationId xmlns:a16="http://schemas.microsoft.com/office/drawing/2014/main" id="{D3C645E2-7CC7-E71B-BE83-1548639521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66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AA71-09D7-0EC5-444E-93DD95447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CF27-7FC2-7E08-8141-C3DBCEAD392D}"/>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9DC0DD71-FE33-3CAF-7F76-095FBE5D7D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Construction</a:t>
            </a:r>
            <a:endParaRPr lang="el-GR"/>
          </a:p>
          <a:p>
            <a:pPr lvl="0"/>
            <a:r>
              <a:rPr lang="el-GR" sz="1200" kern="1200">
                <a:solidFill>
                  <a:schemeClr val="tx1"/>
                </a:solidFill>
                <a:effectLst/>
                <a:latin typeface="Arial" panose="020B0604020202020204" pitchFamily="34" charset="0"/>
                <a:ea typeface="+mn-ea"/>
                <a:cs typeface="+mn-cs"/>
              </a:rPr>
              <a:t>είχε </a:t>
            </a:r>
            <a:r>
              <a:rPr lang="en-US" sz="1200" kern="1200">
                <a:solidFill>
                  <a:schemeClr val="tx1"/>
                </a:solidFill>
                <a:effectLst/>
                <a:latin typeface="Arial" panose="020B0604020202020204" pitchFamily="34" charset="0"/>
                <a:ea typeface="+mn-ea"/>
                <a:cs typeface="+mn-cs"/>
              </a:rPr>
              <a:t>to</a:t>
            </a:r>
            <a:r>
              <a:rPr lang="el-GR" sz="1200" kern="1200">
                <a:solidFill>
                  <a:schemeClr val="tx1"/>
                </a:solidFill>
                <a:effectLst/>
                <a:latin typeface="Arial" panose="020B0604020202020204" pitchFamily="34" charset="0"/>
                <a:ea typeface="+mn-ea"/>
                <a:cs typeface="+mn-cs"/>
              </a:rPr>
              <a:t> 2023 </a:t>
            </a:r>
            <a:r>
              <a:rPr lang="el-GR" sz="1200" b="1" kern="1200">
                <a:solidFill>
                  <a:schemeClr val="tx1"/>
                </a:solidFill>
                <a:effectLst/>
                <a:latin typeface="Arial" panose="020B0604020202020204" pitchFamily="34" charset="0"/>
                <a:ea typeface="+mn-ea"/>
                <a:cs typeface="+mn-cs"/>
              </a:rPr>
              <a:t>21.440 νομικές μονάδες</a:t>
            </a:r>
            <a:r>
              <a:rPr lang="el-GR" sz="1200"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turnover</a:t>
            </a:r>
            <a:r>
              <a:rPr lang="el-GR" sz="1200" b="1" kern="1200">
                <a:solidFill>
                  <a:schemeClr val="tx1"/>
                </a:solidFill>
                <a:effectLst/>
                <a:latin typeface="Arial" panose="020B0604020202020204" pitchFamily="34" charset="0"/>
                <a:ea typeface="+mn-ea"/>
                <a:cs typeface="+mn-cs"/>
              </a:rPr>
              <a:t> €6,0 δισ.</a:t>
            </a:r>
            <a:r>
              <a:rPr lang="el-GR" sz="1200" kern="1200">
                <a:solidFill>
                  <a:schemeClr val="tx1"/>
                </a:solidFill>
                <a:effectLst/>
                <a:latin typeface="Arial" panose="020B0604020202020204" pitchFamily="34" charset="0"/>
                <a:ea typeface="+mn-ea"/>
                <a:cs typeface="+mn-cs"/>
              </a:rPr>
              <a:t> και </a:t>
            </a:r>
            <a:r>
              <a:rPr lang="el-GR" sz="1200" b="1" kern="1200">
                <a:solidFill>
                  <a:schemeClr val="tx1"/>
                </a:solidFill>
                <a:effectLst/>
                <a:latin typeface="Arial" panose="020B0604020202020204" pitchFamily="34" charset="0"/>
                <a:ea typeface="+mn-ea"/>
                <a:cs typeface="+mn-cs"/>
              </a:rPr>
              <a:t>63.687 απασχολούμενους</a:t>
            </a:r>
            <a:r>
              <a:rPr lang="el-GR" sz="1200" kern="1200">
                <a:solidFill>
                  <a:schemeClr val="tx1"/>
                </a:solidFill>
                <a:effectLst/>
                <a:latin typeface="Arial" panose="020B0604020202020204" pitchFamily="34" charset="0"/>
                <a:ea typeface="+mn-ea"/>
                <a:cs typeface="+mn-cs"/>
              </a:rPr>
              <a:t>. </a:t>
            </a:r>
            <a:r>
              <a:rPr lang="en-US" sz="1200" kern="1200">
                <a:solidFill>
                  <a:schemeClr val="tx1"/>
                </a:solidFill>
                <a:effectLst/>
                <a:latin typeface="Arial" panose="020B0604020202020204" pitchFamily="34" charset="0"/>
                <a:ea typeface="+mn-ea"/>
                <a:cs typeface="+mn-cs"/>
              </a:rPr>
              <a:t>[excel]</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Η ΕΛΣΤΑΤ δείχνει ότι ο </a:t>
            </a:r>
            <a:r>
              <a:rPr lang="el-GR" sz="1200" kern="1200" err="1">
                <a:solidFill>
                  <a:schemeClr val="tx1"/>
                </a:solidFill>
                <a:effectLst/>
                <a:latin typeface="Arial" panose="020B0604020202020204" pitchFamily="34" charset="0"/>
                <a:ea typeface="+mn-ea"/>
                <a:cs typeface="+mn-cs"/>
              </a:rPr>
              <a:t>annual</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turnover</a:t>
            </a:r>
            <a:r>
              <a:rPr lang="el-GR" sz="1200" kern="1200">
                <a:solidFill>
                  <a:schemeClr val="tx1"/>
                </a:solidFill>
                <a:effectLst/>
                <a:latin typeface="Arial" panose="020B0604020202020204" pitchFamily="34" charset="0"/>
                <a:ea typeface="+mn-ea"/>
                <a:cs typeface="+mn-cs"/>
              </a:rPr>
              <a:t> του </a:t>
            </a:r>
            <a:r>
              <a:rPr lang="el-GR" sz="1200" kern="1200" err="1">
                <a:solidFill>
                  <a:schemeClr val="tx1"/>
                </a:solidFill>
                <a:effectLst/>
                <a:latin typeface="Arial" panose="020B0604020202020204" pitchFamily="34" charset="0"/>
                <a:ea typeface="+mn-ea"/>
                <a:cs typeface="+mn-cs"/>
              </a:rPr>
              <a:t>section</a:t>
            </a:r>
            <a:r>
              <a:rPr lang="el-GR" sz="1200"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Construction</a:t>
            </a:r>
            <a:r>
              <a:rPr lang="el-GR" sz="1200" kern="1200">
                <a:solidFill>
                  <a:schemeClr val="tx1"/>
                </a:solidFill>
                <a:effectLst/>
                <a:latin typeface="Arial" panose="020B0604020202020204" pitchFamily="34" charset="0"/>
                <a:ea typeface="+mn-ea"/>
                <a:cs typeface="+mn-cs"/>
              </a:rPr>
              <a:t> ανέβηκε από </a:t>
            </a:r>
            <a:r>
              <a:rPr lang="el-GR" sz="1200" b="1" kern="1200">
                <a:solidFill>
                  <a:schemeClr val="tx1"/>
                </a:solidFill>
                <a:effectLst/>
                <a:latin typeface="Arial" panose="020B0604020202020204" pitchFamily="34" charset="0"/>
                <a:ea typeface="+mn-ea"/>
                <a:cs typeface="+mn-cs"/>
              </a:rPr>
              <a:t>€22,4 δισ. το 2024</a:t>
            </a:r>
            <a:r>
              <a:rPr lang="el-GR" sz="1200" kern="1200">
                <a:solidFill>
                  <a:schemeClr val="tx1"/>
                </a:solidFill>
                <a:effectLst/>
                <a:latin typeface="Arial" panose="020B0604020202020204" pitchFamily="34" charset="0"/>
                <a:ea typeface="+mn-ea"/>
                <a:cs typeface="+mn-cs"/>
              </a:rPr>
              <a:t> σε </a:t>
            </a:r>
            <a:r>
              <a:rPr lang="el-GR" sz="1200" b="1" kern="1200">
                <a:solidFill>
                  <a:schemeClr val="tx1"/>
                </a:solidFill>
                <a:effectLst/>
                <a:latin typeface="Arial" panose="020B0604020202020204" pitchFamily="34" charset="0"/>
                <a:ea typeface="+mn-ea"/>
                <a:cs typeface="+mn-cs"/>
              </a:rPr>
              <a:t>€24,3 δισ. το 2025</a:t>
            </a:r>
            <a:r>
              <a:rPr lang="el-GR" sz="1200" kern="1200">
                <a:solidFill>
                  <a:schemeClr val="tx1"/>
                </a:solidFill>
                <a:effectLst/>
                <a:latin typeface="Arial" panose="020B0604020202020204" pitchFamily="34" charset="0"/>
                <a:ea typeface="+mn-ea"/>
                <a:cs typeface="+mn-cs"/>
              </a:rPr>
              <a:t>, ενώ το ΙΟΒΕ αναφέρει ότι η απασχόληση στις κατασκευές έφτασε τις </a:t>
            </a:r>
            <a:r>
              <a:rPr lang="el-GR" sz="1200" b="1" kern="1200">
                <a:solidFill>
                  <a:schemeClr val="tx1"/>
                </a:solidFill>
                <a:effectLst/>
                <a:latin typeface="Arial" panose="020B0604020202020204" pitchFamily="34" charset="0"/>
                <a:ea typeface="+mn-ea"/>
                <a:cs typeface="+mn-cs"/>
              </a:rPr>
              <a:t>210 χιλ. θέσεις το 2024</a:t>
            </a:r>
            <a:r>
              <a:rPr lang="el-GR" sz="1200" kern="1200">
                <a:solidFill>
                  <a:schemeClr val="tx1"/>
                </a:solidFill>
                <a:effectLst/>
                <a:latin typeface="Arial" panose="020B0604020202020204" pitchFamily="34" charset="0"/>
                <a:ea typeface="+mn-ea"/>
                <a:cs typeface="+mn-cs"/>
              </a:rPr>
              <a:t>, αυξημένη κατά </a:t>
            </a:r>
            <a:r>
              <a:rPr lang="el-GR" sz="1200" b="1" kern="1200">
                <a:solidFill>
                  <a:schemeClr val="tx1"/>
                </a:solidFill>
                <a:effectLst/>
                <a:latin typeface="Arial" panose="020B0604020202020204" pitchFamily="34" charset="0"/>
                <a:ea typeface="+mn-ea"/>
                <a:cs typeface="+mn-cs"/>
              </a:rPr>
              <a:t>8,8%</a:t>
            </a:r>
            <a:r>
              <a:rPr lang="el-GR" sz="1200" kern="1200">
                <a:solidFill>
                  <a:schemeClr val="tx1"/>
                </a:solidFill>
                <a:effectLst/>
                <a:latin typeface="Arial" panose="020B0604020202020204" pitchFamily="34" charset="0"/>
                <a:ea typeface="+mn-ea"/>
                <a:cs typeface="+mn-cs"/>
              </a:rPr>
              <a:t> σε σχέση με το 2023. η απασχόληση θα μπορούσε να φτάσει περίπου τις </a:t>
            </a:r>
            <a:r>
              <a:rPr lang="el-GR" sz="1200" b="1" kern="1200">
                <a:solidFill>
                  <a:schemeClr val="tx1"/>
                </a:solidFill>
                <a:effectLst/>
                <a:latin typeface="Arial" panose="020B0604020202020204" pitchFamily="34" charset="0"/>
                <a:ea typeface="+mn-ea"/>
                <a:cs typeface="+mn-cs"/>
              </a:rPr>
              <a:t>236 χιλ.</a:t>
            </a:r>
            <a:r>
              <a:rPr lang="el-GR" sz="1200" kern="1200">
                <a:solidFill>
                  <a:schemeClr val="tx1"/>
                </a:solidFill>
                <a:effectLst/>
                <a:latin typeface="Arial" panose="020B0604020202020204" pitchFamily="34" charset="0"/>
                <a:ea typeface="+mn-ea"/>
                <a:cs typeface="+mn-cs"/>
              </a:rPr>
              <a:t> το 2025-2026. </a:t>
            </a:r>
            <a:r>
              <a:rPr lang="en-US" sz="1200" kern="1200">
                <a:solidFill>
                  <a:schemeClr val="tx1"/>
                </a:solidFill>
                <a:effectLst/>
                <a:latin typeface="Arial" panose="020B0604020202020204" pitchFamily="34" charset="0"/>
                <a:ea typeface="+mn-ea"/>
                <a:cs typeface="+mn-cs"/>
              </a:rPr>
              <a:t>[</a:t>
            </a:r>
            <a:r>
              <a:rPr lang="el-GR" sz="1200" u="sng" kern="1200">
                <a:solidFill>
                  <a:schemeClr val="tx1"/>
                </a:solidFill>
                <a:effectLst/>
                <a:latin typeface="Arial" panose="020B0604020202020204" pitchFamily="34" charset="0"/>
                <a:ea typeface="+mn-ea"/>
                <a:cs typeface="+mn-cs"/>
                <a:hlinkClick r:id="rId4"/>
              </a:rPr>
              <a:t>a03291f5-82ae-b8b9-b66f-c5dfc4b2742e</a:t>
            </a:r>
            <a:r>
              <a:rPr lang="en-US" sz="1200" kern="1200">
                <a:solidFill>
                  <a:schemeClr val="tx1"/>
                </a:solidFill>
                <a:effectLst/>
                <a:latin typeface="Arial" panose="020B0604020202020204" pitchFamily="34" charset="0"/>
                <a:ea typeface="+mn-ea"/>
                <a:cs typeface="+mn-cs"/>
              </a:rPr>
              <a:t>]</a:t>
            </a:r>
            <a:r>
              <a:rPr lang="en-US">
                <a:hlinkClick r:id="rId3"/>
              </a:rPr>
              <a:t> Construction</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Οι βασικές τάσεις είναι </a:t>
            </a:r>
            <a:r>
              <a:rPr lang="el-GR" sz="1200" b="1" kern="1200">
                <a:solidFill>
                  <a:schemeClr val="tx1"/>
                </a:solidFill>
                <a:effectLst/>
                <a:latin typeface="Arial" panose="020B0604020202020204" pitchFamily="34" charset="0"/>
                <a:ea typeface="+mn-ea"/>
                <a:cs typeface="+mn-cs"/>
              </a:rPr>
              <a:t>μεγαλύτερος όγκος έργων</a:t>
            </a:r>
            <a:r>
              <a:rPr lang="el-GR" sz="1200" kern="1200">
                <a:solidFill>
                  <a:schemeClr val="tx1"/>
                </a:solidFill>
                <a:effectLst/>
                <a:latin typeface="Arial" panose="020B0604020202020204" pitchFamily="34" charset="0"/>
                <a:ea typeface="+mn-ea"/>
                <a:cs typeface="+mn-cs"/>
              </a:rPr>
              <a:t>, αυξανόμενη ανάγκη για </a:t>
            </a:r>
            <a:r>
              <a:rPr lang="el-GR" sz="1200" b="1" kern="1200" err="1">
                <a:solidFill>
                  <a:schemeClr val="tx1"/>
                </a:solidFill>
                <a:effectLst/>
                <a:latin typeface="Arial" panose="020B0604020202020204" pitchFamily="34" charset="0"/>
                <a:ea typeface="+mn-ea"/>
                <a:cs typeface="+mn-cs"/>
              </a:rPr>
              <a:t>digitisation</a:t>
            </a:r>
            <a:r>
              <a:rPr lang="el-GR" sz="1200" b="1" kern="1200">
                <a:solidFill>
                  <a:schemeClr val="tx1"/>
                </a:solidFill>
                <a:effectLst/>
                <a:latin typeface="Arial" panose="020B0604020202020204" pitchFamily="34" charset="0"/>
                <a:ea typeface="+mn-ea"/>
                <a:cs typeface="+mn-cs"/>
              </a:rPr>
              <a:t> / </a:t>
            </a:r>
            <a:r>
              <a:rPr lang="el-GR" sz="1200" b="1" kern="1200" err="1">
                <a:solidFill>
                  <a:schemeClr val="tx1"/>
                </a:solidFill>
                <a:effectLst/>
                <a:latin typeface="Arial" panose="020B0604020202020204" pitchFamily="34" charset="0"/>
                <a:ea typeface="+mn-ea"/>
                <a:cs typeface="+mn-cs"/>
              </a:rPr>
              <a:t>productivity</a:t>
            </a:r>
            <a:r>
              <a:rPr lang="el-GR" sz="1200" b="1"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tools</a:t>
            </a:r>
            <a:r>
              <a:rPr lang="el-GR" sz="1200" kern="1200">
                <a:solidFill>
                  <a:schemeClr val="tx1"/>
                </a:solidFill>
                <a:effectLst/>
                <a:latin typeface="Arial" panose="020B0604020202020204" pitchFamily="34" charset="0"/>
                <a:ea typeface="+mn-ea"/>
                <a:cs typeface="+mn-cs"/>
              </a:rPr>
              <a:t>, περισσότερη πίεση για </a:t>
            </a:r>
            <a:r>
              <a:rPr lang="el-GR" sz="1200" b="1" kern="1200">
                <a:solidFill>
                  <a:schemeClr val="tx1"/>
                </a:solidFill>
                <a:effectLst/>
                <a:latin typeface="Arial" panose="020B0604020202020204" pitchFamily="34" charset="0"/>
                <a:ea typeface="+mn-ea"/>
                <a:cs typeface="+mn-cs"/>
              </a:rPr>
              <a:t>ESG και </a:t>
            </a:r>
            <a:r>
              <a:rPr lang="el-GR" sz="1200" b="1" kern="1200" err="1">
                <a:solidFill>
                  <a:schemeClr val="tx1"/>
                </a:solidFill>
                <a:effectLst/>
                <a:latin typeface="Arial" panose="020B0604020202020204" pitchFamily="34" charset="0"/>
                <a:ea typeface="+mn-ea"/>
                <a:cs typeface="+mn-cs"/>
              </a:rPr>
              <a:t>climate</a:t>
            </a:r>
            <a:r>
              <a:rPr lang="el-GR" sz="1200" b="1"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adaptation</a:t>
            </a:r>
            <a:r>
              <a:rPr lang="el-GR" sz="1200" kern="1200">
                <a:solidFill>
                  <a:schemeClr val="tx1"/>
                </a:solidFill>
                <a:effectLst/>
                <a:latin typeface="Arial" panose="020B0604020202020204" pitchFamily="34" charset="0"/>
                <a:ea typeface="+mn-ea"/>
                <a:cs typeface="+mn-cs"/>
              </a:rPr>
              <a:t>, και σταδιακή ανάγκη για πιο οργανωμένο </a:t>
            </a:r>
            <a:r>
              <a:rPr lang="el-GR" sz="1200" kern="1200" err="1">
                <a:solidFill>
                  <a:schemeClr val="tx1"/>
                </a:solidFill>
                <a:effectLst/>
                <a:latin typeface="Arial" panose="020B0604020202020204" pitchFamily="34" charset="0"/>
                <a:ea typeface="+mn-ea"/>
                <a:cs typeface="+mn-cs"/>
              </a:rPr>
              <a:t>strategic</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infrastructure</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planning</a:t>
            </a:r>
            <a:r>
              <a:rPr lang="el-GR" sz="1200" kern="1200">
                <a:solidFill>
                  <a:schemeClr val="tx1"/>
                </a:solidFill>
                <a:effectLst/>
                <a:latin typeface="Arial" panose="020B0604020202020204" pitchFamily="34" charset="0"/>
                <a:ea typeface="+mn-ea"/>
                <a:cs typeface="+mn-cs"/>
              </a:rPr>
              <a:t>. Τα πιο καθαρά </a:t>
            </a:r>
            <a:r>
              <a:rPr lang="el-GR" sz="1200" kern="1200" err="1">
                <a:solidFill>
                  <a:schemeClr val="tx1"/>
                </a:solidFill>
                <a:effectLst/>
                <a:latin typeface="Arial" panose="020B0604020202020204" pitchFamily="34" charset="0"/>
                <a:ea typeface="+mn-ea"/>
                <a:cs typeface="+mn-cs"/>
              </a:rPr>
              <a:t>challenges</a:t>
            </a:r>
            <a:r>
              <a:rPr lang="el-GR" sz="1200" kern="1200">
                <a:solidFill>
                  <a:schemeClr val="tx1"/>
                </a:solidFill>
                <a:effectLst/>
                <a:latin typeface="Arial" panose="020B0604020202020204" pitchFamily="34" charset="0"/>
                <a:ea typeface="+mn-ea"/>
                <a:cs typeface="+mn-cs"/>
              </a:rPr>
              <a:t>, όμως, είναι άλλα: </a:t>
            </a:r>
            <a:r>
              <a:rPr lang="el-GR" sz="1200" b="1" kern="1200">
                <a:solidFill>
                  <a:schemeClr val="tx1"/>
                </a:solidFill>
                <a:effectLst/>
                <a:latin typeface="Arial" panose="020B0604020202020204" pitchFamily="34" charset="0"/>
                <a:ea typeface="+mn-ea"/>
                <a:cs typeface="+mn-cs"/>
              </a:rPr>
              <a:t>έλλειψη προσωπικού</a:t>
            </a:r>
            <a:r>
              <a:rPr lang="el-GR" sz="1200"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δυσκολίες χρηματοδότησης</a:t>
            </a:r>
            <a:r>
              <a:rPr lang="el-GR" sz="1200"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χαμηλή παραγωγικότητα</a:t>
            </a:r>
            <a:r>
              <a:rPr lang="el-GR" sz="1200" kern="1200">
                <a:solidFill>
                  <a:schemeClr val="tx1"/>
                </a:solidFill>
                <a:effectLst/>
                <a:latin typeface="Arial" panose="020B0604020202020204" pitchFamily="34" charset="0"/>
                <a:ea typeface="+mn-ea"/>
                <a:cs typeface="+mn-cs"/>
              </a:rPr>
              <a:t> σε σχέση με την ΕΕ και αδυναμίες στον σχεδιασμό και την υλοποίηση υποδομών. </a:t>
            </a:r>
            <a:r>
              <a:rPr lang="en-US" sz="1200" kern="1200">
                <a:solidFill>
                  <a:schemeClr val="tx1"/>
                </a:solidFill>
                <a:effectLst/>
                <a:latin typeface="Arial" panose="020B0604020202020204" pitchFamily="34" charset="0"/>
                <a:ea typeface="+mn-ea"/>
                <a:cs typeface="+mn-cs"/>
              </a:rPr>
              <a:t>[</a:t>
            </a:r>
            <a:r>
              <a:rPr lang="el-GR" sz="1200" u="sng" kern="1200">
                <a:solidFill>
                  <a:schemeClr val="tx1"/>
                </a:solidFill>
                <a:effectLst/>
                <a:latin typeface="Arial" panose="020B0604020202020204" pitchFamily="34" charset="0"/>
                <a:ea typeface="+mn-ea"/>
                <a:cs typeface="+mn-cs"/>
                <a:hlinkClick r:id="rId3"/>
              </a:rPr>
              <a:t>Construction</a:t>
            </a:r>
            <a:r>
              <a:rPr lang="en-US" sz="1200"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endParaRPr lang="el-GR"/>
          </a:p>
          <a:p>
            <a:r>
              <a:rPr lang="el-GR">
                <a:hlinkClick r:id="rId5"/>
              </a:rPr>
              <a:t>Τάσεις, προκλήσεις και προοπτικές των Κατασκευών στην Ελλάδα – 2025</a:t>
            </a:r>
            <a:endParaRPr lang="el-GR"/>
          </a:p>
          <a:p>
            <a:r>
              <a:rPr lang="el-GR">
                <a:hlinkClick r:id="rId6"/>
              </a:rPr>
              <a:t>Κεφάλαια 52 δισ. ευρώ την περίοδο 2024 – 2026 στον κλάδο των κατασκευών | Ειδήσεις για την Οικονομία | </a:t>
            </a:r>
            <a:r>
              <a:rPr lang="el-GR" err="1">
                <a:hlinkClick r:id="rId6"/>
              </a:rPr>
              <a:t>newmoney</a:t>
            </a:r>
            <a:endParaRPr lang="el-GR"/>
          </a:p>
          <a:p>
            <a:r>
              <a:rPr lang="el-GR">
                <a:hlinkClick r:id="rId7"/>
              </a:rPr>
              <a:t>Οι επενδύσεις σε κατασκευές έφθασαν το 6% του ΑΕΠ το 2024 | Flash</a:t>
            </a:r>
            <a:endParaRPr lang="el-G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a:solidFill>
                  <a:schemeClr val="tx1"/>
                </a:solidFill>
                <a:effectLst/>
                <a:latin typeface="Arial" panose="020B0604020202020204" pitchFamily="34" charset="0"/>
                <a:ea typeface="+mn-ea"/>
                <a:cs typeface="+mn-cs"/>
              </a:rPr>
              <a:t>Η ΕΛΣΤΑΤ δείχνει ότι ο </a:t>
            </a:r>
            <a:r>
              <a:rPr lang="el-GR" sz="1200" kern="1200" err="1">
                <a:solidFill>
                  <a:schemeClr val="tx1"/>
                </a:solidFill>
                <a:effectLst/>
                <a:latin typeface="Arial" panose="020B0604020202020204" pitchFamily="34" charset="0"/>
                <a:ea typeface="+mn-ea"/>
                <a:cs typeface="+mn-cs"/>
              </a:rPr>
              <a:t>annual</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turnover</a:t>
            </a:r>
            <a:r>
              <a:rPr lang="el-GR" sz="1200" kern="1200">
                <a:solidFill>
                  <a:schemeClr val="tx1"/>
                </a:solidFill>
                <a:effectLst/>
                <a:latin typeface="Arial" panose="020B0604020202020204" pitchFamily="34" charset="0"/>
                <a:ea typeface="+mn-ea"/>
                <a:cs typeface="+mn-cs"/>
              </a:rPr>
              <a:t> του </a:t>
            </a:r>
            <a:r>
              <a:rPr lang="el-GR" sz="1200" kern="1200" err="1">
                <a:solidFill>
                  <a:schemeClr val="tx1"/>
                </a:solidFill>
                <a:effectLst/>
                <a:latin typeface="Arial" panose="020B0604020202020204" pitchFamily="34" charset="0"/>
                <a:ea typeface="+mn-ea"/>
                <a:cs typeface="+mn-cs"/>
              </a:rPr>
              <a:t>section</a:t>
            </a:r>
            <a:r>
              <a:rPr lang="el-GR" sz="1200"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Construction</a:t>
            </a:r>
            <a:r>
              <a:rPr lang="el-GR" sz="1200" kern="1200">
                <a:solidFill>
                  <a:schemeClr val="tx1"/>
                </a:solidFill>
                <a:effectLst/>
                <a:latin typeface="Arial" panose="020B0604020202020204" pitchFamily="34" charset="0"/>
                <a:ea typeface="+mn-ea"/>
                <a:cs typeface="+mn-cs"/>
              </a:rPr>
              <a:t> ανέβηκε από </a:t>
            </a:r>
            <a:r>
              <a:rPr lang="el-GR" sz="1200" b="1" kern="1200">
                <a:solidFill>
                  <a:schemeClr val="tx1"/>
                </a:solidFill>
                <a:effectLst/>
                <a:latin typeface="Arial" panose="020B0604020202020204" pitchFamily="34" charset="0"/>
                <a:ea typeface="+mn-ea"/>
                <a:cs typeface="+mn-cs"/>
              </a:rPr>
              <a:t>€22,4 δισ. το 2024</a:t>
            </a:r>
            <a:r>
              <a:rPr lang="el-GR" sz="1200" kern="1200">
                <a:solidFill>
                  <a:schemeClr val="tx1"/>
                </a:solidFill>
                <a:effectLst/>
                <a:latin typeface="Arial" panose="020B0604020202020204" pitchFamily="34" charset="0"/>
                <a:ea typeface="+mn-ea"/>
                <a:cs typeface="+mn-cs"/>
              </a:rPr>
              <a:t> σε </a:t>
            </a:r>
            <a:r>
              <a:rPr lang="el-GR" sz="1200" b="1" kern="1200">
                <a:solidFill>
                  <a:schemeClr val="tx1"/>
                </a:solidFill>
                <a:effectLst/>
                <a:latin typeface="Arial" panose="020B0604020202020204" pitchFamily="34" charset="0"/>
                <a:ea typeface="+mn-ea"/>
                <a:cs typeface="+mn-cs"/>
              </a:rPr>
              <a:t>€24,3 δισ. το 2025</a:t>
            </a:r>
            <a:endParaRPr lang="el-GR" sz="1200" kern="1200">
              <a:solidFill>
                <a:schemeClr val="tx1"/>
              </a:solidFill>
              <a:effectLst/>
              <a:latin typeface="Arial" panose="020B0604020202020204" pitchFamily="34" charset="0"/>
              <a:ea typeface="+mn-ea"/>
              <a:cs typeface="+mn-cs"/>
            </a:endParaRPr>
          </a:p>
          <a:p>
            <a:r>
              <a:rPr lang="el-GR">
                <a:hlinkClick r:id="rId8"/>
              </a:rPr>
              <a:t>Στατιστικές – </a:t>
            </a:r>
            <a:r>
              <a:rPr lang="en-US">
                <a:hlinkClick r:id="rId8"/>
              </a:rPr>
              <a:t>ELSTAT</a:t>
            </a:r>
            <a:endParaRPr lang="en-US"/>
          </a:p>
          <a:p>
            <a:r>
              <a:rPr lang="en-US">
                <a:hlinkClick r:id="rId3"/>
              </a:rPr>
              <a:t>Construction</a:t>
            </a:r>
            <a:endParaRPr lang="en-US"/>
          </a:p>
        </p:txBody>
      </p:sp>
      <p:sp>
        <p:nvSpPr>
          <p:cNvPr id="4" name="Slide Number Placeholder 3">
            <a:extLst>
              <a:ext uri="{FF2B5EF4-FFF2-40B4-BE49-F238E27FC236}">
                <a16:creationId xmlns:a16="http://schemas.microsoft.com/office/drawing/2014/main" id="{81C9DD34-D26A-1312-F8F3-385CA10F83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35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05B46-260E-33C9-E69F-52A2D88DF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D0F55-E346-C80E-8F4E-75A1BE0B2704}"/>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BCA0533D-B7D7-E46B-FE69-88AF23372E25}"/>
              </a:ext>
            </a:extLst>
          </p:cNvPr>
          <p:cNvSpPr>
            <a:spLocks noGrp="1"/>
          </p:cNvSpPr>
          <p:nvPr>
            <p:ph type="body" idx="1"/>
          </p:nvPr>
        </p:nvSpPr>
        <p:spPr/>
        <p:txBody>
          <a:bodyPr/>
          <a:lstStyle/>
          <a:p>
            <a:pPr lvl="0"/>
            <a:r>
              <a:rPr lang="en-US" sz="1200" kern="1200">
                <a:solidFill>
                  <a:schemeClr val="tx1"/>
                </a:solidFill>
                <a:effectLst/>
                <a:latin typeface="Arial" panose="020B0604020202020204" pitchFamily="34" charset="0"/>
                <a:ea typeface="+mn-ea"/>
                <a:cs typeface="+mn-cs"/>
              </a:rPr>
              <a:t>Manufacture of doors and windows of metal &amp; Shaping and processing of flat glass </a:t>
            </a:r>
            <a:r>
              <a:rPr lang="el-GR" sz="1200" kern="1200">
                <a:solidFill>
                  <a:schemeClr val="tx1"/>
                </a:solidFill>
                <a:effectLst/>
                <a:latin typeface="Arial" panose="020B0604020202020204" pitchFamily="34" charset="0"/>
                <a:ea typeface="+mn-ea"/>
                <a:cs typeface="+mn-cs"/>
              </a:rPr>
              <a:t>το</a:t>
            </a:r>
            <a:r>
              <a:rPr lang="en-US" sz="1200" kern="1200">
                <a:solidFill>
                  <a:schemeClr val="tx1"/>
                </a:solidFill>
                <a:effectLst/>
                <a:latin typeface="Arial" panose="020B0604020202020204" pitchFamily="34" charset="0"/>
                <a:ea typeface="+mn-ea"/>
                <a:cs typeface="+mn-cs"/>
              </a:rPr>
              <a:t> 2023 </a:t>
            </a:r>
            <a:r>
              <a:rPr lang="el-GR" sz="1200" kern="1200">
                <a:solidFill>
                  <a:schemeClr val="tx1"/>
                </a:solidFill>
                <a:effectLst/>
                <a:latin typeface="Arial" panose="020B0604020202020204" pitchFamily="34" charset="0"/>
                <a:ea typeface="+mn-ea"/>
                <a:cs typeface="+mn-cs"/>
              </a:rPr>
              <a:t>δίνουν περίπου </a:t>
            </a:r>
            <a:r>
              <a:rPr lang="en-US" sz="1200" b="1" kern="1200">
                <a:solidFill>
                  <a:schemeClr val="tx1"/>
                </a:solidFill>
                <a:effectLst/>
                <a:latin typeface="Arial" panose="020B0604020202020204" pitchFamily="34" charset="0"/>
                <a:ea typeface="+mn-ea"/>
                <a:cs typeface="+mn-cs"/>
              </a:rPr>
              <a:t>4.315 </a:t>
            </a:r>
            <a:r>
              <a:rPr lang="el-GR" sz="1200" b="1" kern="1200">
                <a:solidFill>
                  <a:schemeClr val="tx1"/>
                </a:solidFill>
                <a:effectLst/>
                <a:latin typeface="Arial" panose="020B0604020202020204" pitchFamily="34" charset="0"/>
                <a:ea typeface="+mn-ea"/>
                <a:cs typeface="+mn-cs"/>
              </a:rPr>
              <a:t>νομικές μονάδες</a:t>
            </a:r>
            <a:r>
              <a:rPr lang="en-US" sz="1200" kern="1200">
                <a:solidFill>
                  <a:schemeClr val="tx1"/>
                </a:solidFill>
                <a:effectLst/>
                <a:latin typeface="Arial" panose="020B0604020202020204" pitchFamily="34" charset="0"/>
                <a:ea typeface="+mn-ea"/>
                <a:cs typeface="+mn-cs"/>
              </a:rPr>
              <a:t>, </a:t>
            </a:r>
            <a:r>
              <a:rPr lang="en-US" sz="1200" b="1" kern="1200">
                <a:solidFill>
                  <a:schemeClr val="tx1"/>
                </a:solidFill>
                <a:effectLst/>
                <a:latin typeface="Arial" panose="020B0604020202020204" pitchFamily="34" charset="0"/>
                <a:ea typeface="+mn-ea"/>
                <a:cs typeface="+mn-cs"/>
              </a:rPr>
              <a:t>turnover €848,5 </a:t>
            </a:r>
            <a:r>
              <a:rPr lang="el-GR" sz="1200" b="1" kern="1200" err="1">
                <a:solidFill>
                  <a:schemeClr val="tx1"/>
                </a:solidFill>
                <a:effectLst/>
                <a:latin typeface="Arial" panose="020B0604020202020204" pitchFamily="34" charset="0"/>
                <a:ea typeface="+mn-ea"/>
                <a:cs typeface="+mn-cs"/>
              </a:rPr>
              <a:t>εκατ</a:t>
            </a:r>
            <a:r>
              <a:rPr lang="en-US" sz="1200" b="1"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mn-cs"/>
              </a:rPr>
              <a:t> </a:t>
            </a:r>
            <a:r>
              <a:rPr lang="el-GR" sz="1200" kern="1200">
                <a:solidFill>
                  <a:schemeClr val="tx1"/>
                </a:solidFill>
                <a:effectLst/>
                <a:latin typeface="Arial" panose="020B0604020202020204" pitchFamily="34" charset="0"/>
                <a:ea typeface="+mn-ea"/>
                <a:cs typeface="+mn-cs"/>
              </a:rPr>
              <a:t>και </a:t>
            </a:r>
            <a:r>
              <a:rPr lang="en-US" sz="1200" b="1" kern="1200">
                <a:solidFill>
                  <a:schemeClr val="tx1"/>
                </a:solidFill>
                <a:effectLst/>
                <a:latin typeface="Arial" panose="020B0604020202020204" pitchFamily="34" charset="0"/>
                <a:ea typeface="+mn-ea"/>
                <a:cs typeface="+mn-cs"/>
              </a:rPr>
              <a:t>11.565 </a:t>
            </a:r>
            <a:r>
              <a:rPr lang="el-GR" sz="1200" b="1" kern="1200">
                <a:solidFill>
                  <a:schemeClr val="tx1"/>
                </a:solidFill>
                <a:effectLst/>
                <a:latin typeface="Arial" panose="020B0604020202020204" pitchFamily="34" charset="0"/>
                <a:ea typeface="+mn-ea"/>
                <a:cs typeface="+mn-cs"/>
              </a:rPr>
              <a:t>απασχολούμενους</a:t>
            </a:r>
            <a:r>
              <a:rPr lang="en-US" sz="1200" kern="1200">
                <a:solidFill>
                  <a:schemeClr val="tx1"/>
                </a:solidFill>
                <a:effectLst/>
                <a:latin typeface="Arial" panose="020B0604020202020204" pitchFamily="34" charset="0"/>
                <a:ea typeface="+mn-ea"/>
                <a:cs typeface="+mn-cs"/>
              </a:rPr>
              <a:t>. [excel]</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Αυτό που τον βοηθάει πολύ σήμερα είναι το </a:t>
            </a:r>
            <a:r>
              <a:rPr lang="el-GR" sz="1200" b="1" kern="1200">
                <a:solidFill>
                  <a:schemeClr val="tx1"/>
                </a:solidFill>
                <a:effectLst/>
                <a:latin typeface="Arial" panose="020B0604020202020204" pitchFamily="34" charset="0"/>
                <a:ea typeface="+mn-ea"/>
                <a:cs typeface="+mn-cs"/>
              </a:rPr>
              <a:t>Εξοικονομώ 2025 [</a:t>
            </a:r>
            <a:r>
              <a:rPr lang="el-GR" sz="1200" b="1" u="sng" kern="1200">
                <a:solidFill>
                  <a:schemeClr val="tx1"/>
                </a:solidFill>
                <a:effectLst/>
                <a:latin typeface="Arial" panose="020B0604020202020204" pitchFamily="34" charset="0"/>
                <a:ea typeface="+mn-ea"/>
                <a:cs typeface="+mn-cs"/>
                <a:hlinkClick r:id="rId3"/>
              </a:rPr>
              <a:t>ΕΞΟΙΚΟΝΟΜΩ 2025 : Αρχική</a:t>
            </a:r>
            <a:r>
              <a:rPr lang="el-GR" sz="1200" b="1" kern="1200">
                <a:solidFill>
                  <a:schemeClr val="tx1"/>
                </a:solidFill>
                <a:effectLst/>
                <a:latin typeface="Arial" panose="020B0604020202020204" pitchFamily="34" charset="0"/>
                <a:ea typeface="+mn-ea"/>
                <a:cs typeface="+mn-cs"/>
              </a:rPr>
              <a:t>],</a:t>
            </a:r>
            <a:r>
              <a:rPr lang="el-GR" sz="1200" kern="1200">
                <a:solidFill>
                  <a:schemeClr val="tx1"/>
                </a:solidFill>
                <a:effectLst/>
                <a:latin typeface="Arial" panose="020B0604020202020204" pitchFamily="34" charset="0"/>
                <a:ea typeface="+mn-ea"/>
                <a:cs typeface="+mn-cs"/>
              </a:rPr>
              <a:t> το πρόγραμμα στοχεύει στην αναβάθμιση τουλάχιστον 11.500 κατοικιών έως το 2025, με εξοικονόμηση πρωτογενούς ενέργειας άνω του 30% και τουλάχιστον 3 ενεργειακές κατηγορίες ανά κατοικία</a:t>
            </a:r>
            <a:r>
              <a:rPr lang="el-GR" sz="1200" b="1"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n-US" sz="1200" kern="1200">
                <a:solidFill>
                  <a:schemeClr val="tx1"/>
                </a:solidFill>
                <a:effectLst/>
                <a:latin typeface="Arial" panose="020B0604020202020204" pitchFamily="34" charset="0"/>
                <a:ea typeface="+mn-ea"/>
                <a:cs typeface="+mn-cs"/>
              </a:rPr>
              <a:t>turnover </a:t>
            </a:r>
            <a:r>
              <a:rPr lang="el-GR" sz="1200" kern="1200">
                <a:solidFill>
                  <a:schemeClr val="tx1"/>
                </a:solidFill>
                <a:effectLst/>
                <a:latin typeface="Arial" panose="020B0604020202020204" pitchFamily="34" charset="0"/>
                <a:ea typeface="+mn-ea"/>
                <a:cs typeface="+mn-cs"/>
              </a:rPr>
              <a:t>του</a:t>
            </a:r>
            <a:r>
              <a:rPr lang="en-US" sz="1200" kern="1200">
                <a:solidFill>
                  <a:schemeClr val="tx1"/>
                </a:solidFill>
                <a:effectLst/>
                <a:latin typeface="Arial" panose="020B0604020202020204" pitchFamily="34" charset="0"/>
                <a:ea typeface="+mn-ea"/>
                <a:cs typeface="+mn-cs"/>
              </a:rPr>
              <a:t> section Construction </a:t>
            </a:r>
            <a:r>
              <a:rPr lang="el-GR" sz="1200" kern="1200">
                <a:solidFill>
                  <a:schemeClr val="tx1"/>
                </a:solidFill>
                <a:effectLst/>
                <a:latin typeface="Arial" panose="020B0604020202020204" pitchFamily="34" charset="0"/>
                <a:ea typeface="+mn-ea"/>
                <a:cs typeface="+mn-cs"/>
              </a:rPr>
              <a:t>ανέβηκε στα </a:t>
            </a:r>
            <a:r>
              <a:rPr lang="en-US" sz="1200" b="1" kern="1200">
                <a:solidFill>
                  <a:schemeClr val="tx1"/>
                </a:solidFill>
                <a:effectLst/>
                <a:latin typeface="Arial" panose="020B0604020202020204" pitchFamily="34" charset="0"/>
                <a:ea typeface="+mn-ea"/>
                <a:cs typeface="+mn-cs"/>
              </a:rPr>
              <a:t>€24,3 </a:t>
            </a:r>
            <a:r>
              <a:rPr lang="el-GR" sz="1200" b="1" kern="1200" err="1">
                <a:solidFill>
                  <a:schemeClr val="tx1"/>
                </a:solidFill>
                <a:effectLst/>
                <a:latin typeface="Arial" panose="020B0604020202020204" pitchFamily="34" charset="0"/>
                <a:ea typeface="+mn-ea"/>
                <a:cs typeface="+mn-cs"/>
              </a:rPr>
              <a:t>δισ</a:t>
            </a:r>
            <a:r>
              <a:rPr lang="en-US" sz="1200" b="1"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το</a:t>
            </a:r>
            <a:r>
              <a:rPr lang="en-US" sz="1200" b="1" kern="1200">
                <a:solidFill>
                  <a:schemeClr val="tx1"/>
                </a:solidFill>
                <a:effectLst/>
                <a:latin typeface="Arial" panose="020B0604020202020204" pitchFamily="34" charset="0"/>
                <a:ea typeface="+mn-ea"/>
                <a:cs typeface="+mn-cs"/>
              </a:rPr>
              <a:t> 2025 [</a:t>
            </a:r>
            <a:r>
              <a:rPr lang="en-US" sz="1200" b="1" u="sng" kern="1200">
                <a:solidFill>
                  <a:schemeClr val="tx1"/>
                </a:solidFill>
                <a:effectLst/>
                <a:latin typeface="Arial" panose="020B0604020202020204" pitchFamily="34" charset="0"/>
                <a:ea typeface="+mn-ea"/>
                <a:cs typeface="+mn-cs"/>
                <a:hlinkClick r:id="rId4"/>
              </a:rPr>
              <a:t>a03291f5-82ae-b8b9-b66f-c5dfc4b2742e</a:t>
            </a:r>
            <a:r>
              <a:rPr lang="en-US" sz="1200" b="1"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l-GR" sz="1200" kern="1200" err="1">
                <a:solidFill>
                  <a:schemeClr val="tx1"/>
                </a:solidFill>
                <a:effectLst/>
                <a:latin typeface="Arial" panose="020B0604020202020204" pitchFamily="34" charset="0"/>
                <a:ea typeface="+mn-ea"/>
                <a:cs typeface="+mn-cs"/>
              </a:rPr>
              <a:t>energy-efficient</a:t>
            </a:r>
            <a:r>
              <a:rPr lang="el-GR" sz="1200" kern="1200">
                <a:solidFill>
                  <a:schemeClr val="tx1"/>
                </a:solidFill>
                <a:effectLst/>
                <a:latin typeface="Arial" panose="020B0604020202020204" pitchFamily="34" charset="0"/>
                <a:ea typeface="+mn-ea"/>
                <a:cs typeface="+mn-cs"/>
              </a:rPr>
              <a:t> κουφώματα. Τα βασικά </a:t>
            </a:r>
            <a:r>
              <a:rPr lang="el-GR" sz="1200" kern="1200" err="1">
                <a:solidFill>
                  <a:schemeClr val="tx1"/>
                </a:solidFill>
                <a:effectLst/>
                <a:latin typeface="Arial" panose="020B0604020202020204" pitchFamily="34" charset="0"/>
                <a:ea typeface="+mn-ea"/>
                <a:cs typeface="+mn-cs"/>
              </a:rPr>
              <a:t>challenges</a:t>
            </a:r>
            <a:r>
              <a:rPr lang="el-GR" sz="1200" kern="1200">
                <a:solidFill>
                  <a:schemeClr val="tx1"/>
                </a:solidFill>
                <a:effectLst/>
                <a:latin typeface="Arial" panose="020B0604020202020204" pitchFamily="34" charset="0"/>
                <a:ea typeface="+mn-ea"/>
                <a:cs typeface="+mn-cs"/>
              </a:rPr>
              <a:t> φαίνεται να είναι η </a:t>
            </a:r>
            <a:r>
              <a:rPr lang="el-GR" sz="1200" b="1" kern="1200">
                <a:solidFill>
                  <a:schemeClr val="tx1"/>
                </a:solidFill>
                <a:effectLst/>
                <a:latin typeface="Arial" panose="020B0604020202020204" pitchFamily="34" charset="0"/>
                <a:ea typeface="+mn-ea"/>
                <a:cs typeface="+mn-cs"/>
              </a:rPr>
              <a:t>εξάρτηση από τον ρυθμό της οικοδομής</a:t>
            </a:r>
            <a:r>
              <a:rPr lang="el-GR" sz="1200" kern="1200">
                <a:solidFill>
                  <a:schemeClr val="tx1"/>
                </a:solidFill>
                <a:effectLst/>
                <a:latin typeface="Arial" panose="020B0604020202020204" pitchFamily="34" charset="0"/>
                <a:ea typeface="+mn-ea"/>
                <a:cs typeface="+mn-cs"/>
              </a:rPr>
              <a:t>, η </a:t>
            </a:r>
            <a:r>
              <a:rPr lang="el-GR" sz="1200" b="1" kern="1200">
                <a:solidFill>
                  <a:schemeClr val="tx1"/>
                </a:solidFill>
                <a:effectLst/>
                <a:latin typeface="Arial" panose="020B0604020202020204" pitchFamily="34" charset="0"/>
                <a:ea typeface="+mn-ea"/>
                <a:cs typeface="+mn-cs"/>
              </a:rPr>
              <a:t>ανταγωνιστικότητα των μικρών εγκαταστατών</a:t>
            </a:r>
            <a:r>
              <a:rPr lang="el-GR" sz="1200" kern="1200">
                <a:solidFill>
                  <a:schemeClr val="tx1"/>
                </a:solidFill>
                <a:effectLst/>
                <a:latin typeface="Arial" panose="020B0604020202020204" pitchFamily="34" charset="0"/>
                <a:ea typeface="+mn-ea"/>
                <a:cs typeface="+mn-cs"/>
              </a:rPr>
              <a:t>, και το ότι ο κλάδος παραμένει συνδεδεμένος με κόστη υλικών και ενέργειας [</a:t>
            </a:r>
            <a:r>
              <a:rPr lang="el-GR" sz="1200" u="sng" kern="1200">
                <a:solidFill>
                  <a:schemeClr val="tx1"/>
                </a:solidFill>
                <a:effectLst/>
                <a:latin typeface="Arial" panose="020B0604020202020204" pitchFamily="34" charset="0"/>
                <a:ea typeface="+mn-ea"/>
                <a:cs typeface="+mn-cs"/>
                <a:hlinkClick r:id="rId5"/>
              </a:rPr>
              <a:t>The </a:t>
            </a:r>
            <a:r>
              <a:rPr lang="el-GR" sz="1200" u="sng" kern="1200" err="1">
                <a:solidFill>
                  <a:schemeClr val="tx1"/>
                </a:solidFill>
                <a:effectLst/>
                <a:latin typeface="Arial" panose="020B0604020202020204" pitchFamily="34" charset="0"/>
                <a:ea typeface="+mn-ea"/>
                <a:cs typeface="+mn-cs"/>
                <a:hlinkClick r:id="rId5"/>
              </a:rPr>
              <a:t>aluminium</a:t>
            </a:r>
            <a:r>
              <a:rPr lang="el-GR" sz="1200" u="sng" kern="1200">
                <a:solidFill>
                  <a:schemeClr val="tx1"/>
                </a:solidFill>
                <a:effectLst/>
                <a:latin typeface="Arial" panose="020B0604020202020204" pitchFamily="34" charset="0"/>
                <a:ea typeface="+mn-ea"/>
                <a:cs typeface="+mn-cs"/>
                <a:hlinkClick r:id="rId5"/>
              </a:rPr>
              <a:t> </a:t>
            </a:r>
            <a:r>
              <a:rPr lang="el-GR" sz="1200" u="sng" kern="1200" err="1">
                <a:solidFill>
                  <a:schemeClr val="tx1"/>
                </a:solidFill>
                <a:effectLst/>
                <a:latin typeface="Arial" panose="020B0604020202020204" pitchFamily="34" charset="0"/>
                <a:ea typeface="+mn-ea"/>
                <a:cs typeface="+mn-cs"/>
                <a:hlinkClick r:id="rId5"/>
              </a:rPr>
              <a:t>industry</a:t>
            </a:r>
            <a:r>
              <a:rPr lang="el-GR" sz="1200" u="sng" kern="1200">
                <a:solidFill>
                  <a:schemeClr val="tx1"/>
                </a:solidFill>
                <a:effectLst/>
                <a:latin typeface="Arial" panose="020B0604020202020204" pitchFamily="34" charset="0"/>
                <a:ea typeface="+mn-ea"/>
                <a:cs typeface="+mn-cs"/>
                <a:hlinkClick r:id="rId5"/>
              </a:rPr>
              <a:t> in </a:t>
            </a:r>
            <a:r>
              <a:rPr lang="el-GR" sz="1200" u="sng" kern="1200" err="1">
                <a:solidFill>
                  <a:schemeClr val="tx1"/>
                </a:solidFill>
                <a:effectLst/>
                <a:latin typeface="Arial" panose="020B0604020202020204" pitchFamily="34" charset="0"/>
                <a:ea typeface="+mn-ea"/>
                <a:cs typeface="+mn-cs"/>
                <a:hlinkClick r:id="rId5"/>
              </a:rPr>
              <a:t>Greece</a:t>
            </a:r>
            <a:r>
              <a:rPr lang="el-GR" sz="1200" u="sng" kern="1200">
                <a:solidFill>
                  <a:schemeClr val="tx1"/>
                </a:solidFill>
                <a:effectLst/>
                <a:latin typeface="Arial" panose="020B0604020202020204" pitchFamily="34" charset="0"/>
                <a:ea typeface="+mn-ea"/>
                <a:cs typeface="+mn-cs"/>
                <a:hlinkClick r:id="rId5"/>
              </a:rPr>
              <a:t>: </a:t>
            </a:r>
            <a:r>
              <a:rPr lang="el-GR" sz="1200" u="sng" kern="1200" err="1">
                <a:solidFill>
                  <a:schemeClr val="tx1"/>
                </a:solidFill>
                <a:effectLst/>
                <a:latin typeface="Arial" panose="020B0604020202020204" pitchFamily="34" charset="0"/>
                <a:ea typeface="+mn-ea"/>
                <a:cs typeface="+mn-cs"/>
                <a:hlinkClick r:id="rId5"/>
              </a:rPr>
              <a:t>Contribution</a:t>
            </a:r>
            <a:r>
              <a:rPr lang="el-GR" sz="1200" u="sng" kern="1200">
                <a:solidFill>
                  <a:schemeClr val="tx1"/>
                </a:solidFill>
                <a:effectLst/>
                <a:latin typeface="Arial" panose="020B0604020202020204" pitchFamily="34" charset="0"/>
                <a:ea typeface="+mn-ea"/>
                <a:cs typeface="+mn-cs"/>
                <a:hlinkClick r:id="rId5"/>
              </a:rPr>
              <a:t> </a:t>
            </a:r>
            <a:r>
              <a:rPr lang="el-GR" sz="1200" u="sng" kern="1200" err="1">
                <a:solidFill>
                  <a:schemeClr val="tx1"/>
                </a:solidFill>
                <a:effectLst/>
                <a:latin typeface="Arial" panose="020B0604020202020204" pitchFamily="34" charset="0"/>
                <a:ea typeface="+mn-ea"/>
                <a:cs typeface="+mn-cs"/>
                <a:hlinkClick r:id="rId5"/>
              </a:rPr>
              <a:t>to</a:t>
            </a:r>
            <a:r>
              <a:rPr lang="el-GR" sz="1200" u="sng" kern="1200">
                <a:solidFill>
                  <a:schemeClr val="tx1"/>
                </a:solidFill>
                <a:effectLst/>
                <a:latin typeface="Arial" panose="020B0604020202020204" pitchFamily="34" charset="0"/>
                <a:ea typeface="+mn-ea"/>
                <a:cs typeface="+mn-cs"/>
                <a:hlinkClick r:id="rId5"/>
              </a:rPr>
              <a:t> the </a:t>
            </a:r>
            <a:r>
              <a:rPr lang="el-GR" sz="1200" u="sng" kern="1200" err="1">
                <a:solidFill>
                  <a:schemeClr val="tx1"/>
                </a:solidFill>
                <a:effectLst/>
                <a:latin typeface="Arial" panose="020B0604020202020204" pitchFamily="34" charset="0"/>
                <a:ea typeface="+mn-ea"/>
                <a:cs typeface="+mn-cs"/>
                <a:hlinkClick r:id="rId5"/>
              </a:rPr>
              <a:t>economy</a:t>
            </a:r>
            <a:r>
              <a:rPr lang="el-GR" sz="1200" u="sng" kern="1200">
                <a:solidFill>
                  <a:schemeClr val="tx1"/>
                </a:solidFill>
                <a:effectLst/>
                <a:latin typeface="Arial" panose="020B0604020202020204" pitchFamily="34" charset="0"/>
                <a:ea typeface="+mn-ea"/>
                <a:cs typeface="+mn-cs"/>
                <a:hlinkClick r:id="rId5"/>
              </a:rPr>
              <a:t>, </a:t>
            </a:r>
            <a:r>
              <a:rPr lang="el-GR" sz="1200" u="sng" kern="1200" err="1">
                <a:solidFill>
                  <a:schemeClr val="tx1"/>
                </a:solidFill>
                <a:effectLst/>
                <a:latin typeface="Arial" panose="020B0604020202020204" pitchFamily="34" charset="0"/>
                <a:ea typeface="+mn-ea"/>
                <a:cs typeface="+mn-cs"/>
                <a:hlinkClick r:id="rId5"/>
              </a:rPr>
              <a:t>challenges</a:t>
            </a:r>
            <a:r>
              <a:rPr lang="el-GR" sz="1200" u="sng" kern="1200">
                <a:solidFill>
                  <a:schemeClr val="tx1"/>
                </a:solidFill>
                <a:effectLst/>
                <a:latin typeface="Arial" panose="020B0604020202020204" pitchFamily="34" charset="0"/>
                <a:ea typeface="+mn-ea"/>
                <a:cs typeface="+mn-cs"/>
                <a:hlinkClick r:id="rId5"/>
              </a:rPr>
              <a:t> and </a:t>
            </a:r>
            <a:r>
              <a:rPr lang="el-GR" sz="1200" u="sng" kern="1200" err="1">
                <a:solidFill>
                  <a:schemeClr val="tx1"/>
                </a:solidFill>
                <a:effectLst/>
                <a:latin typeface="Arial" panose="020B0604020202020204" pitchFamily="34" charset="0"/>
                <a:ea typeface="+mn-ea"/>
                <a:cs typeface="+mn-cs"/>
                <a:hlinkClick r:id="rId5"/>
              </a:rPr>
              <a:t>growth</a:t>
            </a:r>
            <a:r>
              <a:rPr lang="el-GR" sz="1200" u="sng" kern="1200">
                <a:solidFill>
                  <a:schemeClr val="tx1"/>
                </a:solidFill>
                <a:effectLst/>
                <a:latin typeface="Arial" panose="020B0604020202020204" pitchFamily="34" charset="0"/>
                <a:ea typeface="+mn-ea"/>
                <a:cs typeface="+mn-cs"/>
                <a:hlinkClick r:id="rId5"/>
              </a:rPr>
              <a:t> </a:t>
            </a:r>
            <a:r>
              <a:rPr lang="el-GR" sz="1200" u="sng" kern="1200" err="1">
                <a:solidFill>
                  <a:schemeClr val="tx1"/>
                </a:solidFill>
                <a:effectLst/>
                <a:latin typeface="Arial" panose="020B0604020202020204" pitchFamily="34" charset="0"/>
                <a:ea typeface="+mn-ea"/>
                <a:cs typeface="+mn-cs"/>
                <a:hlinkClick r:id="rId5"/>
              </a:rPr>
              <a:t>prospects</a:t>
            </a:r>
            <a:r>
              <a:rPr lang="el-GR" sz="1200" u="sng" kern="1200">
                <a:solidFill>
                  <a:schemeClr val="tx1"/>
                </a:solidFill>
                <a:effectLst/>
                <a:latin typeface="Arial" panose="020B0604020202020204" pitchFamily="34" charset="0"/>
                <a:ea typeface="+mn-ea"/>
                <a:cs typeface="+mn-cs"/>
                <a:hlinkClick r:id="rId5"/>
              </a:rPr>
              <a:t> – ΙΟΒΕ</a:t>
            </a:r>
            <a:r>
              <a:rPr lang="el-GR" sz="1200" kern="1200">
                <a:solidFill>
                  <a:schemeClr val="tx1"/>
                </a:solidFill>
                <a:effectLst/>
                <a:latin typeface="Arial" panose="020B0604020202020204" pitchFamily="34" charset="0"/>
                <a:ea typeface="+mn-ea"/>
                <a:cs typeface="+mn-cs"/>
              </a:rPr>
              <a:t>]</a:t>
            </a:r>
          </a:p>
          <a:p>
            <a:br>
              <a:rPr lang="el-GR" sz="1200" kern="1200">
                <a:solidFill>
                  <a:schemeClr val="tx1"/>
                </a:solidFill>
                <a:effectLst/>
                <a:latin typeface="Arial" panose="020B0604020202020204" pitchFamily="34" charset="0"/>
                <a:ea typeface="+mn-ea"/>
                <a:cs typeface="+mn-cs"/>
              </a:rPr>
            </a:br>
            <a:endParaRPr lang="el-GR">
              <a:effectLst/>
            </a:endParaRPr>
          </a:p>
          <a:p>
            <a:r>
              <a:rPr lang="el-GR" sz="1200" kern="1200">
                <a:solidFill>
                  <a:schemeClr val="tx1"/>
                </a:solidFill>
                <a:effectLst/>
                <a:latin typeface="Arial" panose="020B0604020202020204" pitchFamily="34" charset="0"/>
                <a:ea typeface="+mn-ea"/>
                <a:cs typeface="+mn-cs"/>
              </a:rPr>
              <a:t> </a:t>
            </a:r>
            <a:r>
              <a:rPr lang="el-GR" err="1">
                <a:hlinkClick r:id="rId6"/>
              </a:rPr>
              <a:t>Kλάδος</a:t>
            </a:r>
            <a:r>
              <a:rPr lang="el-GR">
                <a:hlinkClick r:id="rId6"/>
              </a:rPr>
              <a:t> αλουμινίου: ο πρώτος  εξαγωγικός κλάδος της χώρας για το 2025 - Ελληνική Ένωση Αλουμινίου</a:t>
            </a:r>
            <a:endParaRPr lang="en-US"/>
          </a:p>
          <a:p>
            <a:r>
              <a:rPr lang="el-GR">
                <a:hlinkClick r:id="rId7"/>
              </a:rPr>
              <a:t>Info κλάδου - Ελληνική Ένωση Αλουμινίου</a:t>
            </a:r>
            <a:endParaRPr lang="en-US"/>
          </a:p>
          <a:p>
            <a:r>
              <a:rPr lang="el-GR" err="1">
                <a:hlinkClick r:id="rId6"/>
              </a:rPr>
              <a:t>Kλάδος</a:t>
            </a:r>
            <a:r>
              <a:rPr lang="el-GR">
                <a:hlinkClick r:id="rId6"/>
              </a:rPr>
              <a:t> αλουμινίου: ο πρώτος  εξαγωγικός κλάδος της χώρας για το 2025 - Ελληνική Ένωση Αλουμινίου</a:t>
            </a:r>
            <a:endParaRPr lang="en-US"/>
          </a:p>
          <a:p>
            <a:r>
              <a:rPr lang="el-GR">
                <a:hlinkClick r:id="rId8"/>
              </a:rPr>
              <a:t>Ο Κλάδος του Αλουμινίου στην Ελλάδα: Αναλύσεις, Έρευνες και Ποσοστά | </a:t>
            </a:r>
            <a:r>
              <a:rPr lang="el-GR" err="1">
                <a:hlinkClick r:id="rId8"/>
              </a:rPr>
              <a:t>Tilcon</a:t>
            </a:r>
            <a:r>
              <a:rPr lang="el-GR">
                <a:hlinkClick r:id="rId8"/>
              </a:rPr>
              <a:t> AE</a:t>
            </a:r>
            <a:endParaRPr lang="en-US"/>
          </a:p>
          <a:p>
            <a:endParaRPr lang="en-US"/>
          </a:p>
          <a:p>
            <a:endParaRPr lang="en-US"/>
          </a:p>
          <a:p>
            <a:endParaRPr lang="el-GR" sz="1200" kern="1200">
              <a:solidFill>
                <a:schemeClr val="tx1"/>
              </a:solidFill>
              <a:effectLst/>
              <a:latin typeface="Arial" panose="020B0604020202020204" pitchFamily="34" charset="0"/>
              <a:ea typeface="+mn-ea"/>
              <a:cs typeface="+mn-cs"/>
            </a:endParaRPr>
          </a:p>
          <a:p>
            <a:endParaRPr lang="el-GR"/>
          </a:p>
          <a:p>
            <a:endParaRPr lang="el-GR"/>
          </a:p>
        </p:txBody>
      </p:sp>
      <p:sp>
        <p:nvSpPr>
          <p:cNvPr id="4" name="Slide Number Placeholder 3">
            <a:extLst>
              <a:ext uri="{FF2B5EF4-FFF2-40B4-BE49-F238E27FC236}">
                <a16:creationId xmlns:a16="http://schemas.microsoft.com/office/drawing/2014/main" id="{7D020A8E-5D4E-176E-BF28-6F3F4B28F5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140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DFF2-6B34-8051-B5A0-9D5E0A899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75CD8-CE11-342B-531D-A7836AC2851B}"/>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9222FA7E-8891-2B22-389A-26FE242F3D06}"/>
              </a:ext>
            </a:extLst>
          </p:cNvPr>
          <p:cNvSpPr>
            <a:spLocks noGrp="1"/>
          </p:cNvSpPr>
          <p:nvPr>
            <p:ph type="body" idx="1"/>
          </p:nvPr>
        </p:nvSpPr>
        <p:spPr/>
        <p:txBody>
          <a:bodyPr/>
          <a:lstStyle/>
          <a:p>
            <a:pPr lvl="0"/>
            <a:r>
              <a:rPr lang="el-GR" sz="1200" kern="1200">
                <a:solidFill>
                  <a:schemeClr val="tx1"/>
                </a:solidFill>
                <a:effectLst/>
                <a:latin typeface="Arial" panose="020B0604020202020204" pitchFamily="34" charset="0"/>
                <a:ea typeface="+mn-ea"/>
                <a:cs typeface="+mn-cs"/>
              </a:rPr>
              <a:t>η S&amp;P </a:t>
            </a:r>
            <a:r>
              <a:rPr lang="el-GR" sz="1200" kern="1200" err="1">
                <a:solidFill>
                  <a:schemeClr val="tx1"/>
                </a:solidFill>
                <a:effectLst/>
                <a:latin typeface="Arial" panose="020B0604020202020204" pitchFamily="34" charset="0"/>
                <a:ea typeface="+mn-ea"/>
                <a:cs typeface="+mn-cs"/>
              </a:rPr>
              <a:t>Global</a:t>
            </a:r>
            <a:r>
              <a:rPr lang="el-GR" sz="1200" kern="1200">
                <a:solidFill>
                  <a:schemeClr val="tx1"/>
                </a:solidFill>
                <a:effectLst/>
                <a:latin typeface="Arial" panose="020B0604020202020204" pitchFamily="34" charset="0"/>
                <a:ea typeface="+mn-ea"/>
                <a:cs typeface="+mn-cs"/>
              </a:rPr>
              <a:t> έδωσε για τον Μάρτιο 2026 PMI </a:t>
            </a:r>
            <a:r>
              <a:rPr lang="el-GR" sz="1200" b="1" kern="1200">
                <a:solidFill>
                  <a:schemeClr val="tx1"/>
                </a:solidFill>
                <a:effectLst/>
                <a:latin typeface="Arial" panose="020B0604020202020204" pitchFamily="34" charset="0"/>
                <a:ea typeface="+mn-ea"/>
                <a:cs typeface="+mn-cs"/>
              </a:rPr>
              <a:t>54,5</a:t>
            </a:r>
            <a:r>
              <a:rPr lang="el-GR" sz="1200" kern="1200">
                <a:solidFill>
                  <a:schemeClr val="tx1"/>
                </a:solidFill>
                <a:effectLst/>
                <a:latin typeface="Arial" panose="020B0604020202020204" pitchFamily="34" charset="0"/>
                <a:ea typeface="+mn-ea"/>
                <a:cs typeface="+mn-cs"/>
              </a:rPr>
              <a:t>, το υψηλότερο από τον Αύγουστο 2025. Από την άλλη, η ίδια ανακοίνωση σημειώνει ότι οι πιέσεις κόστους εντάθηκαν λόγω </a:t>
            </a:r>
            <a:r>
              <a:rPr lang="el-GR" sz="1200" b="1" kern="1200">
                <a:solidFill>
                  <a:schemeClr val="tx1"/>
                </a:solidFill>
                <a:effectLst/>
                <a:latin typeface="Arial" panose="020B0604020202020204" pitchFamily="34" charset="0"/>
                <a:ea typeface="+mn-ea"/>
                <a:cs typeface="+mn-cs"/>
              </a:rPr>
              <a:t>υψηλότερων τιμών ενέργειας, πετρελαίου και πρώτων υλών</a:t>
            </a:r>
            <a:r>
              <a:rPr lang="el-GR" sz="1200" kern="1200">
                <a:solidFill>
                  <a:schemeClr val="tx1"/>
                </a:solidFill>
                <a:effectLst/>
                <a:latin typeface="Arial" panose="020B0604020202020204" pitchFamily="34" charset="0"/>
                <a:ea typeface="+mn-ea"/>
                <a:cs typeface="+mn-cs"/>
              </a:rPr>
              <a:t>. Άρα ο κλάδος έχει ζήτηση, αλλά όχι “άνετη” κερδοφορία. [</a:t>
            </a:r>
            <a:r>
              <a:rPr lang="el-GR" sz="1200" u="sng" kern="1200">
                <a:solidFill>
                  <a:schemeClr val="tx1"/>
                </a:solidFill>
                <a:effectLst/>
                <a:latin typeface="Arial" panose="020B0604020202020204" pitchFamily="34" charset="0"/>
                <a:ea typeface="+mn-ea"/>
                <a:cs typeface="+mn-cs"/>
                <a:hlinkClick r:id="rId3"/>
              </a:rPr>
              <a:t>S&amp;P </a:t>
            </a:r>
            <a:r>
              <a:rPr lang="el-GR" sz="1200" u="sng" kern="1200" err="1">
                <a:solidFill>
                  <a:schemeClr val="tx1"/>
                </a:solidFill>
                <a:effectLst/>
                <a:latin typeface="Arial" panose="020B0604020202020204" pitchFamily="34" charset="0"/>
                <a:ea typeface="+mn-ea"/>
                <a:cs typeface="+mn-cs"/>
                <a:hlinkClick r:id="rId3"/>
              </a:rPr>
              <a:t>Global</a:t>
            </a:r>
            <a:r>
              <a:rPr lang="el-GR" sz="1200" u="sng" kern="1200">
                <a:solidFill>
                  <a:schemeClr val="tx1"/>
                </a:solidFill>
                <a:effectLst/>
                <a:latin typeface="Arial" panose="020B0604020202020204" pitchFamily="34" charset="0"/>
                <a:ea typeface="+mn-ea"/>
                <a:cs typeface="+mn-cs"/>
                <a:hlinkClick r:id="rId3"/>
              </a:rPr>
              <a:t> </a:t>
            </a:r>
            <a:r>
              <a:rPr lang="el-GR" sz="1200" u="sng" kern="1200" err="1">
                <a:solidFill>
                  <a:schemeClr val="tx1"/>
                </a:solidFill>
                <a:effectLst/>
                <a:latin typeface="Arial" panose="020B0604020202020204" pitchFamily="34" charset="0"/>
                <a:ea typeface="+mn-ea"/>
                <a:cs typeface="+mn-cs"/>
                <a:hlinkClick r:id="rId3"/>
              </a:rPr>
              <a:t>Greece</a:t>
            </a:r>
            <a:r>
              <a:rPr lang="el-GR" sz="1200" u="sng" kern="1200">
                <a:solidFill>
                  <a:schemeClr val="tx1"/>
                </a:solidFill>
                <a:effectLst/>
                <a:latin typeface="Arial" panose="020B0604020202020204" pitchFamily="34" charset="0"/>
                <a:ea typeface="+mn-ea"/>
                <a:cs typeface="+mn-cs"/>
                <a:hlinkClick r:id="rId3"/>
              </a:rPr>
              <a:t> Manufacturing PMI</a:t>
            </a:r>
            <a:r>
              <a:rPr lang="el-GR" sz="1200" kern="1200">
                <a:solidFill>
                  <a:schemeClr val="tx1"/>
                </a:solidFill>
                <a:effectLst/>
                <a:latin typeface="Arial" panose="020B0604020202020204" pitchFamily="34" charset="0"/>
                <a:ea typeface="+mn-ea"/>
                <a:cs typeface="+mn-cs"/>
              </a:rPr>
              <a:t>]</a:t>
            </a:r>
          </a:p>
          <a:p>
            <a:pPr lvl="0"/>
            <a:r>
              <a:rPr lang="el-GR" sz="1200" kern="1200">
                <a:solidFill>
                  <a:schemeClr val="tx1"/>
                </a:solidFill>
                <a:effectLst/>
                <a:latin typeface="Arial" panose="020B0604020202020204" pitchFamily="34" charset="0"/>
                <a:ea typeface="+mn-ea"/>
                <a:cs typeface="+mn-cs"/>
              </a:rPr>
              <a:t>~30–50 </a:t>
            </a:r>
            <a:r>
              <a:rPr lang="el-GR" sz="1200" kern="1200" err="1">
                <a:solidFill>
                  <a:schemeClr val="tx1"/>
                </a:solidFill>
                <a:effectLst/>
                <a:latin typeface="Arial" panose="020B0604020202020204" pitchFamily="34" charset="0"/>
                <a:ea typeface="+mn-ea"/>
                <a:cs typeface="+mn-cs"/>
              </a:rPr>
              <a:t>serious</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industrial</a:t>
            </a:r>
            <a:r>
              <a:rPr lang="el-GR" sz="1200" kern="1200">
                <a:solidFill>
                  <a:schemeClr val="tx1"/>
                </a:solidFill>
                <a:effectLst/>
                <a:latin typeface="Arial" panose="020B0604020202020204" pitchFamily="34" charset="0"/>
                <a:ea typeface="+mn-ea"/>
                <a:cs typeface="+mn-cs"/>
              </a:rPr>
              <a:t> </a:t>
            </a:r>
            <a:r>
              <a:rPr lang="el-GR" sz="1200" kern="1200" err="1">
                <a:solidFill>
                  <a:schemeClr val="tx1"/>
                </a:solidFill>
                <a:effectLst/>
                <a:latin typeface="Arial" panose="020B0604020202020204" pitchFamily="34" charset="0"/>
                <a:ea typeface="+mn-ea"/>
                <a:cs typeface="+mn-cs"/>
              </a:rPr>
              <a:t>players</a:t>
            </a:r>
            <a:endParaRPr lang="el-GR" sz="1200" kern="1200">
              <a:solidFill>
                <a:schemeClr val="tx1"/>
              </a:solidFill>
              <a:effectLst/>
              <a:latin typeface="Arial" panose="020B0604020202020204" pitchFamily="34" charset="0"/>
              <a:ea typeface="+mn-ea"/>
              <a:cs typeface="+mn-cs"/>
            </a:endParaRPr>
          </a:p>
          <a:p>
            <a:pPr lvl="0"/>
            <a:r>
              <a:rPr lang="en-US" sz="1200" kern="1200">
                <a:solidFill>
                  <a:schemeClr val="tx1"/>
                </a:solidFill>
                <a:effectLst/>
                <a:latin typeface="Arial" panose="020B0604020202020204" pitchFamily="34" charset="0"/>
                <a:ea typeface="+mn-ea"/>
                <a:cs typeface="+mn-cs"/>
              </a:rPr>
              <a:t>New ideas : Rapid prototyping &amp; 3D printing &amp; Robotics &amp; over‑</a:t>
            </a:r>
            <a:r>
              <a:rPr lang="en-US" sz="1200" kern="1200" err="1">
                <a:solidFill>
                  <a:schemeClr val="tx1"/>
                </a:solidFill>
                <a:effectLst/>
                <a:latin typeface="Arial" panose="020B0604020202020204" pitchFamily="34" charset="0"/>
                <a:ea typeface="+mn-ea"/>
                <a:cs typeface="+mn-cs"/>
              </a:rPr>
              <a:t>moulding</a:t>
            </a:r>
            <a:br>
              <a:rPr lang="en-US" sz="1200" kern="1200">
                <a:solidFill>
                  <a:schemeClr val="tx1"/>
                </a:solidFill>
                <a:effectLst/>
                <a:latin typeface="Arial" panose="020B0604020202020204" pitchFamily="34" charset="0"/>
                <a:ea typeface="+mn-ea"/>
                <a:cs typeface="+mn-cs"/>
              </a:rPr>
            </a:br>
            <a:r>
              <a:rPr lang="en-US" err="1">
                <a:hlinkClick r:id="rId4"/>
              </a:rPr>
              <a:t>Plastainability</a:t>
            </a:r>
            <a:r>
              <a:rPr lang="en-US">
                <a:hlinkClick r:id="rId4"/>
              </a:rPr>
              <a:t> 2025: The plastics industry is in a deep and prolonged recession</a:t>
            </a:r>
            <a:endParaRPr lang="el-GR" sz="1200" kern="1200">
              <a:solidFill>
                <a:schemeClr val="tx1"/>
              </a:solidFill>
              <a:effectLst/>
              <a:latin typeface="Arial" panose="020B0604020202020204" pitchFamily="34" charset="0"/>
              <a:ea typeface="+mn-ea"/>
              <a:cs typeface="+mn-cs"/>
            </a:endParaRPr>
          </a:p>
          <a:p>
            <a:endParaRPr lang="el-GR"/>
          </a:p>
          <a:p>
            <a:r>
              <a:rPr lang="en-US">
                <a:hlinkClick r:id="rId5"/>
              </a:rPr>
              <a:t>Turnover of the rubber and plastic products manufacturing industry| Statista</a:t>
            </a:r>
            <a:endParaRPr lang="en-US"/>
          </a:p>
          <a:p>
            <a:r>
              <a:rPr lang="en-US">
                <a:hlinkClick r:id="rId6"/>
              </a:rPr>
              <a:t>Turnover of the machinery and equipment manufacturing industry Greece| Statista</a:t>
            </a:r>
            <a:endParaRPr lang="en-US"/>
          </a:p>
          <a:p>
            <a:r>
              <a:rPr lang="el-GR">
                <a:hlinkClick r:id="rId7"/>
              </a:rPr>
              <a:t>ΙΟΒΕ: Η πορεία της βιομηχανίας πλαστικών την τριετία 2019-2021 - Οικονομικός Ταχυδρόμος - ot.gr</a:t>
            </a:r>
            <a:endParaRPr lang="el-GR"/>
          </a:p>
        </p:txBody>
      </p:sp>
      <p:sp>
        <p:nvSpPr>
          <p:cNvPr id="4" name="Slide Number Placeholder 3">
            <a:extLst>
              <a:ext uri="{FF2B5EF4-FFF2-40B4-BE49-F238E27FC236}">
                <a16:creationId xmlns:a16="http://schemas.microsoft.com/office/drawing/2014/main" id="{D7E23D7D-9DDE-FBC9-FEB0-2323F7C6A8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642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72CD8-7A47-E53D-51A3-A8CA21CF0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892E5-A1AF-7833-E3A2-2DBAED58255B}"/>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5EB82073-E22D-B205-AD89-AAF7A2A2E847}"/>
              </a:ext>
            </a:extLst>
          </p:cNvPr>
          <p:cNvSpPr>
            <a:spLocks noGrp="1"/>
          </p:cNvSpPr>
          <p:nvPr>
            <p:ph type="body" idx="1"/>
          </p:nvPr>
        </p:nvSpPr>
        <p:spPr/>
        <p:txBody>
          <a:bodyPr/>
          <a:lstStyle/>
          <a:p>
            <a:pPr lvl="0"/>
            <a:r>
              <a:rPr lang="el-GR" sz="1200" kern="1200">
                <a:solidFill>
                  <a:schemeClr val="tx1"/>
                </a:solidFill>
                <a:effectLst/>
                <a:latin typeface="Arial" panose="020B0604020202020204" pitchFamily="34" charset="0"/>
                <a:ea typeface="+mn-ea"/>
                <a:cs typeface="+mn-cs"/>
              </a:rPr>
              <a:t>Η σημερινή εικόνα του κλάδου είναι μάλλον πιεσμένη.  οι συνολικές εξαγωγές της αλυσίδας </a:t>
            </a:r>
            <a:r>
              <a:rPr lang="el-GR" sz="1200" b="1" kern="1200">
                <a:solidFill>
                  <a:schemeClr val="tx1"/>
                </a:solidFill>
                <a:effectLst/>
                <a:latin typeface="Arial" panose="020B0604020202020204" pitchFamily="34" charset="0"/>
                <a:ea typeface="+mn-ea"/>
                <a:cs typeface="+mn-cs"/>
              </a:rPr>
              <a:t>ένδυσης–κλωστοϋφαντουργίας</a:t>
            </a:r>
            <a:r>
              <a:rPr lang="el-GR" sz="1200" kern="1200">
                <a:solidFill>
                  <a:schemeClr val="tx1"/>
                </a:solidFill>
                <a:effectLst/>
                <a:latin typeface="Arial" panose="020B0604020202020204" pitchFamily="34" charset="0"/>
                <a:ea typeface="+mn-ea"/>
                <a:cs typeface="+mn-cs"/>
              </a:rPr>
              <a:t> διαμορφώθηκαν στα </a:t>
            </a:r>
            <a:r>
              <a:rPr lang="el-GR" sz="1200" b="1" kern="1200">
                <a:solidFill>
                  <a:schemeClr val="tx1"/>
                </a:solidFill>
                <a:effectLst/>
                <a:latin typeface="Arial" panose="020B0604020202020204" pitchFamily="34" charset="0"/>
                <a:ea typeface="+mn-ea"/>
                <a:cs typeface="+mn-cs"/>
              </a:rPr>
              <a:t>€1,54 δισ. το 2025</a:t>
            </a:r>
            <a:r>
              <a:rPr lang="el-GR" sz="1200" kern="1200">
                <a:solidFill>
                  <a:schemeClr val="tx1"/>
                </a:solidFill>
                <a:effectLst/>
                <a:latin typeface="Arial" panose="020B0604020202020204" pitchFamily="34" charset="0"/>
                <a:ea typeface="+mn-ea"/>
                <a:cs typeface="+mn-cs"/>
              </a:rPr>
              <a:t>, από </a:t>
            </a:r>
            <a:r>
              <a:rPr lang="el-GR" sz="1200" b="1" kern="1200">
                <a:solidFill>
                  <a:schemeClr val="tx1"/>
                </a:solidFill>
                <a:effectLst/>
                <a:latin typeface="Arial" panose="020B0604020202020204" pitchFamily="34" charset="0"/>
                <a:ea typeface="+mn-ea"/>
                <a:cs typeface="+mn-cs"/>
              </a:rPr>
              <a:t>€1,66 δισ. το 2024</a:t>
            </a:r>
            <a:r>
              <a:rPr lang="el-GR" sz="1200" kern="1200">
                <a:solidFill>
                  <a:schemeClr val="tx1"/>
                </a:solidFill>
                <a:effectLst/>
                <a:latin typeface="Arial" panose="020B0604020202020204" pitchFamily="34" charset="0"/>
                <a:ea typeface="+mn-ea"/>
                <a:cs typeface="+mn-cs"/>
              </a:rPr>
              <a:t>, δηλαδή πτώση </a:t>
            </a:r>
            <a:r>
              <a:rPr lang="el-GR" sz="1200" b="1" kern="1200">
                <a:solidFill>
                  <a:schemeClr val="tx1"/>
                </a:solidFill>
                <a:effectLst/>
                <a:latin typeface="Arial" panose="020B0604020202020204" pitchFamily="34" charset="0"/>
                <a:ea typeface="+mn-ea"/>
                <a:cs typeface="+mn-cs"/>
              </a:rPr>
              <a:t>7,2%</a:t>
            </a:r>
            <a:r>
              <a:rPr lang="el-GR" sz="1200" kern="1200">
                <a:solidFill>
                  <a:schemeClr val="tx1"/>
                </a:solidFill>
                <a:effectLst/>
                <a:latin typeface="Arial" panose="020B0604020202020204" pitchFamily="34" charset="0"/>
                <a:ea typeface="+mn-ea"/>
                <a:cs typeface="+mn-cs"/>
              </a:rPr>
              <a:t>. Στο ίδιο δημοσίευμα αναφέρεται ότι οι </a:t>
            </a:r>
            <a:r>
              <a:rPr lang="el-GR" sz="1200" b="1" kern="1200" err="1">
                <a:solidFill>
                  <a:schemeClr val="tx1"/>
                </a:solidFill>
                <a:effectLst/>
                <a:latin typeface="Arial" panose="020B0604020202020204" pitchFamily="34" charset="0"/>
                <a:ea typeface="+mn-ea"/>
                <a:cs typeface="+mn-cs"/>
              </a:rPr>
              <a:t>textile</a:t>
            </a:r>
            <a:r>
              <a:rPr lang="el-GR" sz="1200" b="1"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exports</a:t>
            </a:r>
            <a:r>
              <a:rPr lang="el-GR" sz="1200" kern="1200">
                <a:solidFill>
                  <a:schemeClr val="tx1"/>
                </a:solidFill>
                <a:effectLst/>
                <a:latin typeface="Arial" panose="020B0604020202020204" pitchFamily="34" charset="0"/>
                <a:ea typeface="+mn-ea"/>
                <a:cs typeface="+mn-cs"/>
              </a:rPr>
              <a:t> ήταν </a:t>
            </a:r>
            <a:r>
              <a:rPr lang="el-GR" sz="1200" b="1" kern="1200">
                <a:solidFill>
                  <a:schemeClr val="tx1"/>
                </a:solidFill>
                <a:effectLst/>
                <a:latin typeface="Arial" panose="020B0604020202020204" pitchFamily="34" charset="0"/>
                <a:ea typeface="+mn-ea"/>
                <a:cs typeface="+mn-cs"/>
              </a:rPr>
              <a:t>€425 εκατ.</a:t>
            </a:r>
            <a:r>
              <a:rPr lang="el-GR" sz="1200" kern="1200">
                <a:solidFill>
                  <a:schemeClr val="tx1"/>
                </a:solidFill>
                <a:effectLst/>
                <a:latin typeface="Arial" panose="020B0604020202020204" pitchFamily="34" charset="0"/>
                <a:ea typeface="+mn-ea"/>
                <a:cs typeface="+mn-cs"/>
              </a:rPr>
              <a:t>, μειωμένες κατά </a:t>
            </a:r>
            <a:r>
              <a:rPr lang="el-GR" sz="1200" b="1" kern="1200">
                <a:solidFill>
                  <a:schemeClr val="tx1"/>
                </a:solidFill>
                <a:effectLst/>
                <a:latin typeface="Arial" panose="020B0604020202020204" pitchFamily="34" charset="0"/>
                <a:ea typeface="+mn-ea"/>
                <a:cs typeface="+mn-cs"/>
              </a:rPr>
              <a:t>4,5%</a:t>
            </a:r>
            <a:r>
              <a:rPr lang="el-GR" sz="1200" kern="1200">
                <a:solidFill>
                  <a:schemeClr val="tx1"/>
                </a:solidFill>
                <a:effectLst/>
                <a:latin typeface="Arial" panose="020B0604020202020204" pitchFamily="34" charset="0"/>
                <a:ea typeface="+mn-ea"/>
                <a:cs typeface="+mn-cs"/>
              </a:rPr>
              <a:t>, ενώ οι εξαγωγές βαμβακιού υποχώρησαν κατά </a:t>
            </a:r>
            <a:r>
              <a:rPr lang="el-GR" sz="1200" b="1" kern="1200">
                <a:solidFill>
                  <a:schemeClr val="tx1"/>
                </a:solidFill>
                <a:effectLst/>
                <a:latin typeface="Arial" panose="020B0604020202020204" pitchFamily="34" charset="0"/>
                <a:ea typeface="+mn-ea"/>
                <a:cs typeface="+mn-cs"/>
              </a:rPr>
              <a:t>25%</a:t>
            </a:r>
            <a:r>
              <a:rPr lang="el-GR" sz="1200" kern="1200">
                <a:solidFill>
                  <a:schemeClr val="tx1"/>
                </a:solidFill>
                <a:effectLst/>
                <a:latin typeface="Arial" panose="020B0604020202020204" pitchFamily="34" charset="0"/>
                <a:ea typeface="+mn-ea"/>
                <a:cs typeface="+mn-cs"/>
              </a:rPr>
              <a:t>. </a:t>
            </a:r>
            <a:r>
              <a:rPr lang="en-US" sz="1200" kern="1200">
                <a:solidFill>
                  <a:schemeClr val="tx1"/>
                </a:solidFill>
                <a:effectLst/>
                <a:latin typeface="Arial" panose="020B0604020202020204" pitchFamily="34" charset="0"/>
                <a:ea typeface="+mn-ea"/>
                <a:cs typeface="+mn-cs"/>
              </a:rPr>
              <a:t>[</a:t>
            </a:r>
            <a:r>
              <a:rPr lang="en-US" sz="1200" u="sng" kern="1200">
                <a:solidFill>
                  <a:schemeClr val="tx1"/>
                </a:solidFill>
                <a:effectLst/>
                <a:latin typeface="Arial" panose="020B0604020202020204" pitchFamily="34" charset="0"/>
                <a:ea typeface="+mn-ea"/>
                <a:cs typeface="+mn-cs"/>
                <a:hlinkClick r:id="rId3"/>
              </a:rPr>
              <a:t>Clothing - Textile Industry: Exports fell by 7.2% in 2025</a:t>
            </a:r>
            <a:r>
              <a:rPr lang="en-US" sz="1200"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το </a:t>
            </a:r>
            <a:r>
              <a:rPr lang="el-GR" sz="1200" b="1" kern="1200">
                <a:solidFill>
                  <a:schemeClr val="tx1"/>
                </a:solidFill>
                <a:effectLst/>
                <a:latin typeface="Arial" panose="020B0604020202020204" pitchFamily="34" charset="0"/>
                <a:ea typeface="+mn-ea"/>
                <a:cs typeface="+mn-cs"/>
              </a:rPr>
              <a:t>75%</a:t>
            </a:r>
            <a:r>
              <a:rPr lang="el-GR" sz="1200" kern="1200">
                <a:solidFill>
                  <a:schemeClr val="tx1"/>
                </a:solidFill>
                <a:effectLst/>
                <a:latin typeface="Arial" panose="020B0604020202020204" pitchFamily="34" charset="0"/>
                <a:ea typeface="+mn-ea"/>
                <a:cs typeface="+mn-cs"/>
              </a:rPr>
              <a:t> της αξίας των εξαγωγών ένδυσης κατευθύνεται στην ΕΕ, ενώ το αντίστοιχο ποσοστό για την κλωστοϋφαντουργία είναι </a:t>
            </a:r>
            <a:r>
              <a:rPr lang="el-GR" sz="1200" b="1" kern="1200">
                <a:solidFill>
                  <a:schemeClr val="tx1"/>
                </a:solidFill>
                <a:effectLst/>
                <a:latin typeface="Arial" panose="020B0604020202020204" pitchFamily="34" charset="0"/>
                <a:ea typeface="+mn-ea"/>
                <a:cs typeface="+mn-cs"/>
              </a:rPr>
              <a:t>68%</a:t>
            </a:r>
            <a:r>
              <a:rPr lang="el-GR" sz="1200" kern="1200">
                <a:solidFill>
                  <a:schemeClr val="tx1"/>
                </a:solidFill>
                <a:effectLst/>
                <a:latin typeface="Arial" panose="020B0604020202020204" pitchFamily="34" charset="0"/>
                <a:ea typeface="+mn-ea"/>
                <a:cs typeface="+mn-cs"/>
              </a:rPr>
              <a:t>.</a:t>
            </a:r>
          </a:p>
          <a:p>
            <a:pPr lvl="0"/>
            <a:r>
              <a:rPr lang="en-US" sz="1200" kern="1200">
                <a:solidFill>
                  <a:schemeClr val="tx1"/>
                </a:solidFill>
                <a:effectLst/>
                <a:latin typeface="Arial" panose="020B0604020202020204" pitchFamily="34" charset="0"/>
                <a:ea typeface="+mn-ea"/>
                <a:cs typeface="+mn-cs"/>
              </a:rPr>
              <a:t>Market size </a:t>
            </a:r>
            <a:r>
              <a:rPr lang="en-US" sz="1200" b="1" kern="1200">
                <a:solidFill>
                  <a:schemeClr val="tx1"/>
                </a:solidFill>
                <a:effectLst/>
                <a:latin typeface="Arial" panose="020B0604020202020204" pitchFamily="34" charset="0"/>
                <a:ea typeface="+mn-ea"/>
                <a:cs typeface="+mn-cs"/>
              </a:rPr>
              <a:t>~€965m (2026) [</a:t>
            </a:r>
            <a:r>
              <a:rPr lang="en-US" sz="1200" b="1" u="sng" kern="1200">
                <a:solidFill>
                  <a:schemeClr val="tx1"/>
                </a:solidFill>
                <a:effectLst/>
                <a:latin typeface="Arial" panose="020B0604020202020204" pitchFamily="34" charset="0"/>
                <a:ea typeface="+mn-ea"/>
                <a:cs typeface="+mn-cs"/>
                <a:hlinkClick r:id="rId4"/>
              </a:rPr>
              <a:t>Textiles Manufacturing in Greece Industry Analysis, 2025</a:t>
            </a:r>
            <a:r>
              <a:rPr lang="en-US" sz="1200" b="1"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endParaRPr lang="el-GR" sz="1200" kern="1200">
              <a:solidFill>
                <a:schemeClr val="tx1"/>
              </a:solidFill>
              <a:effectLst/>
              <a:latin typeface="Arial" panose="020B0604020202020204" pitchFamily="34" charset="0"/>
              <a:ea typeface="+mn-ea"/>
              <a:cs typeface="+mn-cs"/>
            </a:endParaRPr>
          </a:p>
          <a:p>
            <a:r>
              <a:rPr lang="el-GR">
                <a:hlinkClick r:id="rId5"/>
              </a:rPr>
              <a:t>Αύξηση των εισαγωγών ενδυμάτων και κλωστοϋφαντουργικών από την Κίνα στην Ευρώπη | GREEK FASHION</a:t>
            </a:r>
            <a:endParaRPr lang="el-GR"/>
          </a:p>
          <a:p>
            <a:endParaRPr lang="el-GR"/>
          </a:p>
          <a:p>
            <a:r>
              <a:rPr lang="el-GR">
                <a:hlinkClick r:id="rId6"/>
              </a:rPr>
              <a:t>Σταθερότητα στις εξαγωγές ενδυμάτων και κλωστοϋφαντουργίας στο πρώτο 10μηνο φέτος – Το βαμβάκι υπό πίεση | ΣΚΑΪ</a:t>
            </a:r>
          </a:p>
          <a:p>
            <a:r>
              <a:rPr lang="el-GR">
                <a:hlinkClick r:id="rId7"/>
              </a:rPr>
              <a:t>Μειωμένες κατά 7,2% οι εξαγωγές ένδυσης – κλωστοϋφαντουργίας | Moneyreview.gr</a:t>
            </a:r>
          </a:p>
          <a:p>
            <a:r>
              <a:rPr lang="el-GR">
                <a:hlinkClick r:id="rId8"/>
              </a:rPr>
              <a:t>Δείκτης-Κύκλου-Εργασιών-στη-Βιομηχανία-20211000-Φεβρουάριος-2026-.</a:t>
            </a:r>
            <a:r>
              <a:rPr lang="en-US">
                <a:hlinkClick r:id="rId8"/>
              </a:rPr>
              <a:t>pdf</a:t>
            </a:r>
            <a:endParaRPr lang="el-GR"/>
          </a:p>
        </p:txBody>
      </p:sp>
      <p:sp>
        <p:nvSpPr>
          <p:cNvPr id="4" name="Slide Number Placeholder 3">
            <a:extLst>
              <a:ext uri="{FF2B5EF4-FFF2-40B4-BE49-F238E27FC236}">
                <a16:creationId xmlns:a16="http://schemas.microsoft.com/office/drawing/2014/main" id="{27158D4B-9F56-01CB-4579-BCD3BCED02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403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56B1-1A79-4C80-EF83-BD11D3FAF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56285-3303-6E8E-45EB-EB1B57ECF7FC}"/>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EAF84545-630B-CB5B-A18A-848F87DE4F6B}"/>
              </a:ext>
            </a:extLst>
          </p:cNvPr>
          <p:cNvSpPr>
            <a:spLocks noGrp="1"/>
          </p:cNvSpPr>
          <p:nvPr>
            <p:ph type="body" idx="1"/>
          </p:nvPr>
        </p:nvSpPr>
        <p:spPr/>
        <p:txBody>
          <a:bodyPr/>
          <a:lstStyle/>
          <a:p>
            <a:r>
              <a:rPr lang="el-GR" b="0"/>
              <a:t>Η παραγωγή του κλάδου αυξήθηκε κατά 3,1% το 2025 σε σχέση με το 2024. </a:t>
            </a:r>
            <a:r>
              <a:rPr lang="en-US" b="0">
                <a:hlinkClick r:id="rId3"/>
              </a:rPr>
              <a:t>a0ac866a-b124-f542-4bcb-bc1a24ca7873</a:t>
            </a:r>
            <a:endParaRPr lang="el-GR" b="0"/>
          </a:p>
          <a:p>
            <a:pPr marL="0" marR="0" lvl="0" indent="0" algn="l" defTabSz="914400" rtl="0" eaLnBrk="1" fontAlgn="auto" latinLnBrk="0" hangingPunct="1">
              <a:lnSpc>
                <a:spcPct val="100000"/>
              </a:lnSpc>
              <a:spcBef>
                <a:spcPts val="0"/>
              </a:spcBef>
              <a:spcAft>
                <a:spcPts val="0"/>
              </a:spcAft>
              <a:buClrTx/>
              <a:buSzTx/>
              <a:buFontTx/>
              <a:buNone/>
              <a:tabLst/>
              <a:defRPr/>
            </a:pPr>
            <a:r>
              <a:rPr lang="el-GR" b="0"/>
              <a:t>η ανάπτυξη φαίνεται να έρχεται περισσότερο από συσκευασία, ετικέτες και εξειδικευμένες εκτυπωτικές εφαρμογές παρά από το κλασικό </a:t>
            </a:r>
            <a:r>
              <a:rPr lang="en-US" b="0"/>
              <a:t>commercial print. </a:t>
            </a:r>
            <a:r>
              <a:rPr lang="el-GR" b="0"/>
              <a:t>η συσκευασία απορροφά περίπου το 70% της τυπογραφικής δραστηριότητας.</a:t>
            </a:r>
            <a:endParaRPr lang="en-US" b="0"/>
          </a:p>
          <a:p>
            <a:r>
              <a:rPr lang="el-GR"/>
              <a:t>Ιδέες: ενίσχυση του </a:t>
            </a:r>
            <a:r>
              <a:rPr lang="en-US"/>
              <a:t>digital printing,</a:t>
            </a:r>
            <a:r>
              <a:rPr lang="el-GR"/>
              <a:t> ανάπτυξη πιο </a:t>
            </a:r>
            <a:r>
              <a:rPr lang="en-US"/>
              <a:t>value-added </a:t>
            </a:r>
            <a:r>
              <a:rPr lang="el-GR"/>
              <a:t>υπηρεσιών όπως προσωποποιημένες παραγωγές, εξειδικευμένες λύσεις</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4"/>
              </a:rPr>
              <a:t>| GRAPHICA EXPO 2025</a:t>
            </a:r>
            <a:endParaRPr lang="el-GR" b="0"/>
          </a:p>
          <a:p>
            <a:r>
              <a:rPr lang="en-US"/>
              <a:t>Challenges</a:t>
            </a:r>
            <a:r>
              <a:rPr lang="el-GR"/>
              <a:t>: Το 2025 οι τιμές παραγωγού στον κλάδο </a:t>
            </a:r>
            <a:r>
              <a:rPr lang="el-GR" err="1"/>
              <a:t>printing</a:t>
            </a:r>
            <a:r>
              <a:rPr lang="el-GR"/>
              <a:t> αυξήθηκαν, με τη σχετική μεταβολή να φτάνει το +5,5% τον Νοέμβριο 2025 σε ετήσια βάση, ενώ και η κατηγορία </a:t>
            </a:r>
            <a:r>
              <a:rPr lang="el-GR" err="1"/>
              <a:t>paper</a:t>
            </a:r>
            <a:r>
              <a:rPr lang="el-GR"/>
              <a:t> and </a:t>
            </a:r>
            <a:r>
              <a:rPr lang="el-GR" err="1"/>
              <a:t>paper</a:t>
            </a:r>
            <a:r>
              <a:rPr lang="el-GR"/>
              <a:t> </a:t>
            </a:r>
            <a:r>
              <a:rPr lang="el-GR" err="1"/>
              <a:t>products</a:t>
            </a:r>
            <a:r>
              <a:rPr lang="el-GR"/>
              <a:t> είχε αύξηση +4,2% τον ίδιο μήνα. ο κλάδος κινείται σε περιβάλλον αυξημένου κόστους, ενώ ταυτόχρονα χρειάζεται και συνεχή τεχνολογική αναβάθμιση για να ακολουθήσει τη μετάβαση από το παραδοσιακό </a:t>
            </a:r>
            <a:r>
              <a:rPr lang="el-GR" err="1"/>
              <a:t>print</a:t>
            </a:r>
            <a:r>
              <a:rPr lang="el-GR"/>
              <a:t> σε πιο σύγχρονες και αποδοτικές εφαρμογές.</a:t>
            </a:r>
            <a:endParaRPr lang="el-GR">
              <a:hlinkClick r:id="rId4"/>
            </a:endParaRPr>
          </a:p>
          <a:p>
            <a:r>
              <a:rPr lang="en-US" sz="1200" b="1" u="sng" kern="1200">
                <a:solidFill>
                  <a:schemeClr val="tx1"/>
                </a:solidFill>
                <a:effectLst/>
                <a:latin typeface="Arial" panose="020B0604020202020204" pitchFamily="34" charset="0"/>
                <a:ea typeface="+mn-ea"/>
                <a:cs typeface="+mn-cs"/>
                <a:hlinkClick r:id="rId3"/>
              </a:rPr>
              <a:t>a0ac866a-b124-f542-4bcb-bc1a24ca7873</a:t>
            </a:r>
            <a:endParaRPr lang="el-GR" sz="1200" kern="1200">
              <a:solidFill>
                <a:schemeClr val="tx1"/>
              </a:solidFill>
              <a:effectLst/>
              <a:latin typeface="Arial" panose="020B0604020202020204" pitchFamily="34" charset="0"/>
              <a:ea typeface="+mn-ea"/>
              <a:cs typeface="+mn-cs"/>
            </a:endParaRPr>
          </a:p>
          <a:p>
            <a:r>
              <a:rPr lang="en-US" sz="1200" b="1" u="sng" kern="1200">
                <a:solidFill>
                  <a:schemeClr val="tx1"/>
                </a:solidFill>
                <a:effectLst/>
                <a:latin typeface="Arial" panose="020B0604020202020204" pitchFamily="34" charset="0"/>
                <a:ea typeface="+mn-ea"/>
                <a:cs typeface="+mn-cs"/>
                <a:hlinkClick r:id="rId5"/>
              </a:rPr>
              <a:t>A0503_DKT15_DT_MM_11_2025_01_F_EN</a:t>
            </a:r>
            <a:endParaRPr lang="el-GR" sz="1200" kern="1200">
              <a:solidFill>
                <a:schemeClr val="tx1"/>
              </a:solidFill>
              <a:effectLst/>
              <a:latin typeface="Arial" panose="020B0604020202020204" pitchFamily="34" charset="0"/>
              <a:ea typeface="+mn-ea"/>
              <a:cs typeface="+mn-cs"/>
            </a:endParaRPr>
          </a:p>
          <a:p>
            <a:r>
              <a:rPr lang="en-US" sz="1200" b="1" u="sng" kern="1200">
                <a:solidFill>
                  <a:schemeClr val="tx1"/>
                </a:solidFill>
                <a:effectLst/>
                <a:latin typeface="Arial" panose="020B0604020202020204" pitchFamily="34" charset="0"/>
                <a:ea typeface="+mn-ea"/>
                <a:cs typeface="+mn-cs"/>
                <a:hlinkClick r:id="rId6"/>
              </a:rPr>
              <a:t>A0503_DKT15_DT_MM_10_2025_01_F_EN</a:t>
            </a:r>
            <a:endParaRPr lang="el-GR" sz="1200" kern="1200">
              <a:solidFill>
                <a:schemeClr val="tx1"/>
              </a:solidFill>
              <a:effectLst/>
              <a:latin typeface="Arial" panose="020B0604020202020204" pitchFamily="34" charset="0"/>
              <a:ea typeface="+mn-ea"/>
              <a:cs typeface="+mn-cs"/>
            </a:endParaRPr>
          </a:p>
          <a:p>
            <a:r>
              <a:rPr lang="el-GR" sz="1200" b="1" u="sng" kern="1200">
                <a:solidFill>
                  <a:schemeClr val="tx1"/>
                </a:solidFill>
                <a:effectLst/>
                <a:latin typeface="Arial" panose="020B0604020202020204" pitchFamily="34" charset="0"/>
                <a:ea typeface="+mn-ea"/>
                <a:cs typeface="+mn-cs"/>
                <a:hlinkClick r:id="rId7"/>
              </a:rPr>
              <a:t>ΧΡΥΣΙΔΡΕΙΑ</a:t>
            </a:r>
            <a:r>
              <a:rPr lang="en-US" sz="1200" b="1" u="sng" kern="1200">
                <a:solidFill>
                  <a:schemeClr val="tx1"/>
                </a:solidFill>
                <a:effectLst/>
                <a:latin typeface="Arial" panose="020B0604020202020204" pitchFamily="34" charset="0"/>
                <a:ea typeface="+mn-ea"/>
                <a:cs typeface="+mn-cs"/>
                <a:hlinkClick r:id="rId7"/>
              </a:rPr>
              <a:t>-1-2026.pdf</a:t>
            </a:r>
            <a:endParaRPr lang="el-GR" sz="1200" kern="1200">
              <a:solidFill>
                <a:schemeClr val="tx1"/>
              </a:solidFill>
              <a:effectLst/>
              <a:latin typeface="Arial" panose="020B0604020202020204" pitchFamily="34" charset="0"/>
              <a:ea typeface="+mn-ea"/>
              <a:cs typeface="+mn-cs"/>
            </a:endParaRPr>
          </a:p>
          <a:p>
            <a:r>
              <a:rPr lang="en-US" sz="1200" b="1" u="sng" kern="1200">
                <a:solidFill>
                  <a:schemeClr val="tx1"/>
                </a:solidFill>
                <a:effectLst/>
                <a:latin typeface="Arial" panose="020B0604020202020204" pitchFamily="34" charset="0"/>
                <a:ea typeface="+mn-ea"/>
                <a:cs typeface="+mn-cs"/>
                <a:hlinkClick r:id="rId8"/>
              </a:rPr>
              <a:t>10870b6a-a6af-0895-e460-530fedfeda00</a:t>
            </a:r>
            <a:r>
              <a:rPr lang="en-US" sz="1200" b="1" kern="1200">
                <a:solidFill>
                  <a:schemeClr val="tx1"/>
                </a:solidFill>
                <a:effectLst/>
                <a:latin typeface="Arial" panose="020B0604020202020204" pitchFamily="34" charset="0"/>
                <a:ea typeface="+mn-ea"/>
                <a:cs typeface="+mn-cs"/>
              </a:rPr>
              <a:t> - </a:t>
            </a:r>
            <a:r>
              <a:rPr lang="en-US" sz="1200" b="1" u="sng" kern="1200">
                <a:solidFill>
                  <a:schemeClr val="tx1"/>
                </a:solidFill>
                <a:effectLst/>
                <a:latin typeface="Arial" panose="020B0604020202020204" pitchFamily="34" charset="0"/>
                <a:ea typeface="+mn-ea"/>
                <a:cs typeface="+mn-cs"/>
                <a:hlinkClick r:id="rId9"/>
              </a:rPr>
              <a:t>7cad8666-0697-5a73-7de8-c465010e4e27</a:t>
            </a:r>
            <a:r>
              <a:rPr lang="en-US" sz="1200" b="1" kern="1200">
                <a:solidFill>
                  <a:schemeClr val="tx1"/>
                </a:solidFill>
                <a:effectLst/>
                <a:latin typeface="Arial" panose="020B0604020202020204" pitchFamily="34" charset="0"/>
                <a:ea typeface="+mn-ea"/>
                <a:cs typeface="+mn-cs"/>
              </a:rPr>
              <a:t> - </a:t>
            </a:r>
            <a:r>
              <a:rPr lang="en-US" sz="1200" b="1" u="sng" kern="1200">
                <a:solidFill>
                  <a:schemeClr val="tx1"/>
                </a:solidFill>
                <a:effectLst/>
                <a:latin typeface="Arial" panose="020B0604020202020204" pitchFamily="34" charset="0"/>
                <a:ea typeface="+mn-ea"/>
                <a:cs typeface="+mn-cs"/>
                <a:hlinkClick r:id="rId10"/>
              </a:rPr>
              <a:t>d2c9a876-4bfb-6e12-6190-7a57d2e5c07d</a:t>
            </a:r>
            <a:endParaRPr lang="el-GR" sz="1200" b="1" u="sng" kern="1200">
              <a:solidFill>
                <a:schemeClr val="tx1"/>
              </a:solidFill>
              <a:effectLst/>
              <a:latin typeface="Arial" panose="020B0604020202020204" pitchFamily="34" charset="0"/>
              <a:ea typeface="+mn-ea"/>
              <a:cs typeface="+mn-cs"/>
            </a:endParaRPr>
          </a:p>
          <a:p>
            <a:endParaRPr lang="el-GR"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Arial" panose="020B0604020202020204" pitchFamily="34" charset="0"/>
                <a:ea typeface="+mn-ea"/>
                <a:cs typeface="+mn-cs"/>
                <a:hlinkClick r:id="rId3"/>
              </a:rPr>
              <a:t>https</a:t>
            </a:r>
            <a:r>
              <a:rPr lang="el-GR" sz="1200" b="1" u="sng" kern="1200">
                <a:solidFill>
                  <a:schemeClr val="tx1"/>
                </a:solidFill>
                <a:effectLst/>
                <a:latin typeface="Arial" panose="020B0604020202020204" pitchFamily="34" charset="0"/>
                <a:ea typeface="+mn-ea"/>
                <a:cs typeface="+mn-cs"/>
                <a:hlinkClick r:id="rId3"/>
              </a:rPr>
              <a:t>://</a:t>
            </a:r>
            <a:r>
              <a:rPr lang="en-US" sz="1200" b="1" u="sng" kern="1200">
                <a:solidFill>
                  <a:schemeClr val="tx1"/>
                </a:solidFill>
                <a:effectLst/>
                <a:latin typeface="Arial" panose="020B0604020202020204" pitchFamily="34" charset="0"/>
                <a:ea typeface="+mn-ea"/>
                <a:cs typeface="+mn-cs"/>
                <a:hlinkClick r:id="rId3"/>
              </a:rPr>
              <a:t>www</a:t>
            </a:r>
            <a:r>
              <a:rPr lang="el-GR" sz="1200" b="1" u="sng" kern="1200">
                <a:solidFill>
                  <a:schemeClr val="tx1"/>
                </a:solidFill>
                <a:effectLst/>
                <a:latin typeface="Arial" panose="020B0604020202020204" pitchFamily="34" charset="0"/>
                <a:ea typeface="+mn-ea"/>
                <a:cs typeface="+mn-cs"/>
                <a:hlinkClick r:id="rId3"/>
              </a:rPr>
              <a:t>.</a:t>
            </a:r>
            <a:r>
              <a:rPr lang="en-US" sz="1200" b="1" u="sng" kern="1200">
                <a:solidFill>
                  <a:schemeClr val="tx1"/>
                </a:solidFill>
                <a:effectLst/>
                <a:latin typeface="Arial" panose="020B0604020202020204" pitchFamily="34" charset="0"/>
                <a:ea typeface="+mn-ea"/>
                <a:cs typeface="+mn-cs"/>
                <a:hlinkClick r:id="rId3"/>
              </a:rPr>
              <a:t>statistics</a:t>
            </a:r>
            <a:r>
              <a:rPr lang="el-GR" sz="1200" b="1" u="sng" kern="1200">
                <a:solidFill>
                  <a:schemeClr val="tx1"/>
                </a:solidFill>
                <a:effectLst/>
                <a:latin typeface="Arial" panose="020B0604020202020204" pitchFamily="34" charset="0"/>
                <a:ea typeface="+mn-ea"/>
                <a:cs typeface="+mn-cs"/>
                <a:hlinkClick r:id="rId3"/>
              </a:rPr>
              <a:t>.</a:t>
            </a:r>
            <a:r>
              <a:rPr lang="en-US" sz="1200" b="1" u="sng" kern="1200">
                <a:solidFill>
                  <a:schemeClr val="tx1"/>
                </a:solidFill>
                <a:effectLst/>
                <a:latin typeface="Arial" panose="020B0604020202020204" pitchFamily="34" charset="0"/>
                <a:ea typeface="+mn-ea"/>
                <a:cs typeface="+mn-cs"/>
                <a:hlinkClick r:id="rId3"/>
              </a:rPr>
              <a:t>gr</a:t>
            </a:r>
            <a:r>
              <a:rPr lang="el-GR" sz="1200" b="1" u="sng" kern="1200">
                <a:solidFill>
                  <a:schemeClr val="tx1"/>
                </a:solidFill>
                <a:effectLst/>
                <a:latin typeface="Arial" panose="020B0604020202020204" pitchFamily="34" charset="0"/>
                <a:ea typeface="+mn-ea"/>
                <a:cs typeface="+mn-cs"/>
                <a:hlinkClick r:id="rId3"/>
              </a:rPr>
              <a:t>/</a:t>
            </a:r>
            <a:r>
              <a:rPr lang="en-US" sz="1200" b="1" u="sng" kern="1200">
                <a:solidFill>
                  <a:schemeClr val="tx1"/>
                </a:solidFill>
                <a:effectLst/>
                <a:latin typeface="Arial" panose="020B0604020202020204" pitchFamily="34" charset="0"/>
                <a:ea typeface="+mn-ea"/>
                <a:cs typeface="+mn-cs"/>
                <a:hlinkClick r:id="rId3"/>
              </a:rPr>
              <a:t>documents</a:t>
            </a:r>
            <a:r>
              <a:rPr lang="el-GR" sz="1200" b="1" u="sng" kern="1200">
                <a:solidFill>
                  <a:schemeClr val="tx1"/>
                </a:solidFill>
                <a:effectLst/>
                <a:latin typeface="Arial" panose="020B0604020202020204" pitchFamily="34" charset="0"/>
                <a:ea typeface="+mn-ea"/>
                <a:cs typeface="+mn-cs"/>
                <a:hlinkClick r:id="rId3"/>
              </a:rPr>
              <a:t>/20181/</a:t>
            </a:r>
            <a:r>
              <a:rPr lang="en-US" sz="1200" b="1" u="sng" kern="1200">
                <a:solidFill>
                  <a:schemeClr val="tx1"/>
                </a:solidFill>
                <a:effectLst/>
                <a:latin typeface="Arial" panose="020B0604020202020204" pitchFamily="34" charset="0"/>
                <a:ea typeface="+mn-ea"/>
                <a:cs typeface="+mn-cs"/>
                <a:hlinkClick r:id="rId3"/>
              </a:rPr>
              <a:t>a</a:t>
            </a:r>
            <a:r>
              <a:rPr lang="el-GR" sz="1200" b="1" u="sng" kern="1200">
                <a:solidFill>
                  <a:schemeClr val="tx1"/>
                </a:solidFill>
                <a:effectLst/>
                <a:latin typeface="Arial" panose="020B0604020202020204" pitchFamily="34" charset="0"/>
                <a:ea typeface="+mn-ea"/>
                <a:cs typeface="+mn-cs"/>
                <a:hlinkClick r:id="rId3"/>
              </a:rPr>
              <a:t>0</a:t>
            </a:r>
            <a:r>
              <a:rPr lang="en-US" sz="1200" b="1" u="sng" kern="1200">
                <a:solidFill>
                  <a:schemeClr val="tx1"/>
                </a:solidFill>
                <a:effectLst/>
                <a:latin typeface="Arial" panose="020B0604020202020204" pitchFamily="34" charset="0"/>
                <a:ea typeface="+mn-ea"/>
                <a:cs typeface="+mn-cs"/>
                <a:hlinkClick r:id="rId3"/>
              </a:rPr>
              <a:t>ac</a:t>
            </a:r>
            <a:r>
              <a:rPr lang="el-GR" sz="1200" b="1" u="sng" kern="1200">
                <a:solidFill>
                  <a:schemeClr val="tx1"/>
                </a:solidFill>
                <a:effectLst/>
                <a:latin typeface="Arial" panose="020B0604020202020204" pitchFamily="34" charset="0"/>
                <a:ea typeface="+mn-ea"/>
                <a:cs typeface="+mn-cs"/>
                <a:hlinkClick r:id="rId3"/>
              </a:rPr>
              <a:t>866</a:t>
            </a:r>
            <a:r>
              <a:rPr lang="en-US" sz="1200" b="1" u="sng" kern="1200">
                <a:solidFill>
                  <a:schemeClr val="tx1"/>
                </a:solidFill>
                <a:effectLst/>
                <a:latin typeface="Arial" panose="020B0604020202020204" pitchFamily="34" charset="0"/>
                <a:ea typeface="+mn-ea"/>
                <a:cs typeface="+mn-cs"/>
                <a:hlinkClick r:id="rId3"/>
              </a:rPr>
              <a:t>a</a:t>
            </a:r>
            <a:r>
              <a:rPr lang="el-GR" sz="1200" b="1" u="sng" kern="1200">
                <a:solidFill>
                  <a:schemeClr val="tx1"/>
                </a:solidFill>
                <a:effectLst/>
                <a:latin typeface="Arial" panose="020B0604020202020204" pitchFamily="34" charset="0"/>
                <a:ea typeface="+mn-ea"/>
                <a:cs typeface="+mn-cs"/>
                <a:hlinkClick r:id="rId3"/>
              </a:rPr>
              <a:t>-</a:t>
            </a:r>
            <a:r>
              <a:rPr lang="en-US" sz="1200" b="1" u="sng" kern="1200">
                <a:solidFill>
                  <a:schemeClr val="tx1"/>
                </a:solidFill>
                <a:effectLst/>
                <a:latin typeface="Arial" panose="020B0604020202020204" pitchFamily="34" charset="0"/>
                <a:ea typeface="+mn-ea"/>
                <a:cs typeface="+mn-cs"/>
                <a:hlinkClick r:id="rId3"/>
              </a:rPr>
              <a:t>b</a:t>
            </a:r>
            <a:r>
              <a:rPr lang="el-GR" sz="1200" b="1" u="sng" kern="1200">
                <a:solidFill>
                  <a:schemeClr val="tx1"/>
                </a:solidFill>
                <a:effectLst/>
                <a:latin typeface="Arial" panose="020B0604020202020204" pitchFamily="34" charset="0"/>
                <a:ea typeface="+mn-ea"/>
                <a:cs typeface="+mn-cs"/>
                <a:hlinkClick r:id="rId3"/>
              </a:rPr>
              <a:t>124-</a:t>
            </a:r>
            <a:r>
              <a:rPr lang="en-US" sz="1200" b="1" u="sng" kern="1200">
                <a:solidFill>
                  <a:schemeClr val="tx1"/>
                </a:solidFill>
                <a:effectLst/>
                <a:latin typeface="Arial" panose="020B0604020202020204" pitchFamily="34" charset="0"/>
                <a:ea typeface="+mn-ea"/>
                <a:cs typeface="+mn-cs"/>
                <a:hlinkClick r:id="rId3"/>
              </a:rPr>
              <a:t>f</a:t>
            </a:r>
            <a:r>
              <a:rPr lang="el-GR" sz="1200" b="1" u="sng" kern="1200">
                <a:solidFill>
                  <a:schemeClr val="tx1"/>
                </a:solidFill>
                <a:effectLst/>
                <a:latin typeface="Arial" panose="020B0604020202020204" pitchFamily="34" charset="0"/>
                <a:ea typeface="+mn-ea"/>
                <a:cs typeface="+mn-cs"/>
                <a:hlinkClick r:id="rId3"/>
              </a:rPr>
              <a:t>542-4</a:t>
            </a:r>
            <a:r>
              <a:rPr lang="en-US" sz="1200" b="1" u="sng" kern="1200" err="1">
                <a:solidFill>
                  <a:schemeClr val="tx1"/>
                </a:solidFill>
                <a:effectLst/>
                <a:latin typeface="Arial" panose="020B0604020202020204" pitchFamily="34" charset="0"/>
                <a:ea typeface="+mn-ea"/>
                <a:cs typeface="+mn-cs"/>
                <a:hlinkClick r:id="rId3"/>
              </a:rPr>
              <a:t>bcb</a:t>
            </a:r>
            <a:r>
              <a:rPr lang="el-GR" sz="1200" b="1" u="sng" kern="1200">
                <a:solidFill>
                  <a:schemeClr val="tx1"/>
                </a:solidFill>
                <a:effectLst/>
                <a:latin typeface="Arial" panose="020B0604020202020204" pitchFamily="34" charset="0"/>
                <a:ea typeface="+mn-ea"/>
                <a:cs typeface="+mn-cs"/>
                <a:hlinkClick r:id="rId3"/>
              </a:rPr>
              <a:t>-</a:t>
            </a:r>
            <a:r>
              <a:rPr lang="en-US" sz="1200" b="1" u="sng" kern="1200" err="1">
                <a:solidFill>
                  <a:schemeClr val="tx1"/>
                </a:solidFill>
                <a:effectLst/>
                <a:latin typeface="Arial" panose="020B0604020202020204" pitchFamily="34" charset="0"/>
                <a:ea typeface="+mn-ea"/>
                <a:cs typeface="+mn-cs"/>
                <a:hlinkClick r:id="rId3"/>
              </a:rPr>
              <a:t>bc</a:t>
            </a:r>
            <a:r>
              <a:rPr lang="el-GR" sz="1200" b="1" u="sng" kern="1200">
                <a:solidFill>
                  <a:schemeClr val="tx1"/>
                </a:solidFill>
                <a:effectLst/>
                <a:latin typeface="Arial" panose="020B0604020202020204" pitchFamily="34" charset="0"/>
                <a:ea typeface="+mn-ea"/>
                <a:cs typeface="+mn-cs"/>
                <a:hlinkClick r:id="rId3"/>
              </a:rPr>
              <a:t>1</a:t>
            </a:r>
            <a:r>
              <a:rPr lang="en-US" sz="1200" b="1" u="sng" kern="1200">
                <a:solidFill>
                  <a:schemeClr val="tx1"/>
                </a:solidFill>
                <a:effectLst/>
                <a:latin typeface="Arial" panose="020B0604020202020204" pitchFamily="34" charset="0"/>
                <a:ea typeface="+mn-ea"/>
                <a:cs typeface="+mn-cs"/>
                <a:hlinkClick r:id="rId3"/>
              </a:rPr>
              <a:t>a</a:t>
            </a:r>
            <a:r>
              <a:rPr lang="el-GR" sz="1200" b="1" u="sng" kern="1200">
                <a:solidFill>
                  <a:schemeClr val="tx1"/>
                </a:solidFill>
                <a:effectLst/>
                <a:latin typeface="Arial" panose="020B0604020202020204" pitchFamily="34" charset="0"/>
                <a:ea typeface="+mn-ea"/>
                <a:cs typeface="+mn-cs"/>
                <a:hlinkClick r:id="rId3"/>
              </a:rPr>
              <a:t>24</a:t>
            </a:r>
            <a:r>
              <a:rPr lang="en-US" sz="1200" b="1" u="sng" kern="1200">
                <a:solidFill>
                  <a:schemeClr val="tx1"/>
                </a:solidFill>
                <a:effectLst/>
                <a:latin typeface="Arial" panose="020B0604020202020204" pitchFamily="34" charset="0"/>
                <a:ea typeface="+mn-ea"/>
                <a:cs typeface="+mn-cs"/>
                <a:hlinkClick r:id="rId3"/>
              </a:rPr>
              <a:t>ca</a:t>
            </a:r>
            <a:r>
              <a:rPr lang="el-GR" sz="1200" b="1" u="sng" kern="1200">
                <a:solidFill>
                  <a:schemeClr val="tx1"/>
                </a:solidFill>
                <a:effectLst/>
                <a:latin typeface="Arial" panose="020B0604020202020204" pitchFamily="34" charset="0"/>
                <a:ea typeface="+mn-ea"/>
                <a:cs typeface="+mn-cs"/>
                <a:hlinkClick r:id="rId3"/>
              </a:rPr>
              <a:t>7873</a:t>
            </a:r>
            <a:endParaRPr lang="el-GR"/>
          </a:p>
          <a:p>
            <a:r>
              <a:rPr lang="en-US">
                <a:hlinkClick r:id="rId11"/>
              </a:rPr>
              <a:t>2025_Intergraf_Economic Report_KEY_DATA.pdf</a:t>
            </a:r>
            <a:endParaRPr lang="el-GR"/>
          </a:p>
          <a:p>
            <a:r>
              <a:rPr lang="el-GR" sz="1200" kern="1200">
                <a:solidFill>
                  <a:schemeClr val="tx1"/>
                </a:solidFill>
                <a:effectLst/>
                <a:latin typeface="Arial" panose="020B0604020202020204" pitchFamily="34" charset="0"/>
                <a:ea typeface="+mn-ea"/>
                <a:cs typeface="+mn-cs"/>
              </a:rPr>
              <a:t>ΕΛΣΤΑΤ </a:t>
            </a:r>
          </a:p>
          <a:p>
            <a:r>
              <a:rPr lang="el-GR" sz="1200" b="1" kern="1200">
                <a:solidFill>
                  <a:schemeClr val="tx1"/>
                </a:solidFill>
                <a:effectLst/>
                <a:latin typeface="Arial" panose="020B0604020202020204" pitchFamily="34" charset="0"/>
                <a:ea typeface="+mn-ea"/>
                <a:cs typeface="+mn-cs"/>
              </a:rPr>
              <a:t>Πίνακας 10:  Αριθμός νομικών μονάδων, κύκλος εργασιών (σε χιλ. ευρώ) και απασχολούμενοι  κατά τριψήφιο κλάδο οικονομικής δραστηριότητας (NACE </a:t>
            </a:r>
            <a:r>
              <a:rPr lang="el-GR" sz="1200" b="1" kern="1200" err="1">
                <a:solidFill>
                  <a:schemeClr val="tx1"/>
                </a:solidFill>
                <a:effectLst/>
                <a:latin typeface="Arial" panose="020B0604020202020204" pitchFamily="34" charset="0"/>
                <a:ea typeface="+mn-ea"/>
                <a:cs typeface="+mn-cs"/>
              </a:rPr>
              <a:t>Αναθ</a:t>
            </a:r>
            <a:r>
              <a:rPr lang="el-GR" sz="1200" b="1" kern="1200">
                <a:solidFill>
                  <a:schemeClr val="tx1"/>
                </a:solidFill>
                <a:effectLst/>
                <a:latin typeface="Arial" panose="020B0604020202020204" pitchFamily="34" charset="0"/>
                <a:ea typeface="+mn-ea"/>
                <a:cs typeface="+mn-cs"/>
              </a:rPr>
              <a:t>. 2), Περιφέρεια και Περιφερειακή Ενότητα</a:t>
            </a:r>
            <a:endParaRPr lang="el-GR" sz="1200" kern="1200">
              <a:solidFill>
                <a:schemeClr val="tx1"/>
              </a:solidFill>
              <a:effectLst/>
              <a:latin typeface="Arial" panose="020B0604020202020204" pitchFamily="34" charset="0"/>
              <a:ea typeface="+mn-ea"/>
              <a:cs typeface="+mn-cs"/>
            </a:endParaRPr>
          </a:p>
          <a:p>
            <a:r>
              <a:rPr lang="el-GR">
                <a:hlinkClick r:id="rId12"/>
              </a:rPr>
              <a:t>Οικονομία, Δείκτες – </a:t>
            </a:r>
            <a:r>
              <a:rPr lang="en-US">
                <a:hlinkClick r:id="rId12"/>
              </a:rPr>
              <a:t>ELSTAT</a:t>
            </a:r>
            <a:endParaRPr lang="el-GR"/>
          </a:p>
          <a:p>
            <a:r>
              <a:rPr lang="en-US">
                <a:hlinkClick r:id="rId13"/>
              </a:rPr>
              <a:t>54851cc3-3583-c62b-4021-c94785a9ce92</a:t>
            </a:r>
            <a:endParaRPr lang="el-GR"/>
          </a:p>
        </p:txBody>
      </p:sp>
      <p:sp>
        <p:nvSpPr>
          <p:cNvPr id="4" name="Slide Number Placeholder 3">
            <a:extLst>
              <a:ext uri="{FF2B5EF4-FFF2-40B4-BE49-F238E27FC236}">
                <a16:creationId xmlns:a16="http://schemas.microsoft.com/office/drawing/2014/main" id="{370D640D-9B05-6011-1AB2-DB3DF7338F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589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35593-3890-49E1-94DB-DFE97501A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63BA1-3217-6700-21FF-CC370A89A7F3}"/>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513C6BB7-6127-5D42-412A-48EDB3C148C8}"/>
              </a:ext>
            </a:extLst>
          </p:cNvPr>
          <p:cNvSpPr>
            <a:spLocks noGrp="1"/>
          </p:cNvSpPr>
          <p:nvPr>
            <p:ph type="body" idx="1"/>
          </p:nvPr>
        </p:nvSpPr>
        <p:spPr/>
        <p:txBody>
          <a:bodyPr/>
          <a:lstStyle/>
          <a:p>
            <a:r>
              <a:rPr lang="en-US"/>
              <a:t>η κα</a:t>
            </a:r>
            <a:r>
              <a:rPr lang="en-US" err="1"/>
              <a:t>τηγορί</a:t>
            </a:r>
            <a:r>
              <a:rPr lang="en-US"/>
              <a:t>α </a:t>
            </a:r>
            <a:r>
              <a:rPr lang="en-US" b="1"/>
              <a:t>4777 – Retail sale of watches and jewellery in specialised stores </a:t>
            </a:r>
            <a:r>
              <a:rPr lang="el-GR"/>
              <a:t>ετήσια μεταβολή ήταν μόλις </a:t>
            </a:r>
            <a:r>
              <a:rPr lang="el-GR" b="1"/>
              <a:t>+0,9%</a:t>
            </a:r>
            <a:r>
              <a:rPr lang="el-GR"/>
              <a:t> σε σχέση με το 2024</a:t>
            </a:r>
            <a:r>
              <a:rPr lang="en-US"/>
              <a:t> </a:t>
            </a:r>
            <a:r>
              <a:rPr lang="el-GR"/>
              <a:t>- Η αύξηση από το 2024 στο 2025 είναι πολύ μικρή, άρα ο κλάδος δείχνει να κρατά επίπεδα </a:t>
            </a:r>
            <a:r>
              <a:rPr lang="en-US"/>
              <a:t>[</a:t>
            </a:r>
            <a:r>
              <a:rPr lang="en-US">
                <a:hlinkClick r:id="rId3"/>
              </a:rPr>
              <a:t>d2c9a876-4bfb-6e12-6190-7a57d2e5c07d</a:t>
            </a:r>
            <a:r>
              <a:rPr lang="en-US"/>
              <a:t>]</a:t>
            </a:r>
            <a:endParaRPr lang="el-GR"/>
          </a:p>
          <a:p>
            <a:r>
              <a:rPr lang="el-GR" b="1"/>
              <a:t>ισχυρή εποχικότητα</a:t>
            </a:r>
            <a:r>
              <a:rPr lang="el-GR"/>
              <a:t> του κλάδου Το </a:t>
            </a:r>
            <a:r>
              <a:rPr lang="el-GR" b="1"/>
              <a:t>γ΄ τρίμηνο</a:t>
            </a:r>
            <a:r>
              <a:rPr lang="el-GR"/>
              <a:t> ήταν το ισχυρότερο τρίμηνο τόσο το </a:t>
            </a:r>
            <a:r>
              <a:rPr lang="el-GR" b="1"/>
              <a:t>2024</a:t>
            </a:r>
            <a:r>
              <a:rPr lang="el-GR"/>
              <a:t> όσο και το </a:t>
            </a:r>
            <a:r>
              <a:rPr lang="el-GR" b="1"/>
              <a:t>2025</a:t>
            </a:r>
            <a:r>
              <a:rPr lang="el-GR"/>
              <a:t>, ενώ το </a:t>
            </a:r>
            <a:r>
              <a:rPr lang="el-GR" b="1"/>
              <a:t>α΄ τρίμηνο</a:t>
            </a:r>
            <a:r>
              <a:rPr lang="el-GR"/>
              <a:t> ήταν το χαμηλότερο και στις δύο χρονιές. (ή το 2</a:t>
            </a:r>
            <a:r>
              <a:rPr lang="el-GR" baseline="30000"/>
              <a:t>ο</a:t>
            </a:r>
            <a:r>
              <a:rPr lang="el-GR"/>
              <a:t> εξάμηνο πιο ισχυρό από το 1</a:t>
            </a:r>
            <a:r>
              <a:rPr lang="el-GR" baseline="30000"/>
              <a:t>ο</a:t>
            </a:r>
            <a:r>
              <a:rPr lang="el-GR"/>
              <a:t>).[</a:t>
            </a:r>
            <a:r>
              <a:rPr lang="en-US">
                <a:hlinkClick r:id="rId4"/>
              </a:rPr>
              <a:t> 10870b6a-a6af-0895-e460-530fedfeda00</a:t>
            </a:r>
            <a:r>
              <a:rPr lang="el-GR"/>
              <a:t> - </a:t>
            </a:r>
            <a:r>
              <a:rPr lang="en-US">
                <a:hlinkClick r:id="rId5"/>
              </a:rPr>
              <a:t>7cad8666-0697-5a73-7de8-c465010e4e27</a:t>
            </a:r>
            <a:r>
              <a:rPr lang="el-GR"/>
              <a:t> - </a:t>
            </a:r>
            <a:r>
              <a:rPr lang="en-US">
                <a:hlinkClick r:id="rId3"/>
              </a:rPr>
              <a:t>d2c9a876-4bfb-6e12-6190-7a57d2e5c07d</a:t>
            </a:r>
            <a:r>
              <a:rPr lang="el-GR"/>
              <a:t>]</a:t>
            </a:r>
          </a:p>
          <a:p>
            <a:r>
              <a:rPr lang="el-GR"/>
              <a:t>Ιδέες: </a:t>
            </a:r>
            <a:r>
              <a:rPr lang="el-GR" b="1"/>
              <a:t>ισχυρότερο </a:t>
            </a:r>
            <a:r>
              <a:rPr lang="el-GR" b="1" err="1"/>
              <a:t>branding</a:t>
            </a:r>
            <a:r>
              <a:rPr lang="el-GR"/>
              <a:t>, </a:t>
            </a:r>
            <a:r>
              <a:rPr lang="el-GR" b="1"/>
              <a:t>καλύτερη ψηφιακή παρουσία</a:t>
            </a:r>
            <a:r>
              <a:rPr lang="el-GR"/>
              <a:t>, </a:t>
            </a:r>
            <a:r>
              <a:rPr lang="el-GR" b="1"/>
              <a:t>νομική προστασία σχεδίου/</a:t>
            </a:r>
            <a:r>
              <a:rPr lang="el-GR" b="1" err="1"/>
              <a:t>design</a:t>
            </a:r>
            <a:r>
              <a:rPr lang="el-GR"/>
              <a:t>, και γενικά πιο επαγγελματική εμπορική οργάνωση. </a:t>
            </a:r>
            <a:r>
              <a:rPr lang="el-GR">
                <a:hlinkClick r:id="rId6"/>
              </a:rPr>
              <a:t>ΧΡΥΣΙΔΡΕΙΑ-1-2026.</a:t>
            </a:r>
            <a:r>
              <a:rPr lang="en-US">
                <a:hlinkClick r:id="rId6"/>
              </a:rPr>
              <a:t>pdf</a:t>
            </a:r>
            <a:endParaRPr lang="el-GR"/>
          </a:p>
          <a:p>
            <a:r>
              <a:rPr lang="en-US"/>
              <a:t>Challenges:</a:t>
            </a:r>
            <a:r>
              <a:rPr lang="el-GR"/>
              <a:t> Υψηλό κόστος πρώτων υλών και λειτουργίας. - Ακρίβεια και συγκρατημένη ζήτηση. - Ανάγκη προσαρμογής σε πιο σύγχρονο εμπορικό μοντέλο</a:t>
            </a:r>
          </a:p>
          <a:p>
            <a:endParaRPr lang="el-GR"/>
          </a:p>
          <a:p>
            <a:r>
              <a:rPr lang="el-GR">
                <a:hlinkClick r:id="rId7"/>
              </a:rPr>
              <a:t>Κοσμήματα αξίας 51 εκατ. ευρώ παρήγαγε η Ελλάδα το 2023</a:t>
            </a:r>
            <a:endParaRPr lang="el-GR"/>
          </a:p>
          <a:p>
            <a:r>
              <a:rPr lang="en-US">
                <a:hlinkClick r:id="rId8"/>
              </a:rPr>
              <a:t>Greece Jewelry Industry Outlook 2024 – 2028</a:t>
            </a:r>
            <a:endParaRPr lang="el-GR"/>
          </a:p>
          <a:p>
            <a:r>
              <a:rPr lang="el-GR">
                <a:hlinkClick r:id="rId9"/>
              </a:rPr>
              <a:t>Χρυσός Τιμή σε EUR ανά </a:t>
            </a:r>
            <a:r>
              <a:rPr lang="el-GR" err="1">
                <a:hlinkClick r:id="rId9"/>
              </a:rPr>
              <a:t>Ουγγιά</a:t>
            </a:r>
            <a:r>
              <a:rPr lang="el-GR">
                <a:hlinkClick r:id="rId9"/>
              </a:rPr>
              <a:t> </a:t>
            </a:r>
            <a:r>
              <a:rPr lang="el-GR" err="1">
                <a:hlinkClick r:id="rId9"/>
              </a:rPr>
              <a:t>τροίας</a:t>
            </a:r>
            <a:r>
              <a:rPr lang="el-GR">
                <a:hlinkClick r:id="rId9"/>
              </a:rPr>
              <a:t> σε Τελευταία 20 χρόνια</a:t>
            </a:r>
            <a:endParaRPr lang="el-GR"/>
          </a:p>
          <a:p>
            <a:endParaRPr lang="el-GR"/>
          </a:p>
          <a:p>
            <a:endParaRPr lang="el-GR"/>
          </a:p>
        </p:txBody>
      </p:sp>
      <p:sp>
        <p:nvSpPr>
          <p:cNvPr id="4" name="Slide Number Placeholder 3">
            <a:extLst>
              <a:ext uri="{FF2B5EF4-FFF2-40B4-BE49-F238E27FC236}">
                <a16:creationId xmlns:a16="http://schemas.microsoft.com/office/drawing/2014/main" id="{CC662DAD-50DC-1A93-E0DE-A37A4B8A1C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652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57D25-A638-E87C-4D56-E31DB4807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D24CB-7E07-A041-6626-E2CFD518455A}"/>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CF758725-F75A-0670-AFF7-D0E81B01F7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3"/>
              </a:rPr>
              <a:t>ΒΙΟΜΗΧΑΝΙΑ ΤΡΟΦΙΜΩΝ ΚΑΙ ΠΟΤΩΝ</a:t>
            </a:r>
            <a:endParaRPr lang="el-GR"/>
          </a:p>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4"/>
              </a:rPr>
              <a:t>ΔΕΛΤΙΟ ΕΞΕΛΙΞΕΩΝ ΣΤΗ ΒΙΟΜΗΧΑΝΙΑ - ΙΑΝΟΥΑΡΙΟΣ 2026</a:t>
            </a:r>
            <a:endParaRPr lang="el-G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i="0" u="none" strike="noStrike" kern="1200">
                <a:solidFill>
                  <a:schemeClr val="tx1"/>
                </a:solidFill>
                <a:effectLst/>
                <a:latin typeface="Arial" panose="020B0604020202020204" pitchFamily="34" charset="0"/>
                <a:ea typeface="+mn-ea"/>
                <a:cs typeface="+mn-cs"/>
              </a:rPr>
              <a:t>Κύκλος Εργασιών (σε χιλ. ευρώ), από Διοικητικές Πηγές, για το Σύνολο των Επιχειρήσεων της Ελληνικής Οικονομίας (Στατιστικό Μητρώο Επιχειρήσεων, έτους 2023),  ανά Διψήφιο Κλάδο Οικονομικής Δραστηριότητας (NACE </a:t>
            </a:r>
            <a:r>
              <a:rPr lang="el-GR" sz="1200" b="1" i="0" u="none" strike="noStrike" kern="1200" err="1">
                <a:solidFill>
                  <a:schemeClr val="tx1"/>
                </a:solidFill>
                <a:effectLst/>
                <a:latin typeface="Arial" panose="020B0604020202020204" pitchFamily="34" charset="0"/>
                <a:ea typeface="+mn-ea"/>
                <a:cs typeface="+mn-cs"/>
              </a:rPr>
              <a:t>Αναθ</a:t>
            </a:r>
            <a:r>
              <a:rPr lang="el-GR" sz="1200" b="1" i="0" u="none" strike="noStrike" kern="1200">
                <a:solidFill>
                  <a:schemeClr val="tx1"/>
                </a:solidFill>
                <a:effectLst/>
                <a:latin typeface="Arial" panose="020B0604020202020204" pitchFamily="34" charset="0"/>
                <a:ea typeface="+mn-ea"/>
                <a:cs typeface="+mn-cs"/>
              </a:rPr>
              <a:t>. 2)</a:t>
            </a:r>
            <a:r>
              <a:rPr lang="el-GR">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t>ο ετήσιος κύκλος εργασιών του κλάδου ήταν €11,117 δισ. το 2024 και €10,735 δισ. το 2025, μείωση </a:t>
            </a:r>
            <a:r>
              <a:rPr lang="el-GR" b="1"/>
              <a:t>3,4% [υπηρεσίες εστίασης]</a:t>
            </a:r>
            <a:endParaRPr lang="el-GR">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a:p>
          <a:p>
            <a:endParaRPr lang="el-GR"/>
          </a:p>
        </p:txBody>
      </p:sp>
      <p:sp>
        <p:nvSpPr>
          <p:cNvPr id="4" name="Slide Number Placeholder 3">
            <a:extLst>
              <a:ext uri="{FF2B5EF4-FFF2-40B4-BE49-F238E27FC236}">
                <a16:creationId xmlns:a16="http://schemas.microsoft.com/office/drawing/2014/main" id="{D80E4266-129C-D3A3-C04E-F06947BBBE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673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a:hlinkClick r:id="rId3"/>
              </a:rPr>
              <a:t>Ευρωπαϊκό βαρόμετρο βιοτεχνιών &amp; ΜΜΕ: Ο Δείκτης Επιχειρηματικού Κλίματος ΜΜΕ μειώνεται στις 70,6 μονάδες – ΙΜΕ GSEVEE</a:t>
            </a:r>
            <a:endParaRPr lang="el-GR"/>
          </a:p>
        </p:txBody>
      </p:sp>
      <p:sp>
        <p:nvSpPr>
          <p:cNvPr id="4" name="Slide Number Placeholder 3"/>
          <p:cNvSpPr>
            <a:spLocks noGrp="1"/>
          </p:cNvSpPr>
          <p:nvPr>
            <p:ph type="sldNum" sz="quarter" idx="5"/>
          </p:nvPr>
        </p:nvSpPr>
        <p:spPr/>
        <p:txBody>
          <a:bodyPr/>
          <a:lstStyle/>
          <a:p>
            <a:fld id="{9B5D948F-A673-4DC7-A0E9-FA274EAF3634}" type="slidenum">
              <a:rPr lang="en-GB" smtClean="0"/>
              <a:pPr/>
              <a:t>4</a:t>
            </a:fld>
            <a:endParaRPr lang="en-GB"/>
          </a:p>
        </p:txBody>
      </p:sp>
    </p:spTree>
    <p:extLst>
      <p:ext uri="{BB962C8B-B14F-4D97-AF65-F5344CB8AC3E}">
        <p14:creationId xmlns:p14="http://schemas.microsoft.com/office/powerpoint/2010/main" val="415763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838B-0DA2-3E19-9373-207458B7F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23709-EF8D-41E4-366D-0019F8C76016}"/>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D31F3C4F-62F7-7975-8EF4-84A1B085A8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a:solidFill>
                  <a:schemeClr val="tx1"/>
                </a:solidFill>
                <a:effectLst/>
                <a:latin typeface="Arial" panose="020B0604020202020204" pitchFamily="34" charset="0"/>
                <a:ea typeface="+mn-ea"/>
                <a:cs typeface="+mn-cs"/>
              </a:rPr>
              <a:t>Γραφειοκρατία &amp; Ρυθμιστικό Πλαίσιο</a:t>
            </a:r>
            <a:r>
              <a:rPr lang="en-US" sz="1200" b="1" kern="1200">
                <a:solidFill>
                  <a:schemeClr val="tx1"/>
                </a:solidFill>
                <a:effectLst/>
                <a:latin typeface="Arial" panose="020B0604020202020204" pitchFamily="34" charset="0"/>
                <a:ea typeface="+mn-ea"/>
                <a:cs typeface="+mn-cs"/>
              </a:rPr>
              <a:t>:</a:t>
            </a:r>
            <a:r>
              <a:rPr lang="el-GR" sz="1200" b="1" kern="1200">
                <a:solidFill>
                  <a:schemeClr val="tx1"/>
                </a:solidFill>
                <a:effectLst/>
                <a:latin typeface="Arial" panose="020B0604020202020204" pitchFamily="34" charset="0"/>
                <a:ea typeface="+mn-ea"/>
                <a:cs typeface="+mn-cs"/>
              </a:rPr>
              <a:t> </a:t>
            </a:r>
            <a:r>
              <a:rPr lang="en-US">
                <a:hlinkClick r:id="rId3"/>
              </a:rPr>
              <a:t>forologia_lionis.pdf</a:t>
            </a:r>
            <a:endParaRPr lang="el-GR"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a:solidFill>
                  <a:schemeClr val="tx1"/>
                </a:solidFill>
                <a:effectLst/>
                <a:latin typeface="Arial" panose="020B0604020202020204" pitchFamily="34" charset="0"/>
                <a:ea typeface="+mn-ea"/>
                <a:cs typeface="+mn-cs"/>
              </a:rPr>
              <a:t>Μεταφορικά Κόστη – </a:t>
            </a:r>
            <a:r>
              <a:rPr lang="el-GR" sz="1200" b="1" kern="1200" err="1">
                <a:solidFill>
                  <a:schemeClr val="tx1"/>
                </a:solidFill>
                <a:effectLst/>
                <a:latin typeface="Arial" panose="020B0604020202020204" pitchFamily="34" charset="0"/>
                <a:ea typeface="+mn-ea"/>
                <a:cs typeface="+mn-cs"/>
              </a:rPr>
              <a:t>Logist</a:t>
            </a:r>
            <a:r>
              <a:rPr lang="en-US" sz="1200" b="1" kern="1200" err="1">
                <a:solidFill>
                  <a:schemeClr val="tx1"/>
                </a:solidFill>
                <a:effectLst/>
                <a:latin typeface="Arial" panose="020B0604020202020204" pitchFamily="34" charset="0"/>
                <a:ea typeface="+mn-ea"/>
                <a:cs typeface="+mn-cs"/>
              </a:rPr>
              <a:t>i</a:t>
            </a:r>
            <a:r>
              <a:rPr lang="el-GR" sz="1200" b="1" kern="1200" err="1">
                <a:solidFill>
                  <a:schemeClr val="tx1"/>
                </a:solidFill>
                <a:effectLst/>
                <a:latin typeface="Arial" panose="020B0604020202020204" pitchFamily="34" charset="0"/>
                <a:ea typeface="+mn-ea"/>
                <a:cs typeface="+mn-cs"/>
              </a:rPr>
              <a:t>cs</a:t>
            </a:r>
            <a:r>
              <a:rPr lang="en-US" sz="1200" b="1" kern="1200">
                <a:solidFill>
                  <a:schemeClr val="tx1"/>
                </a:solidFill>
                <a:effectLst/>
                <a:latin typeface="Arial" panose="020B0604020202020204" pitchFamily="34" charset="0"/>
                <a:ea typeface="+mn-ea"/>
                <a:cs typeface="+mn-cs"/>
              </a:rPr>
              <a:t>: </a:t>
            </a:r>
            <a:r>
              <a:rPr lang="en-US">
                <a:hlinkClick r:id="rId4"/>
              </a:rPr>
              <a:t>PressReader.com - Digital Newspaper &amp; Magazine Subscriptions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5"/>
              </a:rPr>
              <a:t>Αύξηση 12% στις τιμές των οικοδομικών υλικών τον Ιούλιο - CNN.gr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6"/>
              </a:rPr>
              <a:t>ΕΒΕΠ: Υψηλότερο το ενεργειακό κόστος για τις ελληνικές επιχειρήσεις – Η πρόταση του για το “Energy Industrial </a:t>
            </a:r>
            <a:r>
              <a:rPr lang="el-GR" err="1">
                <a:hlinkClick r:id="rId6"/>
              </a:rPr>
              <a:t>Reset</a:t>
            </a:r>
            <a:r>
              <a:rPr lang="el-GR">
                <a:hlinkClick r:id="rId6"/>
              </a:rPr>
              <a:t>” (πίνακες) | Ειδήσεις για την Οικονομία | </a:t>
            </a:r>
            <a:r>
              <a:rPr lang="el-GR" err="1">
                <a:hlinkClick r:id="rId6"/>
              </a:rPr>
              <a:t>newmoney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7"/>
              </a:rPr>
              <a:t>EY: Τα υψηλά κόστη και η γραφειοκρατία «πληγώνουν» την ελληνική επιχειρηματικότητα - Οικονομικός Ταχυδρόμος - ot.gr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8"/>
              </a:rPr>
              <a:t>How Greece's Freight and Logistics Market is Evolving: Trends, Challenges and Future Outlook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a:solidFill>
                <a:schemeClr val="tx1"/>
              </a:solidFill>
              <a:effectLst/>
              <a:latin typeface="Arial" panose="020B0604020202020204" pitchFamily="34" charset="0"/>
              <a:ea typeface="+mn-ea"/>
              <a:cs typeface="+mn-cs"/>
            </a:endParaRPr>
          </a:p>
          <a:p>
            <a:endParaRPr lang="el-GR"/>
          </a:p>
        </p:txBody>
      </p:sp>
      <p:sp>
        <p:nvSpPr>
          <p:cNvPr id="4" name="Slide Number Placeholder 3">
            <a:extLst>
              <a:ext uri="{FF2B5EF4-FFF2-40B4-BE49-F238E27FC236}">
                <a16:creationId xmlns:a16="http://schemas.microsoft.com/office/drawing/2014/main" id="{CFCDB30C-50EB-CDCB-497F-C1BA15B27E4F}"/>
              </a:ext>
            </a:extLst>
          </p:cNvPr>
          <p:cNvSpPr>
            <a:spLocks noGrp="1"/>
          </p:cNvSpPr>
          <p:nvPr>
            <p:ph type="sldNum" sz="quarter" idx="5"/>
          </p:nvPr>
        </p:nvSpPr>
        <p:spPr/>
        <p:txBody>
          <a:bodyPr/>
          <a:lstStyle/>
          <a:p>
            <a:fld id="{9B5D948F-A673-4DC7-A0E9-FA274EAF3634}" type="slidenum">
              <a:rPr lang="en-GB" smtClean="0"/>
              <a:pPr/>
              <a:t>5</a:t>
            </a:fld>
            <a:endParaRPr lang="en-GB"/>
          </a:p>
        </p:txBody>
      </p:sp>
    </p:spTree>
    <p:extLst>
      <p:ext uri="{BB962C8B-B14F-4D97-AF65-F5344CB8AC3E}">
        <p14:creationId xmlns:p14="http://schemas.microsoft.com/office/powerpoint/2010/main" val="226923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EDD2-4329-C465-D397-44EBBF42C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85EE4-CFCD-887A-6643-A7333A007E1A}"/>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FAC02A74-CC69-6C10-6071-FC580C6FE3EE}"/>
              </a:ext>
            </a:extLst>
          </p:cNvPr>
          <p:cNvSpPr>
            <a:spLocks noGrp="1"/>
          </p:cNvSpPr>
          <p:nvPr>
            <p:ph type="body" idx="1"/>
          </p:nvPr>
        </p:nvSpPr>
        <p:spPr/>
        <p:txBody>
          <a:bodyPr/>
          <a:lstStyle/>
          <a:p>
            <a:r>
              <a:rPr lang="el-GR">
                <a:hlinkClick r:id="rId3"/>
              </a:rPr>
              <a:t>ΕΚΤ: Το 22% των αιτήσεων για δάνειο που υποβάλλουν στην Ελλάδα οι </a:t>
            </a:r>
            <a:r>
              <a:rPr lang="el-GR" err="1">
                <a:hlinkClick r:id="rId3"/>
              </a:rPr>
              <a:t>ΜμΕ</a:t>
            </a:r>
            <a:r>
              <a:rPr lang="el-GR">
                <a:hlinkClick r:id="rId3"/>
              </a:rPr>
              <a:t> απορρίπτεται | Flash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GR">
                <a:hlinkClick r:id="rId4"/>
              </a:rPr>
              <a:t>Το 80% των εργοδοτών δυσκολεύεται να καλύψει κρίσιμες θέσεις εργασίας | Η ΚΑΘΗΜΕΡΙΝΗ</a:t>
            </a:r>
            <a:endParaRPr lang="en-US">
              <a:hlinkClick r:id="rId4"/>
            </a:endParaRPr>
          </a:p>
          <a:p>
            <a:r>
              <a:rPr lang="en-US">
                <a:hlinkClick r:id="rId4"/>
              </a:rPr>
              <a:t>https://www.nbg.gr/-/jssmedia/Files/nbgportal/reports/migrated-data/files/greek/the-group/press-office/e-spot/reports/documents/smes_exports_april2018_en.pdf</a:t>
            </a:r>
          </a:p>
          <a:p>
            <a:r>
              <a:rPr lang="en-US">
                <a:hlinkClick r:id="rId5"/>
              </a:rPr>
              <a:t>NBG Portal</a:t>
            </a:r>
            <a:endParaRPr lang="en-US"/>
          </a:p>
          <a:p>
            <a:r>
              <a:rPr lang="el-GR" err="1">
                <a:hlinkClick r:id="rId6"/>
              </a:rPr>
              <a:t>ΕΤΕπ</a:t>
            </a:r>
            <a:r>
              <a:rPr lang="el-GR">
                <a:hlinkClick r:id="rId6"/>
              </a:rPr>
              <a:t>: Πόσες ελληνικές επιχειρήσεις έχουν πρόσβαση σε τραπεζικό δανεισμό</a:t>
            </a:r>
            <a:endParaRPr lang="en-US"/>
          </a:p>
          <a:p>
            <a:r>
              <a:rPr lang="en-US">
                <a:hlinkClick r:id="rId7"/>
              </a:rPr>
              <a:t>NBG-</a:t>
            </a:r>
            <a:r>
              <a:rPr lang="en-US" err="1">
                <a:hlinkClick r:id="rId7"/>
              </a:rPr>
              <a:t>Factors_epistoloxarto_en</a:t>
            </a:r>
            <a:endParaRPr lang="en-US"/>
          </a:p>
          <a:p>
            <a:endParaRPr lang="en-US">
              <a:hlinkClick r:id="rId4"/>
            </a:endParaRPr>
          </a:p>
          <a:p>
            <a:endParaRPr lang="en-US">
              <a:hlinkClick r:id="rId4"/>
            </a:endParaRPr>
          </a:p>
        </p:txBody>
      </p:sp>
      <p:sp>
        <p:nvSpPr>
          <p:cNvPr id="4" name="Slide Number Placeholder 3">
            <a:extLst>
              <a:ext uri="{FF2B5EF4-FFF2-40B4-BE49-F238E27FC236}">
                <a16:creationId xmlns:a16="http://schemas.microsoft.com/office/drawing/2014/main" id="{81C90AF7-4281-E2C5-2656-BB68412EE6A4}"/>
              </a:ext>
            </a:extLst>
          </p:cNvPr>
          <p:cNvSpPr>
            <a:spLocks noGrp="1"/>
          </p:cNvSpPr>
          <p:nvPr>
            <p:ph type="sldNum" sz="quarter" idx="5"/>
          </p:nvPr>
        </p:nvSpPr>
        <p:spPr/>
        <p:txBody>
          <a:bodyPr/>
          <a:lstStyle/>
          <a:p>
            <a:fld id="{9B5D948F-A673-4DC7-A0E9-FA274EAF3634}" type="slidenum">
              <a:rPr lang="en-GB" smtClean="0"/>
              <a:pPr/>
              <a:t>6</a:t>
            </a:fld>
            <a:endParaRPr lang="en-GB"/>
          </a:p>
        </p:txBody>
      </p:sp>
    </p:spTree>
    <p:extLst>
      <p:ext uri="{BB962C8B-B14F-4D97-AF65-F5344CB8AC3E}">
        <p14:creationId xmlns:p14="http://schemas.microsoft.com/office/powerpoint/2010/main" val="280980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a:hlinkClick r:id="rId3"/>
              </a:rPr>
              <a:t>Οικονομία, Δείκτες – </a:t>
            </a:r>
            <a:r>
              <a:rPr lang="en-US">
                <a:hlinkClick r:id="rId3"/>
              </a:rPr>
              <a:t>ELSTAT</a:t>
            </a:r>
            <a:endParaRPr lang="en-US"/>
          </a:p>
          <a:p>
            <a:endParaRPr lang="el-GR"/>
          </a:p>
        </p:txBody>
      </p:sp>
      <p:sp>
        <p:nvSpPr>
          <p:cNvPr id="4" name="Slide Number Placeholder 3"/>
          <p:cNvSpPr>
            <a:spLocks noGrp="1"/>
          </p:cNvSpPr>
          <p:nvPr>
            <p:ph type="sldNum" sz="quarter" idx="5"/>
          </p:nvPr>
        </p:nvSpPr>
        <p:spPr/>
        <p:txBody>
          <a:bodyPr/>
          <a:lstStyle/>
          <a:p>
            <a:fld id="{9B5D948F-A673-4DC7-A0E9-FA274EAF3634}" type="slidenum">
              <a:rPr lang="en-GB" smtClean="0"/>
              <a:pPr/>
              <a:t>7</a:t>
            </a:fld>
            <a:endParaRPr lang="en-GB"/>
          </a:p>
        </p:txBody>
      </p:sp>
    </p:spTree>
    <p:extLst>
      <p:ext uri="{BB962C8B-B14F-4D97-AF65-F5344CB8AC3E}">
        <p14:creationId xmlns:p14="http://schemas.microsoft.com/office/powerpoint/2010/main" val="13078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a:hlinkClick r:id="rId3"/>
              </a:rPr>
              <a:t>Έρευνα ΕΒΕΘ: Υψηλό κόστος της ενέργειας/καυσίμων και πρώτων υλών «έπνιξαν» τις επιχειρήσεις το 2022 - iefimerida.gr</a:t>
            </a:r>
            <a:endParaRPr lang="en-US"/>
          </a:p>
          <a:p>
            <a:r>
              <a:rPr lang="en-US">
                <a:hlinkClick r:id="rId4"/>
              </a:rPr>
              <a:t>EC Publishes the 2023/2024 Annual Report on European SMEs - IP Helpdesk</a:t>
            </a:r>
            <a:endParaRPr lang="en-US"/>
          </a:p>
          <a:p>
            <a:r>
              <a:rPr lang="en-US">
                <a:hlinkClick r:id="rId5"/>
              </a:rPr>
              <a:t>JRC Publications Repository - Annual Report on European SMEs 2023/2024, SME performance review</a:t>
            </a:r>
            <a:endParaRPr lang="en-US"/>
          </a:p>
          <a:p>
            <a:r>
              <a:rPr lang="en-US">
                <a:hlinkClick r:id="rId6"/>
              </a:rPr>
              <a:t>Greece 2024 Digital Decade Country Report</a:t>
            </a:r>
            <a:endParaRPr lang="en-US"/>
          </a:p>
          <a:p>
            <a:r>
              <a:rPr lang="el-GR">
                <a:hlinkClick r:id="rId7"/>
              </a:rPr>
              <a:t>Οικονομικές προβλέψεις για την Ελλάδα - Αντιπροσωπεία της Ευρωπαϊκής Επιτροπής στην Ελλάδα</a:t>
            </a:r>
            <a:endParaRPr lang="en-US"/>
          </a:p>
          <a:p>
            <a:r>
              <a:rPr lang="en-US">
                <a:hlinkClick r:id="rId8"/>
              </a:rPr>
              <a:t>Recovery Fund: Green light from the Commission for a new tranche of €1.18 billion to Greece, 68.5% of total disbursements - </a:t>
            </a:r>
            <a:r>
              <a:rPr lang="en-US" err="1">
                <a:hlinkClick r:id="rId8"/>
              </a:rPr>
              <a:t>ProtoThema</a:t>
            </a:r>
            <a:r>
              <a:rPr lang="en-US">
                <a:hlinkClick r:id="rId8"/>
              </a:rPr>
              <a:t> English</a:t>
            </a:r>
            <a:endParaRPr lang="en-US"/>
          </a:p>
          <a:p>
            <a:endParaRPr lang="en-US"/>
          </a:p>
          <a:p>
            <a:endParaRPr lang="el-GR"/>
          </a:p>
        </p:txBody>
      </p:sp>
      <p:sp>
        <p:nvSpPr>
          <p:cNvPr id="4" name="Slide Number Placeholder 3"/>
          <p:cNvSpPr>
            <a:spLocks noGrp="1"/>
          </p:cNvSpPr>
          <p:nvPr>
            <p:ph type="sldNum" sz="quarter" idx="5"/>
          </p:nvPr>
        </p:nvSpPr>
        <p:spPr/>
        <p:txBody>
          <a:bodyPr/>
          <a:lstStyle/>
          <a:p>
            <a:fld id="{9B5D948F-A673-4DC7-A0E9-FA274EAF3634}" type="slidenum">
              <a:rPr lang="en-GB" smtClean="0"/>
              <a:pPr/>
              <a:t>8</a:t>
            </a:fld>
            <a:endParaRPr lang="en-GB"/>
          </a:p>
        </p:txBody>
      </p:sp>
    </p:spTree>
    <p:extLst>
      <p:ext uri="{BB962C8B-B14F-4D97-AF65-F5344CB8AC3E}">
        <p14:creationId xmlns:p14="http://schemas.microsoft.com/office/powerpoint/2010/main" val="193118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29% προβλέπουν επιδείνωση στην πορεία της επιχείρησης τους τον επόμενο χρόνο ενώ μόνο 10% βελτίωση</a:t>
            </a:r>
          </a:p>
        </p:txBody>
      </p:sp>
      <p:sp>
        <p:nvSpPr>
          <p:cNvPr id="4" name="Slide Number Placeholder 3"/>
          <p:cNvSpPr>
            <a:spLocks noGrp="1"/>
          </p:cNvSpPr>
          <p:nvPr>
            <p:ph type="sldNum" sz="quarter" idx="5"/>
          </p:nvPr>
        </p:nvSpPr>
        <p:spPr/>
        <p:txBody>
          <a:bodyPr/>
          <a:lstStyle/>
          <a:p>
            <a:fld id="{9B5D948F-A673-4DC7-A0E9-FA274EAF3634}" type="slidenum">
              <a:rPr lang="en-GB" smtClean="0"/>
              <a:pPr/>
              <a:t>16</a:t>
            </a:fld>
            <a:endParaRPr lang="en-GB"/>
          </a:p>
        </p:txBody>
      </p:sp>
    </p:spTree>
    <p:extLst>
      <p:ext uri="{BB962C8B-B14F-4D97-AF65-F5344CB8AC3E}">
        <p14:creationId xmlns:p14="http://schemas.microsoft.com/office/powerpoint/2010/main" val="249988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52529-C2A6-7BA5-77CB-0A323A4CC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E60E3-1DF3-8A49-6268-4CC5B606F251}"/>
              </a:ext>
            </a:extLst>
          </p:cNvPr>
          <p:cNvSpPr>
            <a:spLocks noGrp="1" noRot="1" noChangeAspect="1"/>
          </p:cNvSpPr>
          <p:nvPr>
            <p:ph type="sldImg"/>
          </p:nvPr>
        </p:nvSpPr>
        <p:spPr/>
        <p:txBody>
          <a:bodyPr/>
          <a:lstStyle/>
          <a:p>
            <a:endParaRPr lang="el-GR"/>
          </a:p>
        </p:txBody>
      </p:sp>
      <p:sp>
        <p:nvSpPr>
          <p:cNvPr id="3" name="Notes Placeholder 2">
            <a:extLst>
              <a:ext uri="{FF2B5EF4-FFF2-40B4-BE49-F238E27FC236}">
                <a16:creationId xmlns:a16="http://schemas.microsoft.com/office/drawing/2014/main" id="{AAC2A496-762A-126A-7A54-EE0E10383D25}"/>
              </a:ext>
            </a:extLst>
          </p:cNvPr>
          <p:cNvSpPr>
            <a:spLocks noGrp="1"/>
          </p:cNvSpPr>
          <p:nvPr>
            <p:ph type="body" idx="1"/>
          </p:nvPr>
        </p:nvSpPr>
        <p:spPr/>
        <p:txBody>
          <a:bodyPr/>
          <a:lstStyle/>
          <a:p>
            <a:r>
              <a:rPr lang="el-GR" sz="1200" b="1" u="sng" kern="1200">
                <a:solidFill>
                  <a:schemeClr val="tx1"/>
                </a:solidFill>
                <a:effectLst/>
                <a:latin typeface="Arial" panose="020B0604020202020204" pitchFamily="34" charset="0"/>
                <a:ea typeface="+mn-ea"/>
                <a:cs typeface="+mn-cs"/>
                <a:hlinkClick r:id="rId3"/>
              </a:rPr>
              <a:t>7cad8666-0697-5a73-7de8-c465010e4e27</a:t>
            </a:r>
            <a:endParaRPr lang="el-GR" sz="1200" b="1" u="sng"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4"/>
              </a:rPr>
              <a:t>d2c9a876-4bfb-6e12-6190-7a57d2e5c07d</a:t>
            </a:r>
            <a:endParaRPr lang="el-GR"/>
          </a:p>
          <a:p>
            <a:pPr lvl="0"/>
            <a:r>
              <a:rPr lang="el-GR" sz="1200" kern="1200">
                <a:solidFill>
                  <a:schemeClr val="tx1"/>
                </a:solidFill>
                <a:effectLst/>
                <a:latin typeface="Arial" panose="020B0604020202020204" pitchFamily="34" charset="0"/>
                <a:ea typeface="+mn-ea"/>
                <a:cs typeface="+mn-cs"/>
              </a:rPr>
              <a:t>σταθερή ζήτηση και εμπορική κινητικότητα ≠ ιδιαίτερα </a:t>
            </a:r>
            <a:r>
              <a:rPr lang="el-GR" sz="1200" kern="1200" err="1">
                <a:solidFill>
                  <a:schemeClr val="tx1"/>
                </a:solidFill>
                <a:effectLst/>
                <a:latin typeface="Arial" panose="020B0604020202020204" pitchFamily="34" charset="0"/>
                <a:ea typeface="+mn-ea"/>
                <a:cs typeface="+mn-cs"/>
              </a:rPr>
              <a:t>ενεργοβόρες</a:t>
            </a:r>
            <a:r>
              <a:rPr lang="el-GR" sz="1200" kern="1200">
                <a:solidFill>
                  <a:schemeClr val="tx1"/>
                </a:solidFill>
                <a:effectLst/>
                <a:latin typeface="Arial" panose="020B0604020202020204" pitchFamily="34" charset="0"/>
                <a:ea typeface="+mn-ea"/>
                <a:cs typeface="+mn-cs"/>
              </a:rPr>
              <a:t> παραγωγικές επιχειρήσεις και συνδέει τη βιωσιμότητά τους με το ενεργειακό κόστος [</a:t>
            </a:r>
            <a:r>
              <a:rPr lang="el-GR" sz="1200" u="sng" kern="1200">
                <a:solidFill>
                  <a:schemeClr val="tx1"/>
                </a:solidFill>
                <a:effectLst/>
                <a:latin typeface="Arial" panose="020B0604020202020204" pitchFamily="34" charset="0"/>
                <a:ea typeface="+mn-ea"/>
                <a:cs typeface="+mn-cs"/>
                <a:hlinkClick r:id="rId5"/>
              </a:rPr>
              <a:t>Αίτημα της Ομοσπονδίας Αρτοποιών Ελλάδος για επιδότηση ηλεκτρικής ενέργειας στα αρτοποιεία - Ομοσπονδία Αρτοποιών Ελλάδος</a:t>
            </a:r>
            <a:r>
              <a:rPr lang="el-GR" sz="1200" kern="1200">
                <a:solidFill>
                  <a:schemeClr val="tx1"/>
                </a:solidFill>
                <a:effectLst/>
                <a:latin typeface="Arial" panose="020B0604020202020204" pitchFamily="34" charset="0"/>
                <a:ea typeface="+mn-ea"/>
                <a:cs typeface="+mn-cs"/>
              </a:rPr>
              <a:t>]</a:t>
            </a:r>
          </a:p>
          <a:p>
            <a:pPr lvl="0"/>
            <a:r>
              <a:rPr lang="en-US" sz="1200" kern="1200">
                <a:solidFill>
                  <a:schemeClr val="tx1"/>
                </a:solidFill>
                <a:effectLst/>
                <a:latin typeface="Arial" panose="020B0604020202020204" pitchFamily="34" charset="0"/>
                <a:ea typeface="+mn-ea"/>
                <a:cs typeface="+mn-cs"/>
              </a:rPr>
              <a:t>the turnover in the second quarter of 2025 amounted to 19,020,709 thousand euro, recording an increase of 2.5% in comparison with the second quarter of 2024</a:t>
            </a:r>
            <a:endParaRPr lang="el-GR" sz="1200" kern="1200">
              <a:solidFill>
                <a:schemeClr val="tx1"/>
              </a:solidFill>
              <a:effectLst/>
              <a:latin typeface="Arial" panose="020B0604020202020204" pitchFamily="34" charset="0"/>
              <a:ea typeface="+mn-ea"/>
              <a:cs typeface="+mn-cs"/>
            </a:endParaRPr>
          </a:p>
          <a:p>
            <a:pPr lvl="0"/>
            <a:r>
              <a:rPr lang="en-US" sz="1200" kern="1200">
                <a:solidFill>
                  <a:schemeClr val="tx1"/>
                </a:solidFill>
                <a:effectLst/>
                <a:latin typeface="Arial" panose="020B0604020202020204" pitchFamily="34" charset="0"/>
                <a:ea typeface="+mn-ea"/>
                <a:cs typeface="+mn-cs"/>
              </a:rPr>
              <a:t>Market size approx. €5.7 billion (2026) [</a:t>
            </a:r>
            <a:r>
              <a:rPr lang="en-US" sz="1200" u="sng" kern="1200">
                <a:solidFill>
                  <a:schemeClr val="tx1"/>
                </a:solidFill>
                <a:effectLst/>
                <a:latin typeface="Arial" panose="020B0604020202020204" pitchFamily="34" charset="0"/>
                <a:ea typeface="+mn-ea"/>
                <a:cs typeface="+mn-cs"/>
                <a:hlinkClick r:id="rId6"/>
              </a:rPr>
              <a:t>Bakery, Confectionery, Pasta, Prepared Meal &amp; Other Food Product Manufacturing in Greece Industry Analysis, 2025</a:t>
            </a:r>
            <a:r>
              <a:rPr lang="en-US" sz="1200" kern="1200">
                <a:solidFill>
                  <a:schemeClr val="tx1"/>
                </a:solidFill>
                <a:effectLst/>
                <a:latin typeface="Arial" panose="020B0604020202020204" pitchFamily="34" charset="0"/>
                <a:ea typeface="+mn-ea"/>
                <a:cs typeface="+mn-cs"/>
              </a:rPr>
              <a:t>]</a:t>
            </a:r>
            <a:endParaRPr lang="el-GR" sz="1200" kern="1200">
              <a:solidFill>
                <a:schemeClr val="tx1"/>
              </a:solidFill>
              <a:effectLst/>
              <a:latin typeface="Arial" panose="020B0604020202020204" pitchFamily="34" charset="0"/>
              <a:ea typeface="+mn-ea"/>
              <a:cs typeface="+mn-cs"/>
            </a:endParaRPr>
          </a:p>
          <a:p>
            <a:pPr lvl="0"/>
            <a:r>
              <a:rPr lang="el-GR" sz="1200" kern="1200">
                <a:solidFill>
                  <a:schemeClr val="tx1"/>
                </a:solidFill>
                <a:effectLst/>
                <a:latin typeface="Arial" panose="020B0604020202020204" pitchFamily="34" charset="0"/>
                <a:ea typeface="+mn-ea"/>
                <a:cs typeface="+mn-cs"/>
              </a:rPr>
              <a:t>το παραδοσιακό αρτοποιείο μετατρέπεται όλο και περισσότερο σε </a:t>
            </a:r>
            <a:r>
              <a:rPr lang="el-GR" sz="1200" b="1" kern="1200" err="1">
                <a:solidFill>
                  <a:schemeClr val="tx1"/>
                </a:solidFill>
                <a:effectLst/>
                <a:latin typeface="Arial" panose="020B0604020202020204" pitchFamily="34" charset="0"/>
                <a:ea typeface="+mn-ea"/>
                <a:cs typeface="+mn-cs"/>
              </a:rPr>
              <a:t>bakery</a:t>
            </a:r>
            <a:r>
              <a:rPr lang="el-GR" sz="1200" b="1" kern="1200">
                <a:solidFill>
                  <a:schemeClr val="tx1"/>
                </a:solidFill>
                <a:effectLst/>
                <a:latin typeface="Arial" panose="020B0604020202020204" pitchFamily="34" charset="0"/>
                <a:ea typeface="+mn-ea"/>
                <a:cs typeface="+mn-cs"/>
              </a:rPr>
              <a:t> + </a:t>
            </a:r>
            <a:r>
              <a:rPr lang="el-GR" sz="1200" b="1" kern="1200" err="1">
                <a:solidFill>
                  <a:schemeClr val="tx1"/>
                </a:solidFill>
                <a:effectLst/>
                <a:latin typeface="Arial" panose="020B0604020202020204" pitchFamily="34" charset="0"/>
                <a:ea typeface="+mn-ea"/>
                <a:cs typeface="+mn-cs"/>
              </a:rPr>
              <a:t>coffee</a:t>
            </a:r>
            <a:r>
              <a:rPr lang="el-GR" sz="1200" b="1" kern="1200">
                <a:solidFill>
                  <a:schemeClr val="tx1"/>
                </a:solidFill>
                <a:effectLst/>
                <a:latin typeface="Arial" panose="020B0604020202020204" pitchFamily="34" charset="0"/>
                <a:ea typeface="+mn-ea"/>
                <a:cs typeface="+mn-cs"/>
              </a:rPr>
              <a:t> / καθημερινό σημείο κατανάλωσης</a:t>
            </a:r>
            <a:r>
              <a:rPr lang="el-GR" sz="1200" kern="1200">
                <a:solidFill>
                  <a:schemeClr val="tx1"/>
                </a:solidFill>
                <a:effectLst/>
                <a:latin typeface="Arial" panose="020B0604020202020204" pitchFamily="34" charset="0"/>
                <a:ea typeface="+mn-ea"/>
                <a:cs typeface="+mn-cs"/>
              </a:rPr>
              <a:t>.</a:t>
            </a:r>
          </a:p>
          <a:p>
            <a:pPr lvl="0"/>
            <a:r>
              <a:rPr lang="el-GR" sz="1200" b="1" kern="1200">
                <a:solidFill>
                  <a:schemeClr val="tx1"/>
                </a:solidFill>
                <a:effectLst/>
                <a:latin typeface="Arial" panose="020B0604020202020204" pitchFamily="34" charset="0"/>
                <a:ea typeface="+mn-ea"/>
                <a:cs typeface="+mn-cs"/>
              </a:rPr>
              <a:t>προϊόντα και ιδέες όπως </a:t>
            </a:r>
            <a:r>
              <a:rPr lang="el-GR" sz="1200" b="1" kern="1200" err="1">
                <a:solidFill>
                  <a:schemeClr val="tx1"/>
                </a:solidFill>
                <a:effectLst/>
                <a:latin typeface="Arial" panose="020B0604020202020204" pitchFamily="34" charset="0"/>
                <a:ea typeface="+mn-ea"/>
                <a:cs typeface="+mn-cs"/>
              </a:rPr>
              <a:t>vegan</a:t>
            </a:r>
            <a:r>
              <a:rPr lang="el-GR" sz="1200" b="1" kern="1200">
                <a:solidFill>
                  <a:schemeClr val="tx1"/>
                </a:solidFill>
                <a:effectLst/>
                <a:latin typeface="Arial" panose="020B0604020202020204" pitchFamily="34" charset="0"/>
                <a:ea typeface="+mn-ea"/>
                <a:cs typeface="+mn-cs"/>
              </a:rPr>
              <a:t>/</a:t>
            </a:r>
            <a:r>
              <a:rPr lang="el-GR" sz="1200" b="1" kern="1200" err="1">
                <a:solidFill>
                  <a:schemeClr val="tx1"/>
                </a:solidFill>
                <a:effectLst/>
                <a:latin typeface="Arial" panose="020B0604020202020204" pitchFamily="34" charset="0"/>
                <a:ea typeface="+mn-ea"/>
                <a:cs typeface="+mn-cs"/>
              </a:rPr>
              <a:t>vegetarian</a:t>
            </a:r>
            <a:r>
              <a:rPr lang="el-GR" sz="1200" b="1" kern="1200">
                <a:solidFill>
                  <a:schemeClr val="tx1"/>
                </a:solidFill>
                <a:effectLst/>
                <a:latin typeface="Arial" panose="020B0604020202020204" pitchFamily="34" charset="0"/>
                <a:ea typeface="+mn-ea"/>
                <a:cs typeface="+mn-cs"/>
              </a:rPr>
              <a:t> γλυκά, χωρίς ζάχαρη, χωρίς </a:t>
            </a:r>
            <a:r>
              <a:rPr lang="el-GR" sz="1200" b="1" kern="1200" err="1">
                <a:solidFill>
                  <a:schemeClr val="tx1"/>
                </a:solidFill>
                <a:effectLst/>
                <a:latin typeface="Arial" panose="020B0604020202020204" pitchFamily="34" charset="0"/>
                <a:ea typeface="+mn-ea"/>
                <a:cs typeface="+mn-cs"/>
              </a:rPr>
              <a:t>γλουτένη</a:t>
            </a:r>
            <a:r>
              <a:rPr lang="el-GR" sz="1200" kern="1200">
                <a:solidFill>
                  <a:schemeClr val="tx1"/>
                </a:solidFill>
                <a:effectLst/>
                <a:latin typeface="Arial" panose="020B0604020202020204" pitchFamily="34" charset="0"/>
                <a:ea typeface="+mn-ea"/>
                <a:cs typeface="+mn-cs"/>
              </a:rPr>
              <a:t>, χρήση </a:t>
            </a:r>
            <a:r>
              <a:rPr lang="el-GR" sz="1200" b="1" kern="1200">
                <a:solidFill>
                  <a:schemeClr val="tx1"/>
                </a:solidFill>
                <a:effectLst/>
                <a:latin typeface="Arial" panose="020B0604020202020204" pitchFamily="34" charset="0"/>
                <a:ea typeface="+mn-ea"/>
                <a:cs typeface="+mn-cs"/>
              </a:rPr>
              <a:t>τοπικών υλικών</a:t>
            </a:r>
            <a:r>
              <a:rPr lang="el-GR" sz="1200" kern="1200">
                <a:solidFill>
                  <a:schemeClr val="tx1"/>
                </a:solidFill>
                <a:effectLst/>
                <a:latin typeface="Arial" panose="020B0604020202020204" pitchFamily="34" charset="0"/>
                <a:ea typeface="+mn-ea"/>
                <a:cs typeface="+mn-cs"/>
              </a:rPr>
              <a:t>, λύσεις για </a:t>
            </a:r>
            <a:r>
              <a:rPr lang="el-GR" sz="1200" b="1" kern="1200" err="1">
                <a:solidFill>
                  <a:schemeClr val="tx1"/>
                </a:solidFill>
                <a:effectLst/>
                <a:latin typeface="Arial" panose="020B0604020202020204" pitchFamily="34" charset="0"/>
                <a:ea typeface="+mn-ea"/>
                <a:cs typeface="+mn-cs"/>
              </a:rPr>
              <a:t>catering</a:t>
            </a:r>
            <a:r>
              <a:rPr lang="el-GR" sz="1200" kern="1200">
                <a:solidFill>
                  <a:schemeClr val="tx1"/>
                </a:solidFill>
                <a:effectLst/>
                <a:latin typeface="Arial" panose="020B0604020202020204" pitchFamily="34" charset="0"/>
                <a:ea typeface="+mn-ea"/>
                <a:cs typeface="+mn-cs"/>
              </a:rPr>
              <a:t>, αλλά και πιο </a:t>
            </a:r>
            <a:r>
              <a:rPr lang="el-GR" sz="1200" kern="1200" err="1">
                <a:solidFill>
                  <a:schemeClr val="tx1"/>
                </a:solidFill>
                <a:effectLst/>
                <a:latin typeface="Arial" panose="020B0604020202020204" pitchFamily="34" charset="0"/>
                <a:ea typeface="+mn-ea"/>
                <a:cs typeface="+mn-cs"/>
              </a:rPr>
              <a:t>premium</a:t>
            </a:r>
            <a:r>
              <a:rPr lang="el-GR" sz="1200" kern="1200">
                <a:solidFill>
                  <a:schemeClr val="tx1"/>
                </a:solidFill>
                <a:effectLst/>
                <a:latin typeface="Arial" panose="020B0604020202020204" pitchFamily="34" charset="0"/>
                <a:ea typeface="+mn-ea"/>
                <a:cs typeface="+mn-cs"/>
              </a:rPr>
              <a:t> ή διεθνείς κωδικοί όπως </a:t>
            </a:r>
            <a:r>
              <a:rPr lang="el-GR" sz="1200" b="1" kern="1200" err="1">
                <a:solidFill>
                  <a:schemeClr val="tx1"/>
                </a:solidFill>
                <a:effectLst/>
                <a:latin typeface="Arial" panose="020B0604020202020204" pitchFamily="34" charset="0"/>
                <a:ea typeface="+mn-ea"/>
                <a:cs typeface="+mn-cs"/>
              </a:rPr>
              <a:t>brioche</a:t>
            </a:r>
            <a:r>
              <a:rPr lang="el-GR" sz="1200" b="1"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sandwiches</a:t>
            </a:r>
            <a:r>
              <a:rPr lang="el-GR" sz="1200" kern="1200">
                <a:solidFill>
                  <a:schemeClr val="tx1"/>
                </a:solidFill>
                <a:effectLst/>
                <a:latin typeface="Arial" panose="020B0604020202020204" pitchFamily="34" charset="0"/>
                <a:ea typeface="+mn-ea"/>
                <a:cs typeface="+mn-cs"/>
              </a:rPr>
              <a:t>, </a:t>
            </a:r>
            <a:r>
              <a:rPr lang="el-GR" sz="1200" b="1" kern="1200" err="1">
                <a:solidFill>
                  <a:schemeClr val="tx1"/>
                </a:solidFill>
                <a:effectLst/>
                <a:latin typeface="Arial" panose="020B0604020202020204" pitchFamily="34" charset="0"/>
                <a:ea typeface="+mn-ea"/>
                <a:cs typeface="+mn-cs"/>
              </a:rPr>
              <a:t>panettone</a:t>
            </a:r>
            <a:r>
              <a:rPr lang="el-GR" sz="1200" kern="1200">
                <a:solidFill>
                  <a:schemeClr val="tx1"/>
                </a:solidFill>
                <a:effectLst/>
                <a:latin typeface="Arial" panose="020B0604020202020204" pitchFamily="34" charset="0"/>
                <a:ea typeface="+mn-ea"/>
                <a:cs typeface="+mn-cs"/>
              </a:rPr>
              <a:t> και σύγχρονες σοκολατένιες εφαρμογές.</a:t>
            </a:r>
          </a:p>
          <a:p>
            <a:pPr lvl="0"/>
            <a:r>
              <a:rPr lang="el-GR" sz="1200" kern="1200">
                <a:solidFill>
                  <a:schemeClr val="tx1"/>
                </a:solidFill>
                <a:effectLst/>
                <a:latin typeface="Arial" panose="020B0604020202020204" pitchFamily="34" charset="0"/>
                <a:ea typeface="+mn-ea"/>
                <a:cs typeface="+mn-cs"/>
              </a:rPr>
              <a:t>η ΕΛΣΤΑΤ κατέγραψε ετήσιες μεταβολές για </a:t>
            </a:r>
            <a:r>
              <a:rPr lang="el-GR" sz="1200" b="1" kern="1200">
                <a:solidFill>
                  <a:schemeClr val="tx1"/>
                </a:solidFill>
                <a:effectLst/>
                <a:latin typeface="Arial" panose="020B0604020202020204" pitchFamily="34" charset="0"/>
                <a:ea typeface="+mn-ea"/>
                <a:cs typeface="+mn-cs"/>
              </a:rPr>
              <a:t>“ψωμί και άλλα προϊόντα αρτοποιίας”</a:t>
            </a:r>
            <a:r>
              <a:rPr lang="el-GR" sz="1200" kern="1200">
                <a:solidFill>
                  <a:schemeClr val="tx1"/>
                </a:solidFill>
                <a:effectLst/>
                <a:latin typeface="Arial" panose="020B0604020202020204" pitchFamily="34" charset="0"/>
                <a:ea typeface="+mn-ea"/>
                <a:cs typeface="+mn-cs"/>
              </a:rPr>
              <a:t> στο </a:t>
            </a:r>
            <a:r>
              <a:rPr lang="el-GR" sz="1200" b="1" kern="1200">
                <a:solidFill>
                  <a:schemeClr val="tx1"/>
                </a:solidFill>
                <a:effectLst/>
                <a:latin typeface="Arial" panose="020B0604020202020204" pitchFamily="34" charset="0"/>
                <a:ea typeface="+mn-ea"/>
                <a:cs typeface="+mn-cs"/>
              </a:rPr>
              <a:t>+3,3% τον Ιανουάριο 2026</a:t>
            </a:r>
            <a:r>
              <a:rPr lang="el-GR" sz="1200" kern="1200">
                <a:solidFill>
                  <a:schemeClr val="tx1"/>
                </a:solidFill>
                <a:effectLst/>
                <a:latin typeface="Arial" panose="020B0604020202020204" pitchFamily="34" charset="0"/>
                <a:ea typeface="+mn-ea"/>
                <a:cs typeface="+mn-cs"/>
              </a:rPr>
              <a:t>, </a:t>
            </a:r>
            <a:r>
              <a:rPr lang="el-GR" sz="1200" b="1" kern="1200">
                <a:solidFill>
                  <a:schemeClr val="tx1"/>
                </a:solidFill>
                <a:effectLst/>
                <a:latin typeface="Arial" panose="020B0604020202020204" pitchFamily="34" charset="0"/>
                <a:ea typeface="+mn-ea"/>
                <a:cs typeface="+mn-cs"/>
              </a:rPr>
              <a:t>+2,0% τον Φεβρουάριο 2026</a:t>
            </a:r>
            <a:r>
              <a:rPr lang="el-GR" sz="1200" kern="1200">
                <a:solidFill>
                  <a:schemeClr val="tx1"/>
                </a:solidFill>
                <a:effectLst/>
                <a:latin typeface="Arial" panose="020B0604020202020204" pitchFamily="34" charset="0"/>
                <a:ea typeface="+mn-ea"/>
                <a:cs typeface="+mn-cs"/>
              </a:rPr>
              <a:t> και </a:t>
            </a:r>
            <a:r>
              <a:rPr lang="el-GR" sz="1200" b="1" kern="1200">
                <a:solidFill>
                  <a:schemeClr val="tx1"/>
                </a:solidFill>
                <a:effectLst/>
                <a:latin typeface="Arial" panose="020B0604020202020204" pitchFamily="34" charset="0"/>
                <a:ea typeface="+mn-ea"/>
                <a:cs typeface="+mn-cs"/>
              </a:rPr>
              <a:t>+1,5% τον Μάρτιο 2026</a:t>
            </a:r>
            <a:r>
              <a:rPr lang="el-GR" sz="1200" kern="1200">
                <a:solidFill>
                  <a:schemeClr val="tx1"/>
                </a:solidFill>
                <a:effectLst/>
                <a:latin typeface="Arial" panose="020B0604020202020204" pitchFamily="34" charset="0"/>
                <a:ea typeface="+mn-ea"/>
                <a:cs typeface="+mn-cs"/>
              </a:rPr>
              <a:t>. Άρα οι επιχειρήσεις λειτουργούν σε περιβάλλον όπου οι τιμές παραμένουν πιο πάνω από πέρυσι, αλλά η αγοραστική δύναμη των καταναλωτών δεν επιτρέπει εύκολη </a:t>
            </a:r>
            <a:r>
              <a:rPr lang="el-GR" sz="1200" kern="1200" err="1">
                <a:solidFill>
                  <a:schemeClr val="tx1"/>
                </a:solidFill>
                <a:effectLst/>
                <a:latin typeface="Arial" panose="020B0604020202020204" pitchFamily="34" charset="0"/>
                <a:ea typeface="+mn-ea"/>
                <a:cs typeface="+mn-cs"/>
              </a:rPr>
              <a:t>μετακύλιση</a:t>
            </a:r>
            <a:r>
              <a:rPr lang="el-GR" sz="1200" kern="1200">
                <a:solidFill>
                  <a:schemeClr val="tx1"/>
                </a:solidFill>
                <a:effectLst/>
                <a:latin typeface="Arial" panose="020B0604020202020204" pitchFamily="34" charset="0"/>
                <a:ea typeface="+mn-ea"/>
                <a:cs typeface="+mn-cs"/>
              </a:rPr>
              <a:t> όλων των αυξήσεων. </a:t>
            </a:r>
            <a:r>
              <a:rPr lang="en-US" sz="1200" kern="1200">
                <a:solidFill>
                  <a:schemeClr val="tx1"/>
                </a:solidFill>
                <a:effectLst/>
                <a:latin typeface="Arial" panose="020B0604020202020204" pitchFamily="34" charset="0"/>
                <a:ea typeface="+mn-ea"/>
                <a:cs typeface="+mn-cs"/>
              </a:rPr>
              <a:t>[</a:t>
            </a:r>
            <a:r>
              <a:rPr lang="el-GR" sz="1200" kern="1200">
                <a:solidFill>
                  <a:schemeClr val="tx1"/>
                </a:solidFill>
                <a:effectLst/>
                <a:latin typeface="Arial" panose="020B0604020202020204" pitchFamily="34" charset="0"/>
                <a:ea typeface="+mn-ea"/>
                <a:cs typeface="+mn-cs"/>
              </a:rPr>
              <a:t>https://www.statistics.gr/documents/20181/7cad8666-0697-5a73-7de8-c465010e4e27]</a:t>
            </a:r>
          </a:p>
          <a:p>
            <a:pPr lvl="0"/>
            <a:r>
              <a:rPr lang="el-GR" sz="1200" kern="1200">
                <a:solidFill>
                  <a:schemeClr val="tx1"/>
                </a:solidFill>
                <a:effectLst/>
                <a:latin typeface="Arial" panose="020B0604020202020204" pitchFamily="34" charset="0"/>
                <a:ea typeface="+mn-ea"/>
                <a:cs typeface="+mn-cs"/>
              </a:rPr>
              <a:t>κλαδικές αναφορές της ΕΕΠΑΖ μιλούν για αυξήσεις βασικών πρώτων υλών από </a:t>
            </a:r>
            <a:r>
              <a:rPr lang="el-GR" sz="1200" b="1" kern="1200">
                <a:solidFill>
                  <a:schemeClr val="tx1"/>
                </a:solidFill>
                <a:effectLst/>
                <a:latin typeface="Arial" panose="020B0604020202020204" pitchFamily="34" charset="0"/>
                <a:ea typeface="+mn-ea"/>
                <a:cs typeface="+mn-cs"/>
              </a:rPr>
              <a:t>100% έως 400%</a:t>
            </a:r>
            <a:r>
              <a:rPr lang="el-GR" sz="1200" kern="1200">
                <a:solidFill>
                  <a:schemeClr val="tx1"/>
                </a:solidFill>
                <a:effectLst/>
                <a:latin typeface="Arial" panose="020B0604020202020204" pitchFamily="34" charset="0"/>
                <a:ea typeface="+mn-ea"/>
                <a:cs typeface="+mn-cs"/>
              </a:rPr>
              <a:t> από την πανδημία και μετά.[ </a:t>
            </a:r>
            <a:r>
              <a:rPr lang="el-GR" sz="1200" u="sng" kern="1200">
                <a:solidFill>
                  <a:schemeClr val="tx1"/>
                </a:solidFill>
                <a:effectLst/>
                <a:latin typeface="Arial" panose="020B0604020202020204" pitchFamily="34" charset="0"/>
                <a:ea typeface="+mn-ea"/>
                <a:cs typeface="+mn-cs"/>
                <a:hlinkClick r:id="rId7"/>
              </a:rPr>
              <a:t>Συνάντηση του προεδρείου της Ομοσπονδίας Αρτοποιών Ελλάδος με το Πρόεδρο του ΣΥΡΙΖΑ Προοδευτική Συμμαχία </a:t>
            </a:r>
            <a:r>
              <a:rPr lang="el-GR" sz="1200" u="sng" kern="1200" err="1">
                <a:solidFill>
                  <a:schemeClr val="tx1"/>
                </a:solidFill>
                <a:effectLst/>
                <a:latin typeface="Arial" panose="020B0604020202020204" pitchFamily="34" charset="0"/>
                <a:ea typeface="+mn-ea"/>
                <a:cs typeface="+mn-cs"/>
                <a:hlinkClick r:id="rId7"/>
              </a:rPr>
              <a:t>κο</a:t>
            </a:r>
            <a:r>
              <a:rPr lang="el-GR" sz="1200" u="sng" kern="1200">
                <a:solidFill>
                  <a:schemeClr val="tx1"/>
                </a:solidFill>
                <a:effectLst/>
                <a:latin typeface="Arial" panose="020B0604020202020204" pitchFamily="34" charset="0"/>
                <a:ea typeface="+mn-ea"/>
                <a:cs typeface="+mn-cs"/>
                <a:hlinkClick r:id="rId7"/>
              </a:rPr>
              <a:t> Αλέξη Τσίπρα - Ομοσπονδία Αρτοποιών Ελλάδος</a:t>
            </a:r>
            <a:r>
              <a:rPr lang="el-GR" sz="1200" kern="1200">
                <a:solidFill>
                  <a:schemeClr val="tx1"/>
                </a:solidFill>
                <a:effectLst/>
                <a:latin typeface="Arial" panose="020B0604020202020204" pitchFamily="34" charset="0"/>
                <a:ea typeface="+mn-ea"/>
                <a:cs typeface="+mn-cs"/>
              </a:rPr>
              <a:t>  &amp; </a:t>
            </a:r>
            <a:r>
              <a:rPr lang="el-GR" sz="1200" u="sng" kern="1200">
                <a:solidFill>
                  <a:schemeClr val="tx1"/>
                </a:solidFill>
                <a:effectLst/>
                <a:latin typeface="Arial" panose="020B0604020202020204" pitchFamily="34" charset="0"/>
                <a:ea typeface="+mn-ea"/>
                <a:cs typeface="+mn-cs"/>
                <a:hlinkClick r:id="rId8"/>
              </a:rPr>
              <a:t>Πάνω από 3.000 φούρνοι και ζαχαροπλαστεία έκλεισαν σε 30 μήνες - </a:t>
            </a:r>
            <a:r>
              <a:rPr lang="el-GR" sz="1200" u="sng" kern="1200" err="1">
                <a:solidFill>
                  <a:schemeClr val="tx1"/>
                </a:solidFill>
                <a:effectLst/>
                <a:latin typeface="Arial" panose="020B0604020202020204" pitchFamily="34" charset="0"/>
                <a:ea typeface="+mn-ea"/>
                <a:cs typeface="+mn-cs"/>
                <a:hlinkClick r:id="rId8"/>
              </a:rPr>
              <a:t>EpirusPost</a:t>
            </a:r>
            <a:r>
              <a:rPr lang="el-GR" sz="1200" kern="1200">
                <a:solidFill>
                  <a:schemeClr val="tx1"/>
                </a:solidFill>
                <a:effectLst/>
                <a:latin typeface="Arial" panose="020B0604020202020204" pitchFamily="34" charset="0"/>
                <a:ea typeface="+mn-ea"/>
                <a:cs typeface="+mn-cs"/>
              </a:rPr>
              <a:t>]</a:t>
            </a:r>
          </a:p>
          <a:p>
            <a:endParaRPr lang="el-GR"/>
          </a:p>
          <a:p>
            <a:endParaRPr lang="el-GR"/>
          </a:p>
          <a:p>
            <a:r>
              <a:rPr lang="el-GR">
                <a:hlinkClick r:id="rId9"/>
              </a:rPr>
              <a:t>Οι ανατιμήσεις σε Ελλάδα και Ευρώπη | Η ΚΑΘΗΜΕΡΙΝΗ</a:t>
            </a:r>
            <a:endParaRPr lang="el-GR"/>
          </a:p>
          <a:p>
            <a:r>
              <a:rPr lang="en-US">
                <a:hlinkClick r:id="rId10"/>
              </a:rPr>
              <a:t>Greece Bread and Bakery Products Market (2026-2032) | Share &amp; Outlook Growth</a:t>
            </a:r>
            <a:endParaRPr lang="el-GR"/>
          </a:p>
          <a:p>
            <a:r>
              <a:rPr lang="el-GR">
                <a:hlinkClick r:id="rId11"/>
              </a:rPr>
              <a:t>Ζάχαρη: Οι τιμές αυξήθηκαν κατά 61% στην ΕΕ σε διάστημα ενός έτους - Οικονομικός Ταχυδρόμος - ot.gr</a:t>
            </a:r>
            <a:endParaRPr lang="el-GR"/>
          </a:p>
          <a:p>
            <a:r>
              <a:rPr lang="el-GR">
                <a:hlinkClick r:id="rId12"/>
              </a:rPr>
              <a:t>Τέλος το φθηνό ψωμί, έρχονται νέα λουκέτα στους φούρνους | </a:t>
            </a:r>
            <a:r>
              <a:rPr lang="el-GR" err="1">
                <a:hlinkClick r:id="rId12"/>
              </a:rPr>
              <a:t>Athens</a:t>
            </a:r>
            <a:r>
              <a:rPr lang="el-GR">
                <a:hlinkClick r:id="rId12"/>
              </a:rPr>
              <a:t> </a:t>
            </a:r>
            <a:r>
              <a:rPr lang="el-GR" err="1">
                <a:hlinkClick r:id="rId12"/>
              </a:rPr>
              <a:t>Voice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a:solidFill>
                  <a:schemeClr val="tx1"/>
                </a:solidFill>
                <a:effectLst/>
                <a:latin typeface="Arial" panose="020B0604020202020204" pitchFamily="34" charset="0"/>
                <a:ea typeface="+mn-ea"/>
                <a:cs typeface="+mn-cs"/>
              </a:rPr>
              <a:t>Όλα τα αρτοποιεία τις τελευταίες δέκα μέρες παραλαμβάνουν μαλακό σιτάρι σε τιμές αυξημένες κατά 70%. Αν συνυπολογίσουμε το γεγονός ότι έχουν διπλασιαστεί οι τιμές των υλικών συσκευασίας και των υπόλοιπων υλικών που χρησιμοποιούμε στα αρτοποιεία, καταλαβαίνετε ότι τα αρτοποιεία έχουμε βρεθεί στο όριο της επιβίωσης»</a:t>
            </a:r>
          </a:p>
        </p:txBody>
      </p:sp>
      <p:sp>
        <p:nvSpPr>
          <p:cNvPr id="4" name="Slide Number Placeholder 3">
            <a:extLst>
              <a:ext uri="{FF2B5EF4-FFF2-40B4-BE49-F238E27FC236}">
                <a16:creationId xmlns:a16="http://schemas.microsoft.com/office/drawing/2014/main" id="{09B9289E-3540-C03A-D972-37CDC94A32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25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795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8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8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8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8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8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8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8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8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22.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24.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91.xml"/><Relationship Id="rId4" Type="http://schemas.openxmlformats.org/officeDocument/2006/relationships/image" Target="../media/image25.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92.xml"/><Relationship Id="rId4" Type="http://schemas.openxmlformats.org/officeDocument/2006/relationships/image" Target="../media/image22.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93.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95.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tags" Target="../tags/tag10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3.xml"/><Relationship Id="rId1" Type="http://schemas.openxmlformats.org/officeDocument/2006/relationships/tags" Target="../tags/tag102.xml"/></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5.xml"/><Relationship Id="rId1" Type="http://schemas.openxmlformats.org/officeDocument/2006/relationships/tags" Target="../tags/tag10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7.xml"/><Relationship Id="rId1" Type="http://schemas.openxmlformats.org/officeDocument/2006/relationships/tags" Target="../tags/tag10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9.xml"/><Relationship Id="rId1" Type="http://schemas.openxmlformats.org/officeDocument/2006/relationships/tags" Target="../tags/tag10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10.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1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2.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13.jpe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14.jpe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15.jpe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6.jpe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2.jpe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18.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19.jpe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21.jpe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2.jpeg"/><Relationship Id="rId4" Type="http://schemas.openxmlformats.org/officeDocument/2006/relationships/image" Target="../media/image18.jpe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5.jpeg"/><Relationship Id="rId4" Type="http://schemas.openxmlformats.org/officeDocument/2006/relationships/image" Target="../media/image19.jpe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2.jpeg"/><Relationship Id="rId4" Type="http://schemas.openxmlformats.org/officeDocument/2006/relationships/image" Target="../media/image26.jpe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27.jpe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2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69.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0.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4E6626-FD7E-4C63-8D13-D66A8A348C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
        <p:nvSpPr>
          <p:cNvPr id="9" name="Rectangle 8">
            <a:extLst>
              <a:ext uri="{FF2B5EF4-FFF2-40B4-BE49-F238E27FC236}">
                <a16:creationId xmlns:a16="http://schemas.microsoft.com/office/drawing/2014/main" id="{2101C832-6FAC-40A0-BBA3-94F0E463DC45}"/>
              </a:ext>
            </a:extLst>
          </p:cNvPr>
          <p:cNvSpPr>
            <a:spLocks noChangeAspect="1"/>
          </p:cNvSpPr>
          <p:nvPr userDrawn="1"/>
        </p:nvSpPr>
        <p:spPr>
          <a:xfrm>
            <a:off x="998476" y="1470479"/>
            <a:ext cx="6350010" cy="4410949"/>
          </a:xfrm>
          <a:prstGeom prst="rect">
            <a:avLst/>
          </a:prstGeom>
          <a:solidFill>
            <a:srgbClr val="701FEA"/>
          </a:soli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52717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867071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984BEAEF-0602-4E86-A4A3-9F2906ED28F9}"/>
              </a:ext>
            </a:extLst>
          </p:cNvPr>
          <p:cNvPicPr>
            <a:picLocks noChangeAspect="1"/>
          </p:cNvPicPr>
          <p:nvPr userDrawn="1"/>
        </p:nvPicPr>
        <p:blipFill rotWithShape="1">
          <a:blip r:embed="rId3"/>
          <a:srcRect l="1186" t="12387" b="13404"/>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ADA3593A-B431-4ADA-BE4C-21EA84735646}"/>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C17B002-334A-40EC-B121-E986C0119D4B}"/>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15" name="TextBox 14">
            <a:extLst>
              <a:ext uri="{FF2B5EF4-FFF2-40B4-BE49-F238E27FC236}">
                <a16:creationId xmlns:a16="http://schemas.microsoft.com/office/drawing/2014/main" id="{80637FD2-012C-4200-949F-8DC01675878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9EB4073E-9A76-4497-A20D-140FBF74D8F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raphic 8">
            <a:extLst>
              <a:ext uri="{FF2B5EF4-FFF2-40B4-BE49-F238E27FC236}">
                <a16:creationId xmlns:a16="http://schemas.microsoft.com/office/drawing/2014/main" id="{ABB19345-2968-4E44-943F-3E97D8AA198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4825391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5287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DIVIDER 1">
    <p:bg>
      <p:bgPr>
        <a:solidFill>
          <a:srgbClr val="00338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7" name="Graphic 8">
            <a:extLst>
              <a:ext uri="{FF2B5EF4-FFF2-40B4-BE49-F238E27FC236}">
                <a16:creationId xmlns:a16="http://schemas.microsoft.com/office/drawing/2014/main" id="{3D2049BB-683A-4A35-8AF7-77C8C2E1E58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E98585D4-16BC-4D7E-81C9-19696FECDF5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FF293D5B-4B72-4759-A20F-7EDA06B33E9E}"/>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2" name="TextBox 11">
            <a:extLst>
              <a:ext uri="{FF2B5EF4-FFF2-40B4-BE49-F238E27FC236}">
                <a16:creationId xmlns:a16="http://schemas.microsoft.com/office/drawing/2014/main" id="{B7A4BE95-38D5-4D8D-B612-FC32121701B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EBF4B3C5-EBC5-4BF2-A67E-F711B4822472}"/>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5151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7" name="Graphic 8">
            <a:extLst>
              <a:ext uri="{FF2B5EF4-FFF2-40B4-BE49-F238E27FC236}">
                <a16:creationId xmlns:a16="http://schemas.microsoft.com/office/drawing/2014/main" id="{90B7A897-5A26-41CB-AEE5-250C628151A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EB8B3C09-FAB2-429B-938C-E7850406596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EA9BF5FA-A218-4481-9952-70E809F83381}"/>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2" name="TextBox 11">
            <a:extLst>
              <a:ext uri="{FF2B5EF4-FFF2-40B4-BE49-F238E27FC236}">
                <a16:creationId xmlns:a16="http://schemas.microsoft.com/office/drawing/2014/main" id="{D6537B35-1388-4BAF-9520-9BDE0CCA2FD2}"/>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D8B9F63F-C8B5-4C95-9816-589FF270249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57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2F8830-4F74-4E7B-8634-A831C07B4D8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9" name="Shape 8">
            <a:extLst>
              <a:ext uri="{FF2B5EF4-FFF2-40B4-BE49-F238E27FC236}">
                <a16:creationId xmlns:a16="http://schemas.microsoft.com/office/drawing/2014/main" id="{095959D6-539D-4DBA-A407-486EBC7BD27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99DFC671-4434-4988-9BE6-E6E05C1E905C}"/>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Public</a:t>
            </a:r>
          </a:p>
        </p:txBody>
      </p:sp>
      <p:sp>
        <p:nvSpPr>
          <p:cNvPr id="12" name="TextBox 11">
            <a:extLst>
              <a:ext uri="{FF2B5EF4-FFF2-40B4-BE49-F238E27FC236}">
                <a16:creationId xmlns:a16="http://schemas.microsoft.com/office/drawing/2014/main" id="{B738A5EF-7113-4975-A890-492075EFAA0A}"/>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9A2598B6-5992-4ED7-A56F-E61779FCAAAD}"/>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Graphic 8">
            <a:extLst>
              <a:ext uri="{FF2B5EF4-FFF2-40B4-BE49-F238E27FC236}">
                <a16:creationId xmlns:a16="http://schemas.microsoft.com/office/drawing/2014/main" id="{CAAB85AA-9E5A-4C61-B424-F7AF5354832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599946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483AC7-339F-48D4-9AB4-3046D5749CB9}"/>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2" name="Shape 8">
            <a:extLst>
              <a:ext uri="{FF2B5EF4-FFF2-40B4-BE49-F238E27FC236}">
                <a16:creationId xmlns:a16="http://schemas.microsoft.com/office/drawing/2014/main" id="{15EB5FA9-D117-4324-A3D4-5F62C3F1B10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9" name="Graphic 8">
            <a:extLst>
              <a:ext uri="{FF2B5EF4-FFF2-40B4-BE49-F238E27FC236}">
                <a16:creationId xmlns:a16="http://schemas.microsoft.com/office/drawing/2014/main" id="{D28B896E-27F6-49D5-8E14-861D71D86A4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A564A7DC-07A4-43BD-BDC8-DCD851D6E6B3}"/>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5" name="TextBox 14">
            <a:extLst>
              <a:ext uri="{FF2B5EF4-FFF2-40B4-BE49-F238E27FC236}">
                <a16:creationId xmlns:a16="http://schemas.microsoft.com/office/drawing/2014/main" id="{7CB90D9F-91A1-43F6-9146-83692170A3B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6" name="Straight Connector 15">
            <a:extLst>
              <a:ext uri="{FF2B5EF4-FFF2-40B4-BE49-F238E27FC236}">
                <a16:creationId xmlns:a16="http://schemas.microsoft.com/office/drawing/2014/main" id="{4D7D7CF2-0F24-42C5-950D-8831C090846B}"/>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hape 8">
            <a:extLst>
              <a:ext uri="{FF2B5EF4-FFF2-40B4-BE49-F238E27FC236}">
                <a16:creationId xmlns:a16="http://schemas.microsoft.com/office/drawing/2014/main" id="{FA7C57B7-3139-4227-860D-62744E80075C}"/>
              </a:ext>
            </a:extLst>
          </p:cNvPr>
          <p:cNvSpPr txBox="1">
            <a:spLocks/>
          </p:cNvSpPr>
          <p:nvPr userDrawn="1"/>
        </p:nvSpPr>
        <p:spPr>
          <a:xfrm>
            <a:off x="11099007" y="64193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20" name="TextBox 19">
            <a:extLst>
              <a:ext uri="{FF2B5EF4-FFF2-40B4-BE49-F238E27FC236}">
                <a16:creationId xmlns:a16="http://schemas.microsoft.com/office/drawing/2014/main" id="{A266A7FB-075A-4AE6-86C7-092AFE2A545E}"/>
              </a:ext>
              <a:ext uri="{C183D7F6-B498-43B3-948B-1728B52AA6E4}">
                <adec:decorative xmlns:adec="http://schemas.microsoft.com/office/drawing/2017/decorative" val="1"/>
              </a:ext>
            </a:extLst>
          </p:cNvPr>
          <p:cNvSpPr txBox="1"/>
          <p:nvPr userDrawn="1">
            <p:custDataLst>
              <p:tags r:id="rId2"/>
            </p:custDataLst>
          </p:nvPr>
        </p:nvSpPr>
        <p:spPr>
          <a:xfrm>
            <a:off x="9120194" y="64479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9476F0CC-8F6E-44D5-8FBB-3E2FA1E0313B}"/>
              </a:ext>
              <a:ext uri="{C183D7F6-B498-43B3-948B-1728B52AA6E4}">
                <adec:decorative xmlns:adec="http://schemas.microsoft.com/office/drawing/2017/decorative" val="1"/>
              </a:ext>
            </a:extLst>
          </p:cNvPr>
          <p:cNvSpPr txBox="1"/>
          <p:nvPr userDrawn="1"/>
        </p:nvSpPr>
        <p:spPr>
          <a:xfrm>
            <a:off x="2038085" y="64193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4" name="Straight Connector 23">
            <a:extLst>
              <a:ext uri="{FF2B5EF4-FFF2-40B4-BE49-F238E27FC236}">
                <a16:creationId xmlns:a16="http://schemas.microsoft.com/office/drawing/2014/main" id="{784B0381-9719-4838-A466-2F6CF091D42B}"/>
              </a:ext>
            </a:extLst>
          </p:cNvPr>
          <p:cNvCxnSpPr/>
          <p:nvPr userDrawn="1"/>
        </p:nvCxnSpPr>
        <p:spPr>
          <a:xfrm>
            <a:off x="11080948" y="64193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135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8641B0-A64D-42AC-AB80-2B2DE3763A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42" t="3137" r="3345" b="2940"/>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204D0D1F-8410-4751-9F17-82062CC4247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808017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64370-786B-4EB9-A918-4498A437E632}"/>
              </a:ext>
            </a:extLst>
          </p:cNvPr>
          <p:cNvPicPr>
            <a:picLocks noChangeAspect="1"/>
          </p:cNvPicPr>
          <p:nvPr userDrawn="1"/>
        </p:nvPicPr>
        <p:blipFill rotWithShape="1">
          <a:blip r:embed="rId3"/>
          <a:srcRect l="37851" t="22847" b="23582"/>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788EE33-7A33-4169-88D0-D538A8D5A207}"/>
              </a:ext>
            </a:extLst>
          </p:cNvPr>
          <p:cNvSpPr/>
          <p:nvPr userDrawn="1"/>
        </p:nvSpPr>
        <p:spPr>
          <a:xfrm>
            <a:off x="0" y="0"/>
            <a:ext cx="12192000" cy="6858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92C56E33-D809-4537-841C-C9A7A931650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2671932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id="{2B1EB00E-DCFB-4436-A4B2-99F40E7C1341}"/>
              </a:ext>
            </a:extLst>
          </p:cNvPr>
          <p:cNvPicPr>
            <a:picLocks noChangeAspect="1"/>
          </p:cNvPicPr>
          <p:nvPr userDrawn="1"/>
        </p:nvPicPr>
        <p:blipFill rotWithShape="1">
          <a:blip r:embed="rId3"/>
          <a:srcRect t="12358" r="21307" b="22215"/>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E8ECA420-5DEB-497A-A9D0-9E0254063BF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809450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CC9B0-8CF1-42D8-9E4B-C7BC505E3516}"/>
              </a:ext>
            </a:extLst>
          </p:cNvPr>
          <p:cNvPicPr>
            <a:picLocks/>
          </p:cNvPicPr>
          <p:nvPr userDrawn="1"/>
        </p:nvPicPr>
        <p:blipFill rotWithShape="1">
          <a:blip r:embed="rId3"/>
          <a:srcRect l="16985" t="14650" b="15031"/>
          <a:stretch/>
        </p:blipFill>
        <p:spPr>
          <a:xfrm flipH="1">
            <a:off x="0" y="-1"/>
            <a:ext cx="12192000" cy="6858001"/>
          </a:xfrm>
          <a:prstGeom prst="rect">
            <a:avLst/>
          </a:prstGeom>
        </p:spPr>
      </p:pic>
      <p:sp>
        <p:nvSpPr>
          <p:cNvPr id="14" name="Rectangle 13">
            <a:extLst>
              <a:ext uri="{FF2B5EF4-FFF2-40B4-BE49-F238E27FC236}">
                <a16:creationId xmlns:a16="http://schemas.microsoft.com/office/drawing/2014/main" id="{6DABDAF5-AB7D-4EFC-9A3E-DFF3709821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60DCE228-0B63-4417-98F0-83184D79896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81246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92423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id="{9D3C7FA3-61FC-4875-8279-D3B54C672361}"/>
              </a:ext>
            </a:extLst>
          </p:cNvPr>
          <p:cNvPicPr>
            <a:picLocks noChangeAspect="1"/>
          </p:cNvPicPr>
          <p:nvPr userDrawn="1"/>
        </p:nvPicPr>
        <p:blipFill rotWithShape="1">
          <a:blip r:embed="rId3"/>
          <a:srcRect l="1186" t="12387" b="13404"/>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B132EE1-487A-4B69-95D1-CA1029F76CBC}"/>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762A669C-817B-4C79-8C20-37FC26CD72A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279347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220E8D-EC0F-46D1-9AD3-E5B6C0D7ED0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23" name="Rectangle 22">
            <a:extLst>
              <a:ext uri="{FF2B5EF4-FFF2-40B4-BE49-F238E27FC236}">
                <a16:creationId xmlns:a16="http://schemas.microsoft.com/office/drawing/2014/main" id="{50A466FF-A8B6-4076-9B3C-A61811420CD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3" name="Title 1">
            <a:extLst>
              <a:ext uri="{FF2B5EF4-FFF2-40B4-BE49-F238E27FC236}">
                <a16:creationId xmlns:a16="http://schemas.microsoft.com/office/drawing/2014/main" id="{2C0CE533-6F84-4FEB-B1E0-A1C3F0049957}"/>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4" name="Text Placeholder 3">
            <a:extLst>
              <a:ext uri="{FF2B5EF4-FFF2-40B4-BE49-F238E27FC236}">
                <a16:creationId xmlns:a16="http://schemas.microsoft.com/office/drawing/2014/main" id="{55B38886-1C37-4B08-B1E0-DA70618C401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5" name="Text Placeholder 4">
            <a:extLst>
              <a:ext uri="{FF2B5EF4-FFF2-40B4-BE49-F238E27FC236}">
                <a16:creationId xmlns:a16="http://schemas.microsoft.com/office/drawing/2014/main" id="{E21A76FD-610B-44D4-98B5-02EF8754CE92}"/>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6" name="Shape 8">
            <a:extLst>
              <a:ext uri="{FF2B5EF4-FFF2-40B4-BE49-F238E27FC236}">
                <a16:creationId xmlns:a16="http://schemas.microsoft.com/office/drawing/2014/main" id="{5447C2C3-52D6-445B-9981-678811F40754}"/>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7" name="TextBox 16">
            <a:extLst>
              <a:ext uri="{FF2B5EF4-FFF2-40B4-BE49-F238E27FC236}">
                <a16:creationId xmlns:a16="http://schemas.microsoft.com/office/drawing/2014/main" id="{FFADC0B2-7512-4C06-BA77-859DE60C9B9F}"/>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0" name="TextBox 19">
            <a:extLst>
              <a:ext uri="{FF2B5EF4-FFF2-40B4-BE49-F238E27FC236}">
                <a16:creationId xmlns:a16="http://schemas.microsoft.com/office/drawing/2014/main" id="{584B1AC7-79DA-4A59-B3A4-1B2B4DDEFC54}"/>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1" name="Straight Connector 20">
            <a:extLst>
              <a:ext uri="{FF2B5EF4-FFF2-40B4-BE49-F238E27FC236}">
                <a16:creationId xmlns:a16="http://schemas.microsoft.com/office/drawing/2014/main" id="{ACB3BBB9-B843-4B92-97C7-CFC475524D9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F214A413-5ED7-4238-BAC2-5747B3C6155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63269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5CA7AD-3724-4610-AD0B-806098ADE5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24" name="Rectangle 23">
            <a:extLst>
              <a:ext uri="{FF2B5EF4-FFF2-40B4-BE49-F238E27FC236}">
                <a16:creationId xmlns:a16="http://schemas.microsoft.com/office/drawing/2014/main" id="{DCCB7276-C5E7-41DA-B9EC-B2DC13E028BA}"/>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59EC7046-C285-4ABB-93F1-38CE2192A96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7522371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7C365C-B5DD-4C23-A880-ABB124CC8F5D}"/>
              </a:ext>
            </a:extLst>
          </p:cNvPr>
          <p:cNvPicPr>
            <a:picLocks noChangeAspect="1"/>
          </p:cNvPicPr>
          <p:nvPr userDrawn="1"/>
        </p:nvPicPr>
        <p:blipFill rotWithShape="1">
          <a:blip r:embed="rId3"/>
          <a:srcRect l="3399" r="43268"/>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E78826E-402F-4B62-8514-20F9B6E3FD3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C2489C67-E78E-4B16-B4DF-5420711D4DA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8499677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E949F2-DC86-49D8-B7F6-F5E464D2BA77}"/>
              </a:ext>
            </a:extLst>
          </p:cNvPr>
          <p:cNvPicPr>
            <a:picLocks noChangeAspect="1"/>
          </p:cNvPicPr>
          <p:nvPr userDrawn="1"/>
        </p:nvPicPr>
        <p:blipFill rotWithShape="1">
          <a:blip r:embed="rId3"/>
          <a:srcRect t="19893" b="3805"/>
          <a:stretch/>
        </p:blipFill>
        <p:spPr>
          <a:xfrm>
            <a:off x="0" y="0"/>
            <a:ext cx="12192000" cy="6858001"/>
          </a:xfrm>
          <a:prstGeom prst="rect">
            <a:avLst/>
          </a:prstGeom>
        </p:spPr>
      </p:pic>
      <p:sp>
        <p:nvSpPr>
          <p:cNvPr id="25" name="Rectangle 24">
            <a:extLst>
              <a:ext uri="{FF2B5EF4-FFF2-40B4-BE49-F238E27FC236}">
                <a16:creationId xmlns:a16="http://schemas.microsoft.com/office/drawing/2014/main" id="{5C17DA15-2931-4E70-8695-C7A1F864DD54}"/>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A99167FB-25DC-46D0-82A7-C680F31079A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0384909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8FCEB1-3EF3-4E82-987D-4D27092A2090}"/>
              </a:ext>
            </a:extLst>
          </p:cNvPr>
          <p:cNvPicPr>
            <a:picLocks noChangeAspect="1"/>
          </p:cNvPicPr>
          <p:nvPr userDrawn="1"/>
        </p:nvPicPr>
        <p:blipFill rotWithShape="1">
          <a:blip r:embed="rId3"/>
          <a:srcRect t="21907" r="25653" b="15362"/>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9771AAE-1FFA-41EF-BCB5-199A62E0D87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484397CC-5564-47D0-8F73-FC7BAB32972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551103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F7BB9-FEC6-4DA0-886C-53D86D0EDC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7" name="Shape 8">
            <a:extLst>
              <a:ext uri="{FF2B5EF4-FFF2-40B4-BE49-F238E27FC236}">
                <a16:creationId xmlns:a16="http://schemas.microsoft.com/office/drawing/2014/main" id="{B4404B1D-9111-4D04-B7E0-EA6D5A21378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B5FD2CAD-713A-4715-A8BB-3DE3371CC27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9" name="Freeform 19">
            <a:extLst>
              <a:ext uri="{FF2B5EF4-FFF2-40B4-BE49-F238E27FC236}">
                <a16:creationId xmlns:a16="http://schemas.microsoft.com/office/drawing/2014/main" id="{94EDEABD-8A8D-4028-80AB-BF9B456F4E8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A79388A6-1544-44BE-AECE-D61EC0E79C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AAE6058E-23A2-4A5F-AA6F-0FC03750A13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6">
            <a:extLst>
              <a:ext uri="{FF2B5EF4-FFF2-40B4-BE49-F238E27FC236}">
                <a16:creationId xmlns:a16="http://schemas.microsoft.com/office/drawing/2014/main" id="{C1D9D641-6000-408F-B44C-177AC85E51D8}"/>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EAC8E1"/>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4521607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AF6AC-47B5-4889-A9DA-091E01DE5F6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9" name="Rectangle 8">
            <a:extLst>
              <a:ext uri="{FF2B5EF4-FFF2-40B4-BE49-F238E27FC236}">
                <a16:creationId xmlns:a16="http://schemas.microsoft.com/office/drawing/2014/main" id="{1B7C9E0A-9329-4B74-81B5-5A7A41C9A7C7}"/>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Shape 8">
            <a:extLst>
              <a:ext uri="{FF2B5EF4-FFF2-40B4-BE49-F238E27FC236}">
                <a16:creationId xmlns:a16="http://schemas.microsoft.com/office/drawing/2014/main" id="{218117A8-EF1A-493C-A287-EDFA583FB96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6152CB91-51E0-4F26-B119-3004E7A2442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1" name="Freeform 19">
            <a:extLst>
              <a:ext uri="{FF2B5EF4-FFF2-40B4-BE49-F238E27FC236}">
                <a16:creationId xmlns:a16="http://schemas.microsoft.com/office/drawing/2014/main" id="{5C4D1F29-5589-485D-8D08-51CED5DD7122}"/>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22DFE754-53EC-4CE3-8C68-A0585386D48F}"/>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E771C50C-1A37-4DB9-8F3A-7B00281526E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276C03-A764-4163-B1D2-6E4AE24B39E5}"/>
              </a:ext>
            </a:extLst>
          </p:cNvPr>
          <p:cNvPicPr>
            <a:picLocks noChangeAspect="1"/>
          </p:cNvPicPr>
          <p:nvPr userDrawn="1"/>
        </p:nvPicPr>
        <p:blipFill rotWithShape="1">
          <a:blip r:embed="rId4"/>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184171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56A4-D08B-4353-9FB8-0DC3EE984A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C8B69055-DC25-49C8-9B89-81E75E56EDEA}"/>
              </a:ext>
            </a:extLst>
          </p:cNvPr>
          <p:cNvPicPr>
            <a:picLocks noChangeAspect="1"/>
          </p:cNvPicPr>
          <p:nvPr userDrawn="1"/>
        </p:nvPicPr>
        <p:blipFill>
          <a:blip r:embed="rId4">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
        <p:nvSpPr>
          <p:cNvPr id="7" name="Shape 8">
            <a:extLst>
              <a:ext uri="{FF2B5EF4-FFF2-40B4-BE49-F238E27FC236}">
                <a16:creationId xmlns:a16="http://schemas.microsoft.com/office/drawing/2014/main" id="{FB4B4C31-D5DC-413D-ACD8-70061BC1019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516CBF43-F8A7-4C4C-A764-38F3B60FD3B7}"/>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9" name="Freeform 19">
            <a:extLst>
              <a:ext uri="{FF2B5EF4-FFF2-40B4-BE49-F238E27FC236}">
                <a16:creationId xmlns:a16="http://schemas.microsoft.com/office/drawing/2014/main" id="{297F94BA-E0EE-4D6A-A572-9F267DD6CE6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843D1A92-E1A8-44F2-84CE-E33ED1461F0D}"/>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1A7C6D7D-537F-4A3E-B0A0-3B8044951FC8}"/>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6874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4965-9C6E-45A9-AEEE-E0C2874F96CA}"/>
              </a:ext>
            </a:extLst>
          </p:cNvPr>
          <p:cNvPicPr>
            <a:picLocks noChangeAspect="1"/>
          </p:cNvPicPr>
          <p:nvPr userDrawn="1"/>
        </p:nvPicPr>
        <p:blipFill rotWithShape="1">
          <a:blip r:embed="rId3"/>
          <a:srcRect l="15110" r="3155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23ADA7-3E7F-4804-B221-69FE4E3E7945}"/>
              </a:ext>
            </a:extLst>
          </p:cNvPr>
          <p:cNvPicPr>
            <a:picLocks noChangeAspect="1"/>
          </p:cNvPicPr>
          <p:nvPr userDrawn="1"/>
        </p:nvPicPr>
        <p:blipFill rotWithShape="1">
          <a:blip r:embed="rId4"/>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
        <p:nvSpPr>
          <p:cNvPr id="7" name="Shape 8">
            <a:extLst>
              <a:ext uri="{FF2B5EF4-FFF2-40B4-BE49-F238E27FC236}">
                <a16:creationId xmlns:a16="http://schemas.microsoft.com/office/drawing/2014/main" id="{4CBCC8CD-E01A-4F61-8E09-23B36481DC5C}"/>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B7F707DF-6B0D-4CA9-B3CD-89CCCE5F9FAA}"/>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9" name="Freeform 19">
            <a:extLst>
              <a:ext uri="{FF2B5EF4-FFF2-40B4-BE49-F238E27FC236}">
                <a16:creationId xmlns:a16="http://schemas.microsoft.com/office/drawing/2014/main" id="{4E889479-F88E-49B0-B6A9-E0CF984888D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3E252D93-E833-4E17-B413-8EC0339BA74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579E8285-6E10-4938-8BBA-7C8DC8C95F4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70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67E4BFF9-F85A-4638-ADE5-87FB48B6ED4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F42ACAFF-6643-2513-BB15-E2243715ABB6}"/>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7770572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B8724-6109-47A4-A438-AD136BBBDA58}"/>
              </a:ext>
            </a:extLst>
          </p:cNvPr>
          <p:cNvPicPr>
            <a:picLocks noChangeAspect="1"/>
          </p:cNvPicPr>
          <p:nvPr userDrawn="1"/>
        </p:nvPicPr>
        <p:blipFill rotWithShape="1">
          <a:blip r:embed="rId3"/>
          <a:srcRect t="34232" r="45531" b="3101"/>
          <a:stretch/>
        </p:blipFill>
        <p:spPr>
          <a:xfrm>
            <a:off x="1" y="0"/>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82F9A0-CBE4-4286-9E2C-A2D2CAD180AB}"/>
              </a:ext>
            </a:extLst>
          </p:cNvPr>
          <p:cNvPicPr>
            <a:picLocks noChangeAspect="1"/>
          </p:cNvPicPr>
          <p:nvPr userDrawn="1"/>
        </p:nvPicPr>
        <p:blipFill rotWithShape="1">
          <a:blip r:embed="rId4"/>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17442929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BFCD1-5785-4AFC-8DA5-9971CBE3526F}"/>
              </a:ext>
            </a:extLst>
          </p:cNvPr>
          <p:cNvPicPr>
            <a:picLocks noChangeAspect="1"/>
          </p:cNvPicPr>
          <p:nvPr userDrawn="1"/>
        </p:nvPicPr>
        <p:blipFill rotWithShape="1">
          <a:blip r:embed="rId3"/>
          <a:srcRect t="1946" b="194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3C1D1989-8373-4A6D-9533-37075802AD89}"/>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6">
            <a:extLst>
              <a:ext uri="{FF2B5EF4-FFF2-40B4-BE49-F238E27FC236}">
                <a16:creationId xmlns:a16="http://schemas.microsoft.com/office/drawing/2014/main" id="{ED1A19EE-224F-4C0C-A670-C9BBCD8540D6}"/>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7768476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631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5C4F2-66B1-4798-82AE-D4F04D677D09}"/>
              </a:ext>
            </a:extLst>
          </p:cNvPr>
          <p:cNvPicPr>
            <a:picLocks noChangeAspect="1"/>
          </p:cNvPicPr>
          <p:nvPr userDrawn="1"/>
        </p:nvPicPr>
        <p:blipFill rotWithShape="1">
          <a:blip r:embed="rId3"/>
          <a:srcRect t="2612" b="11877"/>
          <a:stretch/>
        </p:blipFill>
        <p:spPr>
          <a:xfrm>
            <a:off x="0" y="0"/>
            <a:ext cx="12192000" cy="6858000"/>
          </a:xfrm>
          <a:prstGeom prst="rect">
            <a:avLst/>
          </a:prstGeom>
        </p:spPr>
      </p:pic>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4835F3"/>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942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
        <p:nvSpPr>
          <p:cNvPr id="11" name="Shape 8">
            <a:extLst>
              <a:ext uri="{FF2B5EF4-FFF2-40B4-BE49-F238E27FC236}">
                <a16:creationId xmlns:a16="http://schemas.microsoft.com/office/drawing/2014/main" id="{4FB16981-6B82-4675-8BD2-16F7F9ECDD5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E2FD7771-E391-4914-AD47-57F13F654EFD}"/>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Public</a:t>
            </a:r>
          </a:p>
        </p:txBody>
      </p:sp>
      <p:sp>
        <p:nvSpPr>
          <p:cNvPr id="13" name="Freeform 19">
            <a:extLst>
              <a:ext uri="{FF2B5EF4-FFF2-40B4-BE49-F238E27FC236}">
                <a16:creationId xmlns:a16="http://schemas.microsoft.com/office/drawing/2014/main" id="{5D4B1157-B5C0-4AD9-BA1D-B6C82126409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TextBox 13">
            <a:extLst>
              <a:ext uri="{FF2B5EF4-FFF2-40B4-BE49-F238E27FC236}">
                <a16:creationId xmlns:a16="http://schemas.microsoft.com/office/drawing/2014/main" id="{B18B8CBB-ED87-4C39-9AC3-A1B4F02BEE8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5" name="Straight Connector 14">
            <a:extLst>
              <a:ext uri="{FF2B5EF4-FFF2-40B4-BE49-F238E27FC236}">
                <a16:creationId xmlns:a16="http://schemas.microsoft.com/office/drawing/2014/main" id="{7D1DF9C6-DFC5-4AB2-833E-C58C8F901A0B}"/>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665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4296848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0853318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446902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7464521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374454331"/>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043585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2354242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659959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6488395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428619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6" name="TextBox 5">
            <a:extLst>
              <a:ext uri="{FF2B5EF4-FFF2-40B4-BE49-F238E27FC236}">
                <a16:creationId xmlns:a16="http://schemas.microsoft.com/office/drawing/2014/main" id="{77BF6E24-44DA-DE26-B5CE-00A30601C9F7}"/>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001244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712262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306229251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BE5B3BD3-EF85-0496-F110-1AD0AC1F2C04}"/>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324288906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8BDECB69-8A15-5BB3-5DD7-BB58A282765B}"/>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8914975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55394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239414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7B539A95-B605-E69B-75F8-3F20EEA8F9F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6199720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613711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37276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731085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02852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06661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475022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1299369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1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807183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bg1"/>
                </a:solidFill>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8D073B6C-A3F6-459D-BC13-DC57D78ED58C}"/>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30509979-DD15-ED56-8F6B-BF02770114B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256822436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8476997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313852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08214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8425A7FD-58F7-21DA-5D8B-A319EB793B76}"/>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6625558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17393722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3458992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5312709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Confidential</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9539985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Confidential</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2985048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392902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raphic 8">
            <a:extLst>
              <a:ext uri="{FF2B5EF4-FFF2-40B4-BE49-F238E27FC236}">
                <a16:creationId xmlns:a16="http://schemas.microsoft.com/office/drawing/2014/main" id="{98B95CDD-2ABB-4477-9BBC-48463CC47FE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F3449F72-8EBA-0674-F468-FF064A4C476F}"/>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7993720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hasCustomPrompt="1"/>
          </p:nvPr>
        </p:nvSpPr>
        <p:spPr>
          <a:xfrm>
            <a:off x="601785" y="203863"/>
            <a:ext cx="10976300" cy="1692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39842586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hasCustomPrompt="1"/>
          </p:nvPr>
        </p:nvSpPr>
        <p:spPr>
          <a:xfrm>
            <a:off x="601785" y="203863"/>
            <a:ext cx="10976300" cy="1692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18012429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91E73-BF59-714D-BE53-525B7365F151}" type="slidenum">
              <a:rPr lang="en-US" smtClean="0"/>
              <a:t>‹#›</a:t>
            </a:fld>
            <a:endParaRPr lang="en-US"/>
          </a:p>
        </p:txBody>
      </p:sp>
    </p:spTree>
    <p:extLst>
      <p:ext uri="{BB962C8B-B14F-4D97-AF65-F5344CB8AC3E}">
        <p14:creationId xmlns:p14="http://schemas.microsoft.com/office/powerpoint/2010/main" val="336415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099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8">
            <a:extLst>
              <a:ext uri="{FF2B5EF4-FFF2-40B4-BE49-F238E27FC236}">
                <a16:creationId xmlns:a16="http://schemas.microsoft.com/office/drawing/2014/main" id="{26EE2363-59EE-4324-9D1D-5A7467133FB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69299257-174B-FA2C-D062-18796646267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53584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146885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eft Horizontal Window_KPMG Blue">
    <p:bg>
      <p:bgPr>
        <a:solidFill>
          <a:schemeClr val="tx2"/>
        </a:solidFill>
        <a:effectLst/>
      </p:bgPr>
    </p:bg>
    <p:spTree>
      <p:nvGrpSpPr>
        <p:cNvPr id="1" name=""/>
        <p:cNvGrpSpPr/>
        <p:nvPr/>
      </p:nvGrpSpPr>
      <p:grpSpPr>
        <a:xfrm>
          <a:off x="0" y="0"/>
          <a:ext cx="0" cy="0"/>
          <a:chOff x="0" y="0"/>
          <a:chExt cx="0" cy="0"/>
        </a:xfrm>
      </p:grpSpPr>
      <p:sp>
        <p:nvSpPr>
          <p:cNvPr id="14" name="Arc 13">
            <a:extLst>
              <a:ext uri="{FF2B5EF4-FFF2-40B4-BE49-F238E27FC236}">
                <a16:creationId xmlns:a16="http://schemas.microsoft.com/office/drawing/2014/main" id="{D90A451A-94B4-D64F-0046-EBB2D55BB035}"/>
              </a:ext>
            </a:extLst>
          </p:cNvPr>
          <p:cNvSpPr/>
          <p:nvPr userDrawn="1"/>
        </p:nvSpPr>
        <p:spPr>
          <a:xfrm>
            <a:off x="5593252" y="-1473200"/>
            <a:ext cx="10565544" cy="10565534"/>
          </a:xfrm>
          <a:prstGeom prst="arc">
            <a:avLst>
              <a:gd name="adj1" fmla="val 12730337"/>
              <a:gd name="adj2" fmla="val 7524004"/>
            </a:avLst>
          </a:prstGeom>
          <a:ln w="28575">
            <a:solidFill>
              <a:srgbClr val="1E49E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Arc 14">
            <a:extLst>
              <a:ext uri="{FF2B5EF4-FFF2-40B4-BE49-F238E27FC236}">
                <a16:creationId xmlns:a16="http://schemas.microsoft.com/office/drawing/2014/main" id="{33ACACB8-6201-C0AE-5184-C53B3295C0DD}"/>
              </a:ext>
            </a:extLst>
          </p:cNvPr>
          <p:cNvSpPr/>
          <p:nvPr userDrawn="1"/>
        </p:nvSpPr>
        <p:spPr>
          <a:xfrm>
            <a:off x="6743694" y="-382078"/>
            <a:ext cx="8408484" cy="8408478"/>
          </a:xfrm>
          <a:prstGeom prst="arc">
            <a:avLst>
              <a:gd name="adj1" fmla="val 13431187"/>
              <a:gd name="adj2" fmla="val 7277561"/>
            </a:avLst>
          </a:prstGeom>
          <a:ln w="28575">
            <a:solidFill>
              <a:srgbClr val="E08D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Rectangle 15">
            <a:extLst>
              <a:ext uri="{FF2B5EF4-FFF2-40B4-BE49-F238E27FC236}">
                <a16:creationId xmlns:a16="http://schemas.microsoft.com/office/drawing/2014/main" id="{188905E4-EB51-7B32-596C-49E6805048FE}"/>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pic>
        <p:nvPicPr>
          <p:cNvPr id="8" name="Graphic 7">
            <a:extLst>
              <a:ext uri="{FF2B5EF4-FFF2-40B4-BE49-F238E27FC236}">
                <a16:creationId xmlns:a16="http://schemas.microsoft.com/office/drawing/2014/main" id="{484E6626-FD7E-4C63-8D13-D66A8A348C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1228998"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1228998"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561A8789-AF16-2100-3EE5-7CE42AA25396}"/>
              </a:ext>
            </a:extLst>
          </p:cNvPr>
          <p:cNvPicPr>
            <a:picLocks noChangeAspect="1"/>
          </p:cNvPicPr>
          <p:nvPr userDrawn="1"/>
        </p:nvPicPr>
        <p:blipFill rotWithShape="1">
          <a:blip r:embed="rId3"/>
          <a:srcRect b="16000"/>
          <a:stretch>
            <a:fillRect/>
          </a:stretch>
        </p:blipFill>
        <p:spPr>
          <a:xfrm>
            <a:off x="838650" y="3851856"/>
            <a:ext cx="2148452" cy="816606"/>
          </a:xfrm>
          <a:prstGeom prst="rect">
            <a:avLst/>
          </a:prstGeom>
        </p:spPr>
      </p:pic>
      <p:sp>
        <p:nvSpPr>
          <p:cNvPr id="4" name="Arc 3">
            <a:extLst>
              <a:ext uri="{FF2B5EF4-FFF2-40B4-BE49-F238E27FC236}">
                <a16:creationId xmlns:a16="http://schemas.microsoft.com/office/drawing/2014/main" id="{F02E3765-E5AF-4CFB-1146-D2EBECD88249}"/>
              </a:ext>
            </a:extLst>
          </p:cNvPr>
          <p:cNvSpPr/>
          <p:nvPr userDrawn="1"/>
        </p:nvSpPr>
        <p:spPr>
          <a:xfrm>
            <a:off x="8323755" y="1257300"/>
            <a:ext cx="5104538" cy="5104534"/>
          </a:xfrm>
          <a:prstGeom prst="arc">
            <a:avLst>
              <a:gd name="adj1" fmla="val 5886334"/>
              <a:gd name="adj2" fmla="val 15528472"/>
            </a:avLst>
          </a:prstGeom>
          <a:ln w="28575">
            <a:solidFill>
              <a:srgbClr val="E08D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Arc 5">
            <a:extLst>
              <a:ext uri="{FF2B5EF4-FFF2-40B4-BE49-F238E27FC236}">
                <a16:creationId xmlns:a16="http://schemas.microsoft.com/office/drawing/2014/main" id="{AEA271D5-5019-FBF5-742B-0BAC7EF32400}"/>
              </a:ext>
            </a:extLst>
          </p:cNvPr>
          <p:cNvSpPr/>
          <p:nvPr userDrawn="1"/>
        </p:nvSpPr>
        <p:spPr>
          <a:xfrm>
            <a:off x="7489949" y="423494"/>
            <a:ext cx="6772152" cy="6772146"/>
          </a:xfrm>
          <a:prstGeom prst="arc">
            <a:avLst>
              <a:gd name="adj1" fmla="val 13352527"/>
              <a:gd name="adj2" fmla="val 8835253"/>
            </a:avLst>
          </a:prstGeom>
          <a:ln w="28575">
            <a:solidFill>
              <a:srgbClr val="1E49E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Arc 12">
            <a:extLst>
              <a:ext uri="{FF2B5EF4-FFF2-40B4-BE49-F238E27FC236}">
                <a16:creationId xmlns:a16="http://schemas.microsoft.com/office/drawing/2014/main" id="{3649F3EA-0CF8-F158-33FF-CF2A13333B42}"/>
              </a:ext>
            </a:extLst>
          </p:cNvPr>
          <p:cNvSpPr/>
          <p:nvPr userDrawn="1"/>
        </p:nvSpPr>
        <p:spPr>
          <a:xfrm>
            <a:off x="9262893" y="2196437"/>
            <a:ext cx="3226262" cy="3226260"/>
          </a:xfrm>
          <a:prstGeom prst="arc">
            <a:avLst>
              <a:gd name="adj1" fmla="val 13352527"/>
              <a:gd name="adj2" fmla="val 8835253"/>
            </a:avLst>
          </a:prstGeom>
          <a:ln w="28575">
            <a:solidFill>
              <a:srgbClr val="1E49E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nvGrpSpPr>
          <p:cNvPr id="29" name="Group 28">
            <a:extLst>
              <a:ext uri="{FF2B5EF4-FFF2-40B4-BE49-F238E27FC236}">
                <a16:creationId xmlns:a16="http://schemas.microsoft.com/office/drawing/2014/main" id="{34022525-9453-5FB6-DE9F-124D3D379723}"/>
              </a:ext>
            </a:extLst>
          </p:cNvPr>
          <p:cNvGrpSpPr/>
          <p:nvPr userDrawn="1"/>
        </p:nvGrpSpPr>
        <p:grpSpPr>
          <a:xfrm>
            <a:off x="10195037" y="2898927"/>
            <a:ext cx="2011259" cy="2035491"/>
            <a:chOff x="10195037" y="2898927"/>
            <a:chExt cx="2011259" cy="2035491"/>
          </a:xfrm>
          <a:gradFill>
            <a:gsLst>
              <a:gs pos="0">
                <a:srgbClr val="701FEA"/>
              </a:gs>
              <a:gs pos="100000">
                <a:srgbClr val="1E49E2"/>
              </a:gs>
            </a:gsLst>
            <a:lin ang="0" scaled="1"/>
          </a:gradFill>
        </p:grpSpPr>
        <p:sp>
          <p:nvSpPr>
            <p:cNvPr id="25" name="Freeform: Shape 24">
              <a:extLst>
                <a:ext uri="{FF2B5EF4-FFF2-40B4-BE49-F238E27FC236}">
                  <a16:creationId xmlns:a16="http://schemas.microsoft.com/office/drawing/2014/main" id="{6A6645D8-E4C3-487A-5390-924CBCB891D3}"/>
                </a:ext>
              </a:extLst>
            </p:cNvPr>
            <p:cNvSpPr/>
            <p:nvPr/>
          </p:nvSpPr>
          <p:spPr>
            <a:xfrm>
              <a:off x="10510053" y="4304385"/>
              <a:ext cx="630033" cy="145392"/>
            </a:xfrm>
            <a:custGeom>
              <a:avLst/>
              <a:gdLst>
                <a:gd name="csX0" fmla="*/ 557337 w 630033"/>
                <a:gd name="csY0" fmla="*/ 0 h 145392"/>
                <a:gd name="csX1" fmla="*/ 72696 w 630033"/>
                <a:gd name="csY1" fmla="*/ 0 h 145392"/>
                <a:gd name="csX2" fmla="*/ 0 w 630033"/>
                <a:gd name="csY2" fmla="*/ 72696 h 145392"/>
                <a:gd name="csX3" fmla="*/ 72696 w 630033"/>
                <a:gd name="csY3" fmla="*/ 145392 h 145392"/>
                <a:gd name="csX4" fmla="*/ 557337 w 630033"/>
                <a:gd name="csY4" fmla="*/ 145392 h 145392"/>
                <a:gd name="csX5" fmla="*/ 630033 w 630033"/>
                <a:gd name="csY5" fmla="*/ 72696 h 145392"/>
                <a:gd name="csX6" fmla="*/ 557337 w 630033"/>
                <a:gd name="csY6" fmla="*/ 0 h 14539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0033" h="145392">
                  <a:moveTo>
                    <a:pt x="557337" y="0"/>
                  </a:moveTo>
                  <a:lnTo>
                    <a:pt x="72696" y="0"/>
                  </a:lnTo>
                  <a:cubicBezTo>
                    <a:pt x="32546" y="0"/>
                    <a:pt x="0" y="32546"/>
                    <a:pt x="0" y="72696"/>
                  </a:cubicBezTo>
                  <a:cubicBezTo>
                    <a:pt x="0" y="112846"/>
                    <a:pt x="32546" y="145392"/>
                    <a:pt x="72696" y="145392"/>
                  </a:cubicBezTo>
                  <a:lnTo>
                    <a:pt x="557337" y="145392"/>
                  </a:lnTo>
                  <a:cubicBezTo>
                    <a:pt x="597487" y="145392"/>
                    <a:pt x="630033" y="112846"/>
                    <a:pt x="630033" y="72696"/>
                  </a:cubicBezTo>
                  <a:cubicBezTo>
                    <a:pt x="630033" y="32546"/>
                    <a:pt x="597487" y="0"/>
                    <a:pt x="557337" y="0"/>
                  </a:cubicBezTo>
                  <a:close/>
                </a:path>
              </a:pathLst>
            </a:custGeom>
            <a:grpFill/>
            <a:ln w="38100" cap="flat">
              <a:solidFill>
                <a:srgbClr val="00338D"/>
              </a:solidFill>
              <a:prstDash val="solid"/>
              <a:miter/>
            </a:ln>
          </p:spPr>
          <p:txBody>
            <a:bodyPr/>
            <a:lstStyle/>
            <a:p>
              <a:endParaRPr lang="el-GR"/>
            </a:p>
          </p:txBody>
        </p:sp>
        <p:sp>
          <p:nvSpPr>
            <p:cNvPr id="26" name="Freeform: Shape 25">
              <a:extLst>
                <a:ext uri="{FF2B5EF4-FFF2-40B4-BE49-F238E27FC236}">
                  <a16:creationId xmlns:a16="http://schemas.microsoft.com/office/drawing/2014/main" id="{06947F6E-32C8-3F41-FCB9-1EF99E562404}"/>
                </a:ext>
              </a:extLst>
            </p:cNvPr>
            <p:cNvSpPr/>
            <p:nvPr/>
          </p:nvSpPr>
          <p:spPr>
            <a:xfrm>
              <a:off x="10510053" y="4546706"/>
              <a:ext cx="630033" cy="145392"/>
            </a:xfrm>
            <a:custGeom>
              <a:avLst/>
              <a:gdLst>
                <a:gd name="csX0" fmla="*/ 557337 w 630033"/>
                <a:gd name="csY0" fmla="*/ 0 h 145392"/>
                <a:gd name="csX1" fmla="*/ 72696 w 630033"/>
                <a:gd name="csY1" fmla="*/ 0 h 145392"/>
                <a:gd name="csX2" fmla="*/ 0 w 630033"/>
                <a:gd name="csY2" fmla="*/ 72696 h 145392"/>
                <a:gd name="csX3" fmla="*/ 72696 w 630033"/>
                <a:gd name="csY3" fmla="*/ 145392 h 145392"/>
                <a:gd name="csX4" fmla="*/ 557337 w 630033"/>
                <a:gd name="csY4" fmla="*/ 145392 h 145392"/>
                <a:gd name="csX5" fmla="*/ 630033 w 630033"/>
                <a:gd name="csY5" fmla="*/ 72696 h 145392"/>
                <a:gd name="csX6" fmla="*/ 557337 w 630033"/>
                <a:gd name="csY6" fmla="*/ 0 h 14539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0033" h="145392">
                  <a:moveTo>
                    <a:pt x="557337" y="0"/>
                  </a:moveTo>
                  <a:lnTo>
                    <a:pt x="72696" y="0"/>
                  </a:lnTo>
                  <a:cubicBezTo>
                    <a:pt x="32546" y="0"/>
                    <a:pt x="0" y="32546"/>
                    <a:pt x="0" y="72696"/>
                  </a:cubicBezTo>
                  <a:cubicBezTo>
                    <a:pt x="0" y="112846"/>
                    <a:pt x="32546" y="145392"/>
                    <a:pt x="72696" y="145392"/>
                  </a:cubicBezTo>
                  <a:lnTo>
                    <a:pt x="557337" y="145392"/>
                  </a:lnTo>
                  <a:cubicBezTo>
                    <a:pt x="597487" y="145392"/>
                    <a:pt x="630033" y="112846"/>
                    <a:pt x="630033" y="72696"/>
                  </a:cubicBezTo>
                  <a:cubicBezTo>
                    <a:pt x="630033" y="32546"/>
                    <a:pt x="597487" y="0"/>
                    <a:pt x="557337" y="0"/>
                  </a:cubicBezTo>
                  <a:close/>
                </a:path>
              </a:pathLst>
            </a:custGeom>
            <a:grpFill/>
            <a:ln w="38100" cap="flat">
              <a:solidFill>
                <a:srgbClr val="00338D"/>
              </a:solidFill>
              <a:prstDash val="solid"/>
              <a:miter/>
            </a:ln>
          </p:spPr>
          <p:txBody>
            <a:bodyPr/>
            <a:lstStyle/>
            <a:p>
              <a:endParaRPr lang="el-GR"/>
            </a:p>
          </p:txBody>
        </p:sp>
        <p:sp>
          <p:nvSpPr>
            <p:cNvPr id="27" name="Freeform: Shape 26">
              <a:extLst>
                <a:ext uri="{FF2B5EF4-FFF2-40B4-BE49-F238E27FC236}">
                  <a16:creationId xmlns:a16="http://schemas.microsoft.com/office/drawing/2014/main" id="{4902F297-77A8-FF42-1F0A-1988185108EB}"/>
                </a:ext>
              </a:extLst>
            </p:cNvPr>
            <p:cNvSpPr/>
            <p:nvPr/>
          </p:nvSpPr>
          <p:spPr>
            <a:xfrm>
              <a:off x="10667562" y="4789026"/>
              <a:ext cx="315016" cy="145392"/>
            </a:xfrm>
            <a:custGeom>
              <a:avLst/>
              <a:gdLst>
                <a:gd name="csX0" fmla="*/ 157508 w 315016"/>
                <a:gd name="csY0" fmla="*/ 145392 h 145392"/>
                <a:gd name="csX1" fmla="*/ 315017 w 315016"/>
                <a:gd name="csY1" fmla="*/ 0 h 145392"/>
                <a:gd name="csX2" fmla="*/ 0 w 315016"/>
                <a:gd name="csY2" fmla="*/ 0 h 145392"/>
                <a:gd name="csX3" fmla="*/ 157508 w 315016"/>
                <a:gd name="csY3" fmla="*/ 145392 h 145392"/>
              </a:gdLst>
              <a:ahLst/>
              <a:cxnLst>
                <a:cxn ang="0">
                  <a:pos x="csX0" y="csY0"/>
                </a:cxn>
                <a:cxn ang="0">
                  <a:pos x="csX1" y="csY1"/>
                </a:cxn>
                <a:cxn ang="0">
                  <a:pos x="csX2" y="csY2"/>
                </a:cxn>
                <a:cxn ang="0">
                  <a:pos x="csX3" y="csY3"/>
                </a:cxn>
              </a:cxnLst>
              <a:rect l="l" t="t" r="r" b="b"/>
              <a:pathLst>
                <a:path w="315016" h="145392">
                  <a:moveTo>
                    <a:pt x="157508" y="145392"/>
                  </a:moveTo>
                  <a:cubicBezTo>
                    <a:pt x="239931" y="145518"/>
                    <a:pt x="308559" y="82171"/>
                    <a:pt x="315017" y="0"/>
                  </a:cubicBezTo>
                  <a:lnTo>
                    <a:pt x="0" y="0"/>
                  </a:lnTo>
                  <a:cubicBezTo>
                    <a:pt x="6683" y="82062"/>
                    <a:pt x="75175" y="145286"/>
                    <a:pt x="157508" y="145392"/>
                  </a:cubicBezTo>
                  <a:close/>
                </a:path>
              </a:pathLst>
            </a:custGeom>
            <a:grpFill/>
            <a:ln w="38100" cap="flat">
              <a:solidFill>
                <a:srgbClr val="00338D"/>
              </a:solidFill>
              <a:prstDash val="solid"/>
              <a:miter/>
            </a:ln>
          </p:spPr>
          <p:txBody>
            <a:bodyPr/>
            <a:lstStyle/>
            <a:p>
              <a:endParaRPr lang="el-GR"/>
            </a:p>
          </p:txBody>
        </p:sp>
        <p:sp>
          <p:nvSpPr>
            <p:cNvPr id="28" name="Freeform: Shape 27">
              <a:extLst>
                <a:ext uri="{FF2B5EF4-FFF2-40B4-BE49-F238E27FC236}">
                  <a16:creationId xmlns:a16="http://schemas.microsoft.com/office/drawing/2014/main" id="{491770C9-618B-0B15-3FB5-C65F365AFC7D}"/>
                </a:ext>
              </a:extLst>
            </p:cNvPr>
            <p:cNvSpPr/>
            <p:nvPr/>
          </p:nvSpPr>
          <p:spPr>
            <a:xfrm>
              <a:off x="10195037" y="2898927"/>
              <a:ext cx="2011259" cy="1308530"/>
            </a:xfrm>
            <a:custGeom>
              <a:avLst/>
              <a:gdLst>
                <a:gd name="csX0" fmla="*/ 1467735 w 2011259"/>
                <a:gd name="csY0" fmla="*/ 680436 h 1308530"/>
                <a:gd name="csX1" fmla="*/ 1034224 w 2011259"/>
                <a:gd name="csY1" fmla="*/ 898524 h 1308530"/>
                <a:gd name="csX2" fmla="*/ 1034224 w 2011259"/>
                <a:gd name="csY2" fmla="*/ 898524 h 1308530"/>
                <a:gd name="csX3" fmla="*/ 998118 w 2011259"/>
                <a:gd name="csY3" fmla="*/ 945050 h 1308530"/>
                <a:gd name="csX4" fmla="*/ 856360 w 2011259"/>
                <a:gd name="csY4" fmla="*/ 1163138 h 1308530"/>
                <a:gd name="csX5" fmla="*/ 403706 w 2011259"/>
                <a:gd name="csY5" fmla="*/ 1163138 h 1308530"/>
                <a:gd name="csX6" fmla="*/ 261948 w 2011259"/>
                <a:gd name="csY6" fmla="*/ 945050 h 1308530"/>
                <a:gd name="csX7" fmla="*/ 180044 w 2011259"/>
                <a:gd name="csY7" fmla="*/ 811773 h 1308530"/>
                <a:gd name="csX8" fmla="*/ 145392 w 2011259"/>
                <a:gd name="csY8" fmla="*/ 642149 h 1308530"/>
                <a:gd name="csX9" fmla="*/ 145392 w 2011259"/>
                <a:gd name="csY9" fmla="*/ 623975 h 1308530"/>
                <a:gd name="csX10" fmla="*/ 630033 w 2011259"/>
                <a:gd name="csY10" fmla="*/ 145392 h 1308530"/>
                <a:gd name="csX11" fmla="*/ 630033 w 2011259"/>
                <a:gd name="csY11" fmla="*/ 145392 h 1308530"/>
                <a:gd name="csX12" fmla="*/ 1114674 w 2011259"/>
                <a:gd name="csY12" fmla="*/ 623975 h 1308530"/>
                <a:gd name="csX13" fmla="*/ 1114674 w 2011259"/>
                <a:gd name="csY13" fmla="*/ 623975 h 1308530"/>
                <a:gd name="csX14" fmla="*/ 1114674 w 2011259"/>
                <a:gd name="csY14" fmla="*/ 628337 h 1308530"/>
                <a:gd name="csX15" fmla="*/ 1187370 w 2011259"/>
                <a:gd name="csY15" fmla="*/ 701033 h 1308530"/>
                <a:gd name="csX16" fmla="*/ 1260066 w 2011259"/>
                <a:gd name="csY16" fmla="*/ 628337 h 1308530"/>
                <a:gd name="csX17" fmla="*/ 1260066 w 2011259"/>
                <a:gd name="csY17" fmla="*/ 628337 h 1308530"/>
                <a:gd name="csX18" fmla="*/ 1260066 w 2011259"/>
                <a:gd name="csY18" fmla="*/ 628337 h 1308530"/>
                <a:gd name="csX19" fmla="*/ 630033 w 2011259"/>
                <a:gd name="csY19" fmla="*/ 0 h 1308530"/>
                <a:gd name="csX20" fmla="*/ 630033 w 2011259"/>
                <a:gd name="csY20" fmla="*/ 0 h 1308530"/>
                <a:gd name="csX21" fmla="*/ 0 w 2011259"/>
                <a:gd name="csY21" fmla="*/ 622764 h 1308530"/>
                <a:gd name="csX22" fmla="*/ 0 w 2011259"/>
                <a:gd name="csY22" fmla="*/ 644572 h 1308530"/>
                <a:gd name="csX23" fmla="*/ 43860 w 2011259"/>
                <a:gd name="csY23" fmla="*/ 862661 h 1308530"/>
                <a:gd name="csX24" fmla="*/ 153389 w 2011259"/>
                <a:gd name="csY24" fmla="*/ 1041978 h 1308530"/>
                <a:gd name="csX25" fmla="*/ 300962 w 2011259"/>
                <a:gd name="csY25" fmla="*/ 1281633 h 1308530"/>
                <a:gd name="csX26" fmla="*/ 344337 w 2011259"/>
                <a:gd name="csY26" fmla="*/ 1308530 h 1308530"/>
                <a:gd name="csX27" fmla="*/ 915729 w 2011259"/>
                <a:gd name="csY27" fmla="*/ 1308530 h 1308530"/>
                <a:gd name="csX28" fmla="*/ 959104 w 2011259"/>
                <a:gd name="csY28" fmla="*/ 1281633 h 1308530"/>
                <a:gd name="csX29" fmla="*/ 1106677 w 2011259"/>
                <a:gd name="csY29" fmla="*/ 1041978 h 1308530"/>
                <a:gd name="csX30" fmla="*/ 1164592 w 2011259"/>
                <a:gd name="csY30" fmla="*/ 963951 h 1308530"/>
                <a:gd name="csX31" fmla="*/ 1469431 w 2011259"/>
                <a:gd name="csY31" fmla="*/ 1117582 h 1308530"/>
                <a:gd name="csX32" fmla="*/ 2011260 w 2011259"/>
                <a:gd name="csY32" fmla="*/ 1117582 h 1308530"/>
                <a:gd name="csX33" fmla="*/ 2011260 w 2011259"/>
                <a:gd name="csY33" fmla="*/ 678497 h 1308530"/>
                <a:gd name="csX34" fmla="*/ 1493421 w 2011259"/>
                <a:gd name="csY34" fmla="*/ 1021623 h 1308530"/>
                <a:gd name="csX35" fmla="*/ 1299564 w 2011259"/>
                <a:gd name="csY35" fmla="*/ 924695 h 1308530"/>
                <a:gd name="csX36" fmla="*/ 1299564 w 2011259"/>
                <a:gd name="csY36" fmla="*/ 872354 h 1308530"/>
                <a:gd name="csX37" fmla="*/ 1493421 w 2011259"/>
                <a:gd name="csY37" fmla="*/ 775425 h 1308530"/>
                <a:gd name="csX38" fmla="*/ 1614581 w 2011259"/>
                <a:gd name="csY38" fmla="*/ 900705 h 1308530"/>
                <a:gd name="csX39" fmla="*/ 1493421 w 2011259"/>
                <a:gd name="csY39" fmla="*/ 1021623 h 1308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2011259" h="1308530">
                  <a:moveTo>
                    <a:pt x="1467735" y="680436"/>
                  </a:moveTo>
                  <a:lnTo>
                    <a:pt x="1034224" y="898524"/>
                  </a:lnTo>
                  <a:lnTo>
                    <a:pt x="1034224" y="898524"/>
                  </a:lnTo>
                  <a:cubicBezTo>
                    <a:pt x="1023234" y="914815"/>
                    <a:pt x="1011172" y="930358"/>
                    <a:pt x="998118" y="945050"/>
                  </a:cubicBezTo>
                  <a:cubicBezTo>
                    <a:pt x="942600" y="1012027"/>
                    <a:pt x="895030" y="1085210"/>
                    <a:pt x="856360" y="1163138"/>
                  </a:cubicBezTo>
                  <a:lnTo>
                    <a:pt x="403706" y="1163138"/>
                  </a:lnTo>
                  <a:cubicBezTo>
                    <a:pt x="365126" y="1085159"/>
                    <a:pt x="317549" y="1011964"/>
                    <a:pt x="261948" y="945050"/>
                  </a:cubicBezTo>
                  <a:cubicBezTo>
                    <a:pt x="226982" y="905816"/>
                    <a:pt x="199250" y="860693"/>
                    <a:pt x="180044" y="811773"/>
                  </a:cubicBezTo>
                  <a:cubicBezTo>
                    <a:pt x="159236" y="757525"/>
                    <a:pt x="147527" y="700212"/>
                    <a:pt x="145392" y="642149"/>
                  </a:cubicBezTo>
                  <a:lnTo>
                    <a:pt x="145392" y="623975"/>
                  </a:lnTo>
                  <a:cubicBezTo>
                    <a:pt x="150256" y="359344"/>
                    <a:pt x="365363" y="146926"/>
                    <a:pt x="630033" y="145392"/>
                  </a:cubicBezTo>
                  <a:lnTo>
                    <a:pt x="630033" y="145392"/>
                  </a:lnTo>
                  <a:cubicBezTo>
                    <a:pt x="894705" y="146926"/>
                    <a:pt x="1109811" y="359344"/>
                    <a:pt x="1114674" y="623975"/>
                  </a:cubicBezTo>
                  <a:lnTo>
                    <a:pt x="1114674" y="623975"/>
                  </a:lnTo>
                  <a:cubicBezTo>
                    <a:pt x="1114674" y="625429"/>
                    <a:pt x="1114674" y="626883"/>
                    <a:pt x="1114674" y="628337"/>
                  </a:cubicBezTo>
                  <a:cubicBezTo>
                    <a:pt x="1114674" y="668487"/>
                    <a:pt x="1147220" y="701033"/>
                    <a:pt x="1187370" y="701033"/>
                  </a:cubicBezTo>
                  <a:cubicBezTo>
                    <a:pt x="1227520" y="701033"/>
                    <a:pt x="1260066" y="668487"/>
                    <a:pt x="1260066" y="628337"/>
                  </a:cubicBezTo>
                  <a:lnTo>
                    <a:pt x="1260066" y="628337"/>
                  </a:lnTo>
                  <a:lnTo>
                    <a:pt x="1260066" y="628337"/>
                  </a:lnTo>
                  <a:cubicBezTo>
                    <a:pt x="1253960" y="283219"/>
                    <a:pt x="975165" y="5176"/>
                    <a:pt x="630033" y="0"/>
                  </a:cubicBezTo>
                  <a:lnTo>
                    <a:pt x="630033" y="0"/>
                  </a:lnTo>
                  <a:cubicBezTo>
                    <a:pt x="285909" y="2437"/>
                    <a:pt x="6430" y="278693"/>
                    <a:pt x="0" y="622764"/>
                  </a:cubicBezTo>
                  <a:lnTo>
                    <a:pt x="0" y="644572"/>
                  </a:lnTo>
                  <a:cubicBezTo>
                    <a:pt x="2406" y="719200"/>
                    <a:pt x="17229" y="792904"/>
                    <a:pt x="43860" y="862661"/>
                  </a:cubicBezTo>
                  <a:cubicBezTo>
                    <a:pt x="69403" y="928477"/>
                    <a:pt x="106495" y="989203"/>
                    <a:pt x="153389" y="1041978"/>
                  </a:cubicBezTo>
                  <a:cubicBezTo>
                    <a:pt x="211061" y="1104981"/>
                    <a:pt x="274549" y="1227353"/>
                    <a:pt x="300962" y="1281633"/>
                  </a:cubicBezTo>
                  <a:cubicBezTo>
                    <a:pt x="309145" y="1298103"/>
                    <a:pt x="325948" y="1308521"/>
                    <a:pt x="344337" y="1308530"/>
                  </a:cubicBezTo>
                  <a:lnTo>
                    <a:pt x="915729" y="1308530"/>
                  </a:lnTo>
                  <a:cubicBezTo>
                    <a:pt x="934119" y="1308521"/>
                    <a:pt x="950921" y="1298103"/>
                    <a:pt x="959104" y="1281633"/>
                  </a:cubicBezTo>
                  <a:cubicBezTo>
                    <a:pt x="985759" y="1227353"/>
                    <a:pt x="1049005" y="1104981"/>
                    <a:pt x="1106677" y="1041978"/>
                  </a:cubicBezTo>
                  <a:cubicBezTo>
                    <a:pt x="1128186" y="1017678"/>
                    <a:pt x="1147562" y="991573"/>
                    <a:pt x="1164592" y="963951"/>
                  </a:cubicBezTo>
                  <a:lnTo>
                    <a:pt x="1469431" y="1117582"/>
                  </a:lnTo>
                  <a:lnTo>
                    <a:pt x="2011260" y="1117582"/>
                  </a:lnTo>
                  <a:lnTo>
                    <a:pt x="2011260" y="678497"/>
                  </a:lnTo>
                  <a:close/>
                  <a:moveTo>
                    <a:pt x="1493421" y="1021623"/>
                  </a:moveTo>
                  <a:lnTo>
                    <a:pt x="1299564" y="924695"/>
                  </a:lnTo>
                  <a:lnTo>
                    <a:pt x="1299564" y="872354"/>
                  </a:lnTo>
                  <a:lnTo>
                    <a:pt x="1493421" y="775425"/>
                  </a:lnTo>
                  <a:cubicBezTo>
                    <a:pt x="1560997" y="777647"/>
                    <a:pt x="1614617" y="833093"/>
                    <a:pt x="1614581" y="900705"/>
                  </a:cubicBezTo>
                  <a:cubicBezTo>
                    <a:pt x="1614448" y="967525"/>
                    <a:pt x="1560241" y="1021623"/>
                    <a:pt x="1493421" y="1021623"/>
                  </a:cubicBezTo>
                  <a:close/>
                </a:path>
              </a:pathLst>
            </a:custGeom>
            <a:grpFill/>
            <a:ln w="38100" cap="flat">
              <a:solidFill>
                <a:srgbClr val="00338D"/>
              </a:solidFill>
              <a:prstDash val="solid"/>
              <a:miter/>
            </a:ln>
          </p:spPr>
          <p:txBody>
            <a:bodyPr/>
            <a:lstStyle/>
            <a:p>
              <a:endParaRPr lang="el-GR"/>
            </a:p>
          </p:txBody>
        </p:sp>
      </p:grpSp>
      <p:sp>
        <p:nvSpPr>
          <p:cNvPr id="19" name="Right Triangle 18">
            <a:extLst>
              <a:ext uri="{FF2B5EF4-FFF2-40B4-BE49-F238E27FC236}">
                <a16:creationId xmlns:a16="http://schemas.microsoft.com/office/drawing/2014/main" id="{7FB8F0DE-BECF-6B88-A210-8E03D99C2138}"/>
              </a:ext>
            </a:extLst>
          </p:cNvPr>
          <p:cNvSpPr/>
          <p:nvPr userDrawn="1"/>
        </p:nvSpPr>
        <p:spPr>
          <a:xfrm flipH="1">
            <a:off x="838650" y="3687324"/>
            <a:ext cx="159826" cy="159826"/>
          </a:xfrm>
          <a:prstGeom prst="rtTriangle">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0" name="Rectangle 19">
            <a:extLst>
              <a:ext uri="{FF2B5EF4-FFF2-40B4-BE49-F238E27FC236}">
                <a16:creationId xmlns:a16="http://schemas.microsoft.com/office/drawing/2014/main" id="{FB2C7A30-7C9B-0B06-B26C-40EE5F1D8F6C}"/>
              </a:ext>
            </a:extLst>
          </p:cNvPr>
          <p:cNvSpPr/>
          <p:nvPr userDrawn="1"/>
        </p:nvSpPr>
        <p:spPr>
          <a:xfrm>
            <a:off x="6502400" y="-1953606"/>
            <a:ext cx="8915400" cy="1953606"/>
          </a:xfrm>
          <a:prstGeom prst="rect">
            <a:avLst/>
          </a:prstGeom>
          <a:solidFill>
            <a:srgbClr val="E4E7E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1" name="Rectangle 20">
            <a:extLst>
              <a:ext uri="{FF2B5EF4-FFF2-40B4-BE49-F238E27FC236}">
                <a16:creationId xmlns:a16="http://schemas.microsoft.com/office/drawing/2014/main" id="{F5061088-9415-438F-F4A4-41C1F8DF82D5}"/>
              </a:ext>
            </a:extLst>
          </p:cNvPr>
          <p:cNvSpPr/>
          <p:nvPr userDrawn="1"/>
        </p:nvSpPr>
        <p:spPr>
          <a:xfrm>
            <a:off x="12192000" y="-382078"/>
            <a:ext cx="4376242" cy="7577718"/>
          </a:xfrm>
          <a:prstGeom prst="rect">
            <a:avLst/>
          </a:prstGeom>
          <a:solidFill>
            <a:srgbClr val="E4E7E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2" name="Rectangle 21">
            <a:extLst>
              <a:ext uri="{FF2B5EF4-FFF2-40B4-BE49-F238E27FC236}">
                <a16:creationId xmlns:a16="http://schemas.microsoft.com/office/drawing/2014/main" id="{F313C006-CDE4-CF6A-D260-BB18ADD24A3C}"/>
              </a:ext>
            </a:extLst>
          </p:cNvPr>
          <p:cNvSpPr/>
          <p:nvPr userDrawn="1"/>
        </p:nvSpPr>
        <p:spPr>
          <a:xfrm>
            <a:off x="6502400" y="6867640"/>
            <a:ext cx="8915400" cy="2673588"/>
          </a:xfrm>
          <a:prstGeom prst="rect">
            <a:avLst/>
          </a:prstGeom>
          <a:solidFill>
            <a:srgbClr val="E4E7E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Tree>
    <p:extLst>
      <p:ext uri="{BB962C8B-B14F-4D97-AF65-F5344CB8AC3E}">
        <p14:creationId xmlns:p14="http://schemas.microsoft.com/office/powerpoint/2010/main" val="985285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778661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229082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Chat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41336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Column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7" name="Text Placeholder 8"/>
          <p:cNvSpPr>
            <a:spLocks noGrp="1"/>
          </p:cNvSpPr>
          <p:nvPr>
            <p:ph type="body" sz="quarter" idx="10" hasCustomPrompt="1"/>
          </p:nvPr>
        </p:nvSpPr>
        <p:spPr>
          <a:xfrm>
            <a:off x="1003200" y="3500437"/>
            <a:ext cx="2448000" cy="646331"/>
          </a:xfrm>
        </p:spPr>
        <p:txBody>
          <a:bodyPr>
            <a:spAutoFit/>
          </a:bodyPr>
          <a:lstStyle>
            <a:lvl1pPr>
              <a:defRPr sz="2400">
                <a:solidFill>
                  <a:schemeClr val="accent1"/>
                </a:solidFill>
                <a:latin typeface="+mj-lt"/>
              </a:defRPr>
            </a:lvl1pPr>
            <a:lvl2pPr>
              <a:defRPr sz="1300"/>
            </a:lvl2pPr>
          </a:lstStyle>
          <a:p>
            <a:pPr lvl="0"/>
            <a:r>
              <a:rPr lang="en-US"/>
              <a:t>Partner Name</a:t>
            </a:r>
          </a:p>
          <a:p>
            <a:pPr lvl="1"/>
            <a:r>
              <a:rPr lang="en-US"/>
              <a:t>Sector Name</a:t>
            </a:r>
          </a:p>
        </p:txBody>
      </p:sp>
      <p:sp>
        <p:nvSpPr>
          <p:cNvPr id="9" name="Text Placeholder 8"/>
          <p:cNvSpPr>
            <a:spLocks noGrp="1"/>
          </p:cNvSpPr>
          <p:nvPr>
            <p:ph type="body" sz="quarter" idx="14" hasCustomPrompt="1"/>
          </p:nvPr>
        </p:nvSpPr>
        <p:spPr>
          <a:xfrm>
            <a:off x="3582433" y="3500437"/>
            <a:ext cx="2448000" cy="646331"/>
          </a:xfrm>
        </p:spPr>
        <p:txBody>
          <a:bodyPr>
            <a:spAutoFit/>
          </a:bodyPr>
          <a:lstStyle>
            <a:lvl1pPr>
              <a:defRPr sz="2400">
                <a:latin typeface="+mj-lt"/>
              </a:defRPr>
            </a:lvl1pPr>
            <a:lvl2pPr>
              <a:defRPr sz="1300"/>
            </a:lvl2pPr>
          </a:lstStyle>
          <a:p>
            <a:pPr lvl="0"/>
            <a:r>
              <a:rPr lang="en-US"/>
              <a:t>Partner Name</a:t>
            </a:r>
          </a:p>
          <a:p>
            <a:pPr lvl="1"/>
            <a:r>
              <a:rPr lang="en-US"/>
              <a:t>Sector Name</a:t>
            </a:r>
          </a:p>
        </p:txBody>
      </p:sp>
      <p:sp>
        <p:nvSpPr>
          <p:cNvPr id="10" name="Text Placeholder 8"/>
          <p:cNvSpPr>
            <a:spLocks noGrp="1"/>
          </p:cNvSpPr>
          <p:nvPr>
            <p:ph type="body" sz="quarter" idx="15" hasCustomPrompt="1"/>
          </p:nvPr>
        </p:nvSpPr>
        <p:spPr>
          <a:xfrm>
            <a:off x="6161566" y="3500437"/>
            <a:ext cx="2448000" cy="646331"/>
          </a:xfrm>
        </p:spPr>
        <p:txBody>
          <a:bodyPr>
            <a:spAutoFit/>
          </a:bodyPr>
          <a:lstStyle>
            <a:lvl1pPr>
              <a:defRPr sz="2400">
                <a:solidFill>
                  <a:schemeClr val="accent4"/>
                </a:solidFill>
                <a:latin typeface="+mj-lt"/>
              </a:defRPr>
            </a:lvl1pPr>
            <a:lvl2pPr>
              <a:defRPr sz="1300"/>
            </a:lvl2pPr>
          </a:lstStyle>
          <a:p>
            <a:pPr lvl="0"/>
            <a:r>
              <a:rPr lang="en-US"/>
              <a:t>Partner Name</a:t>
            </a:r>
          </a:p>
          <a:p>
            <a:pPr lvl="1"/>
            <a:r>
              <a:rPr lang="en-US"/>
              <a:t>Sector Name</a:t>
            </a:r>
          </a:p>
        </p:txBody>
      </p:sp>
      <p:sp>
        <p:nvSpPr>
          <p:cNvPr id="11" name="Picture Placeholder 10">
            <a:extLst>
              <a:ext uri="{FF2B5EF4-FFF2-40B4-BE49-F238E27FC236}">
                <a16:creationId xmlns:a16="http://schemas.microsoft.com/office/drawing/2014/main" id="{76D499DA-AB3A-42FA-AEC3-59074A9B1432}"/>
              </a:ext>
            </a:extLst>
          </p:cNvPr>
          <p:cNvSpPr>
            <a:spLocks noGrp="1"/>
          </p:cNvSpPr>
          <p:nvPr>
            <p:ph type="pic" sz="quarter" idx="16"/>
          </p:nvPr>
        </p:nvSpPr>
        <p:spPr>
          <a:xfrm>
            <a:off x="1003300" y="1330324"/>
            <a:ext cx="2448000" cy="1900800"/>
          </a:xfrm>
          <a:solidFill>
            <a:schemeClr val="bg2"/>
          </a:solidFill>
        </p:spPr>
        <p:txBody>
          <a:bodyPr anchor="ctr"/>
          <a:lstStyle>
            <a:lvl1pPr algn="ctr">
              <a:defRPr>
                <a:solidFill>
                  <a:schemeClr val="bg1"/>
                </a:solidFill>
              </a:defRPr>
            </a:lvl1pPr>
          </a:lstStyle>
          <a:p>
            <a:endParaRPr lang="en-GB"/>
          </a:p>
        </p:txBody>
      </p:sp>
      <p:sp>
        <p:nvSpPr>
          <p:cNvPr id="12" name="Picture Placeholder 10">
            <a:extLst>
              <a:ext uri="{FF2B5EF4-FFF2-40B4-BE49-F238E27FC236}">
                <a16:creationId xmlns:a16="http://schemas.microsoft.com/office/drawing/2014/main" id="{30087E5F-B6BA-4B21-AEE1-13ECBDE2B7AD}"/>
              </a:ext>
            </a:extLst>
          </p:cNvPr>
          <p:cNvSpPr>
            <a:spLocks noGrp="1"/>
          </p:cNvSpPr>
          <p:nvPr>
            <p:ph type="pic" sz="quarter" idx="17"/>
          </p:nvPr>
        </p:nvSpPr>
        <p:spPr>
          <a:xfrm>
            <a:off x="3582433" y="1330324"/>
            <a:ext cx="2448000" cy="1900800"/>
          </a:xfrm>
          <a:solidFill>
            <a:schemeClr val="bg2"/>
          </a:solidFill>
        </p:spPr>
        <p:txBody>
          <a:bodyPr anchor="ctr"/>
          <a:lstStyle>
            <a:lvl1pPr algn="ctr">
              <a:defRPr>
                <a:solidFill>
                  <a:schemeClr val="bg1"/>
                </a:solidFill>
              </a:defRPr>
            </a:lvl1pPr>
          </a:lstStyle>
          <a:p>
            <a:endParaRPr lang="en-GB"/>
          </a:p>
        </p:txBody>
      </p:sp>
      <p:sp>
        <p:nvSpPr>
          <p:cNvPr id="13" name="Picture Placeholder 10">
            <a:extLst>
              <a:ext uri="{FF2B5EF4-FFF2-40B4-BE49-F238E27FC236}">
                <a16:creationId xmlns:a16="http://schemas.microsoft.com/office/drawing/2014/main" id="{787444CB-F6F1-40E7-BD1A-43812BC02BEE}"/>
              </a:ext>
            </a:extLst>
          </p:cNvPr>
          <p:cNvSpPr>
            <a:spLocks noGrp="1"/>
          </p:cNvSpPr>
          <p:nvPr>
            <p:ph type="pic" sz="quarter" idx="18"/>
          </p:nvPr>
        </p:nvSpPr>
        <p:spPr>
          <a:xfrm>
            <a:off x="6161566" y="1330324"/>
            <a:ext cx="2448000" cy="1900800"/>
          </a:xfrm>
          <a:solidFill>
            <a:schemeClr val="bg2"/>
          </a:solidFill>
        </p:spPr>
        <p:txBody>
          <a:bodyPr anchor="ctr"/>
          <a:lstStyle>
            <a:lvl1pPr algn="ctr">
              <a:defRPr>
                <a:solidFill>
                  <a:schemeClr val="bg1"/>
                </a:solidFill>
              </a:defRPr>
            </a:lvl1pPr>
          </a:lstStyle>
          <a:p>
            <a:endParaRPr lang="en-GB"/>
          </a:p>
        </p:txBody>
      </p:sp>
      <p:sp>
        <p:nvSpPr>
          <p:cNvPr id="14" name="Picture Placeholder 10">
            <a:extLst>
              <a:ext uri="{FF2B5EF4-FFF2-40B4-BE49-F238E27FC236}">
                <a16:creationId xmlns:a16="http://schemas.microsoft.com/office/drawing/2014/main" id="{BF16C7DF-AAFB-48BF-9719-BEDB49FA0EA7}"/>
              </a:ext>
            </a:extLst>
          </p:cNvPr>
          <p:cNvSpPr>
            <a:spLocks noGrp="1"/>
          </p:cNvSpPr>
          <p:nvPr>
            <p:ph type="pic" sz="quarter" idx="19"/>
          </p:nvPr>
        </p:nvSpPr>
        <p:spPr>
          <a:xfrm>
            <a:off x="8740700" y="1330324"/>
            <a:ext cx="2448000" cy="1900800"/>
          </a:xfrm>
          <a:solidFill>
            <a:schemeClr val="bg2"/>
          </a:solidFill>
        </p:spPr>
        <p:txBody>
          <a:bodyPr anchor="ctr"/>
          <a:lstStyle>
            <a:lvl1pPr algn="ctr">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7BE82B65-4225-4835-9D11-414E80A480D6}"/>
              </a:ext>
            </a:extLst>
          </p:cNvPr>
          <p:cNvSpPr>
            <a:spLocks noGrp="1"/>
          </p:cNvSpPr>
          <p:nvPr>
            <p:ph type="body" sz="quarter" idx="20" hasCustomPrompt="1"/>
          </p:nvPr>
        </p:nvSpPr>
        <p:spPr>
          <a:xfrm>
            <a:off x="8740700" y="3500437"/>
            <a:ext cx="2448000" cy="646331"/>
          </a:xfrm>
        </p:spPr>
        <p:txBody>
          <a:bodyPr>
            <a:spAutoFit/>
          </a:bodyPr>
          <a:lstStyle>
            <a:lvl1pPr>
              <a:defRPr sz="2400">
                <a:solidFill>
                  <a:schemeClr val="accent5"/>
                </a:solidFill>
                <a:latin typeface="+mj-lt"/>
              </a:defRPr>
            </a:lvl1pPr>
            <a:lvl2pPr>
              <a:defRPr sz="1300"/>
            </a:lvl2pPr>
          </a:lstStyle>
          <a:p>
            <a:pPr lvl="0"/>
            <a:r>
              <a:rPr lang="en-US"/>
              <a:t>Partner Name</a:t>
            </a:r>
          </a:p>
          <a:p>
            <a:pPr lvl="1"/>
            <a:r>
              <a:rPr lang="en-US"/>
              <a:t>Sector Name</a:t>
            </a:r>
          </a:p>
        </p:txBody>
      </p:sp>
      <p:sp>
        <p:nvSpPr>
          <p:cNvPr id="18" name="Text Placeholder 17">
            <a:extLst>
              <a:ext uri="{FF2B5EF4-FFF2-40B4-BE49-F238E27FC236}">
                <a16:creationId xmlns:a16="http://schemas.microsoft.com/office/drawing/2014/main" id="{E24AF4F7-6286-4F12-8CC6-9D3D2C2EA2F0}"/>
              </a:ext>
            </a:extLst>
          </p:cNvPr>
          <p:cNvSpPr>
            <a:spLocks noGrp="1"/>
          </p:cNvSpPr>
          <p:nvPr>
            <p:ph type="body" sz="quarter" idx="21" hasCustomPrompt="1"/>
          </p:nvPr>
        </p:nvSpPr>
        <p:spPr>
          <a:xfrm>
            <a:off x="2857953"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1"/>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01</a:t>
            </a:r>
            <a:endParaRPr lang="en-GB"/>
          </a:p>
        </p:txBody>
      </p:sp>
      <p:sp>
        <p:nvSpPr>
          <p:cNvPr id="27" name="Text Placeholder 26">
            <a:extLst>
              <a:ext uri="{FF2B5EF4-FFF2-40B4-BE49-F238E27FC236}">
                <a16:creationId xmlns:a16="http://schemas.microsoft.com/office/drawing/2014/main" id="{8A1AAB6E-94B2-4E91-9CEB-50E84434F063}"/>
              </a:ext>
            </a:extLst>
          </p:cNvPr>
          <p:cNvSpPr>
            <a:spLocks noGrp="1"/>
          </p:cNvSpPr>
          <p:nvPr>
            <p:ph type="body" sz="quarter" idx="25" hasCustomPrompt="1"/>
          </p:nvPr>
        </p:nvSpPr>
        <p:spPr>
          <a:xfrm>
            <a:off x="995363" y="4343400"/>
            <a:ext cx="2448000" cy="1533525"/>
          </a:xfrm>
        </p:spPr>
        <p:txBody>
          <a:bodyPr/>
          <a:lstStyle>
            <a:lvl2pPr>
              <a:defRPr sz="1300"/>
            </a:lvl2pPr>
          </a:lstStyle>
          <a:p>
            <a:pPr lvl="1"/>
            <a:r>
              <a:rPr lang="en-US"/>
              <a:t>Text Placeholder</a:t>
            </a:r>
          </a:p>
        </p:txBody>
      </p:sp>
      <p:sp>
        <p:nvSpPr>
          <p:cNvPr id="29" name="Text Placeholder 28">
            <a:extLst>
              <a:ext uri="{FF2B5EF4-FFF2-40B4-BE49-F238E27FC236}">
                <a16:creationId xmlns:a16="http://schemas.microsoft.com/office/drawing/2014/main" id="{441DA198-669A-415B-9D0E-89D5BDCB8BF1}"/>
              </a:ext>
            </a:extLst>
          </p:cNvPr>
          <p:cNvSpPr>
            <a:spLocks noGrp="1"/>
          </p:cNvSpPr>
          <p:nvPr>
            <p:ph type="body" sz="quarter" idx="26" hasCustomPrompt="1"/>
          </p:nvPr>
        </p:nvSpPr>
        <p:spPr>
          <a:xfrm>
            <a:off x="3582433" y="4343400"/>
            <a:ext cx="2448000" cy="1533525"/>
          </a:xfrm>
        </p:spPr>
        <p:txBody>
          <a:bodyPr/>
          <a:lstStyle>
            <a:lvl2pPr>
              <a:defRPr sz="1300"/>
            </a:lvl2pPr>
          </a:lstStyle>
          <a:p>
            <a:pPr lvl="1"/>
            <a:r>
              <a:rPr lang="en-US"/>
              <a:t>Text Placeholder</a:t>
            </a:r>
          </a:p>
        </p:txBody>
      </p:sp>
      <p:sp>
        <p:nvSpPr>
          <p:cNvPr id="31" name="Text Placeholder 30">
            <a:extLst>
              <a:ext uri="{FF2B5EF4-FFF2-40B4-BE49-F238E27FC236}">
                <a16:creationId xmlns:a16="http://schemas.microsoft.com/office/drawing/2014/main" id="{BDC5114C-C3D2-49E7-A38D-466F95B5A2BA}"/>
              </a:ext>
            </a:extLst>
          </p:cNvPr>
          <p:cNvSpPr>
            <a:spLocks noGrp="1"/>
          </p:cNvSpPr>
          <p:nvPr>
            <p:ph type="body" sz="quarter" idx="27" hasCustomPrompt="1"/>
          </p:nvPr>
        </p:nvSpPr>
        <p:spPr>
          <a:xfrm>
            <a:off x="6161566" y="4343400"/>
            <a:ext cx="2448000" cy="1533525"/>
          </a:xfrm>
        </p:spPr>
        <p:txBody>
          <a:bodyPr/>
          <a:lstStyle>
            <a:lvl2pPr>
              <a:defRPr sz="1300"/>
            </a:lvl2pPr>
          </a:lstStyle>
          <a:p>
            <a:pPr lvl="1"/>
            <a:r>
              <a:rPr lang="en-US"/>
              <a:t>Text Placeholder</a:t>
            </a:r>
          </a:p>
        </p:txBody>
      </p:sp>
      <p:sp>
        <p:nvSpPr>
          <p:cNvPr id="33" name="Text Placeholder 32">
            <a:extLst>
              <a:ext uri="{FF2B5EF4-FFF2-40B4-BE49-F238E27FC236}">
                <a16:creationId xmlns:a16="http://schemas.microsoft.com/office/drawing/2014/main" id="{A468C94C-268F-4547-8993-7B47FB365E82}"/>
              </a:ext>
            </a:extLst>
          </p:cNvPr>
          <p:cNvSpPr>
            <a:spLocks noGrp="1"/>
          </p:cNvSpPr>
          <p:nvPr>
            <p:ph type="body" sz="quarter" idx="28" hasCustomPrompt="1"/>
          </p:nvPr>
        </p:nvSpPr>
        <p:spPr>
          <a:xfrm>
            <a:off x="8740700" y="4343400"/>
            <a:ext cx="2448000" cy="1533525"/>
          </a:xfrm>
        </p:spPr>
        <p:txBody>
          <a:bodyPr/>
          <a:lstStyle>
            <a:lvl2pPr>
              <a:defRPr sz="1300"/>
            </a:lvl2pPr>
          </a:lstStyle>
          <a:p>
            <a:pPr lvl="1"/>
            <a:r>
              <a:rPr lang="en-US"/>
              <a:t>Text Placeholder</a:t>
            </a:r>
          </a:p>
        </p:txBody>
      </p:sp>
      <p:sp>
        <p:nvSpPr>
          <p:cNvPr id="39" name="Text Placeholder 17">
            <a:extLst>
              <a:ext uri="{FF2B5EF4-FFF2-40B4-BE49-F238E27FC236}">
                <a16:creationId xmlns:a16="http://schemas.microsoft.com/office/drawing/2014/main" id="{CA373DA8-5766-4E27-AB6B-2D49F7E78419}"/>
              </a:ext>
            </a:extLst>
          </p:cNvPr>
          <p:cNvSpPr>
            <a:spLocks noGrp="1"/>
          </p:cNvSpPr>
          <p:nvPr>
            <p:ph type="body" sz="quarter" idx="29" hasCustomPrompt="1"/>
          </p:nvPr>
        </p:nvSpPr>
        <p:spPr>
          <a:xfrm>
            <a:off x="5437085"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2"/>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02</a:t>
            </a:r>
            <a:endParaRPr lang="en-GB"/>
          </a:p>
        </p:txBody>
      </p:sp>
      <p:sp>
        <p:nvSpPr>
          <p:cNvPr id="40" name="Text Placeholder 17">
            <a:extLst>
              <a:ext uri="{FF2B5EF4-FFF2-40B4-BE49-F238E27FC236}">
                <a16:creationId xmlns:a16="http://schemas.microsoft.com/office/drawing/2014/main" id="{72EC7370-28C3-4DEF-9936-6044EC44FDC7}"/>
              </a:ext>
            </a:extLst>
          </p:cNvPr>
          <p:cNvSpPr>
            <a:spLocks noGrp="1"/>
          </p:cNvSpPr>
          <p:nvPr>
            <p:ph type="body" sz="quarter" idx="30" hasCustomPrompt="1"/>
          </p:nvPr>
        </p:nvSpPr>
        <p:spPr>
          <a:xfrm>
            <a:off x="8016218"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4"/>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03</a:t>
            </a:r>
            <a:endParaRPr lang="en-GB"/>
          </a:p>
        </p:txBody>
      </p:sp>
      <p:sp>
        <p:nvSpPr>
          <p:cNvPr id="41" name="Text Placeholder 17">
            <a:extLst>
              <a:ext uri="{FF2B5EF4-FFF2-40B4-BE49-F238E27FC236}">
                <a16:creationId xmlns:a16="http://schemas.microsoft.com/office/drawing/2014/main" id="{CA9841A3-E975-4AA0-932D-99A38F361989}"/>
              </a:ext>
            </a:extLst>
          </p:cNvPr>
          <p:cNvSpPr>
            <a:spLocks noGrp="1"/>
          </p:cNvSpPr>
          <p:nvPr>
            <p:ph type="body" sz="quarter" idx="31" hasCustomPrompt="1"/>
          </p:nvPr>
        </p:nvSpPr>
        <p:spPr>
          <a:xfrm>
            <a:off x="10595352"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5"/>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04</a:t>
            </a:r>
            <a:endParaRPr lang="en-GB"/>
          </a:p>
        </p:txBody>
      </p:sp>
    </p:spTree>
    <p:extLst>
      <p:ext uri="{BB962C8B-B14F-4D97-AF65-F5344CB8AC3E}">
        <p14:creationId xmlns:p14="http://schemas.microsoft.com/office/powerpoint/2010/main" val="3990181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7598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3258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49912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2683865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2273341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20971"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20971"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2"/>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9585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C22B7E-730E-4FA3-AEBD-0EC53A300157}"/>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9" name="Title 1">
            <a:extLst>
              <a:ext uri="{FF2B5EF4-FFF2-40B4-BE49-F238E27FC236}">
                <a16:creationId xmlns:a16="http://schemas.microsoft.com/office/drawing/2014/main" id="{5BDBF24D-4D2F-42A4-AD1C-43B70FC5B5DE}"/>
              </a:ext>
            </a:extLst>
          </p:cNvPr>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Text Placeholder 3">
            <a:extLst>
              <a:ext uri="{FF2B5EF4-FFF2-40B4-BE49-F238E27FC236}">
                <a16:creationId xmlns:a16="http://schemas.microsoft.com/office/drawing/2014/main" id="{EC8AEEAC-DFBC-44E5-A1A3-F209B8C054DE}"/>
              </a:ext>
            </a:extLst>
          </p:cNvPr>
          <p:cNvSpPr>
            <a:spLocks noGrp="1"/>
          </p:cNvSpPr>
          <p:nvPr>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EF0DAB2D-E302-48A2-9568-49B2734ACB9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081045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9" name="Text Placeholder 8"/>
          <p:cNvSpPr>
            <a:spLocks noGrp="1"/>
          </p:cNvSpPr>
          <p:nvPr>
            <p:ph type="body" sz="quarter" idx="19"/>
          </p:nvPr>
        </p:nvSpPr>
        <p:spPr>
          <a:xfrm>
            <a:off x="10032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85535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3" name="Text Placeholder 8"/>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208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955695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208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208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8" name="Graphic 8">
            <a:extLst>
              <a:ext uri="{FF2B5EF4-FFF2-40B4-BE49-F238E27FC236}">
                <a16:creationId xmlns:a16="http://schemas.microsoft.com/office/drawing/2014/main" id="{A75E6CC5-8B44-4F43-ACAA-428A4ADCE45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4" name="TextBox 3">
            <a:extLst>
              <a:ext uri="{FF2B5EF4-FFF2-40B4-BE49-F238E27FC236}">
                <a16:creationId xmlns:a16="http://schemas.microsoft.com/office/drawing/2014/main" id="{6FD97984-7D22-C349-AE77-260AFEA8CAB0}"/>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208364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GB"/>
              <a:t>Title slide text only</a:t>
            </a:r>
            <a:endParaRPr lang="en-US"/>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238696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Tree>
    <p:extLst>
      <p:ext uri="{BB962C8B-B14F-4D97-AF65-F5344CB8AC3E}">
        <p14:creationId xmlns:p14="http://schemas.microsoft.com/office/powerpoint/2010/main" val="1425663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6976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Confidential</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Rectangle 14">
            <a:extLst>
              <a:ext uri="{FF2B5EF4-FFF2-40B4-BE49-F238E27FC236}">
                <a16:creationId xmlns:a16="http://schemas.microsoft.com/office/drawing/2014/main" id="{CF196AFE-0767-4ACF-9869-412F4845EABF}"/>
              </a:ext>
            </a:extLst>
          </p:cNvPr>
          <p:cNvSpPr/>
          <p:nvPr userDrawn="1"/>
        </p:nvSpPr>
        <p:spPr>
          <a:xfrm>
            <a:off x="10228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4587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2701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38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232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250" y="2889486"/>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42576" y="2881529"/>
            <a:ext cx="360000" cy="360000"/>
          </a:xfrm>
          <a:prstGeom prst="rect">
            <a:avLst/>
          </a:prstGeom>
        </p:spPr>
      </p:pic>
      <p:pic>
        <p:nvPicPr>
          <p:cNvPr id="19" name="Graphic 18">
            <a:extLst>
              <a:ext uri="{FF2B5EF4-FFF2-40B4-BE49-F238E27FC236}">
                <a16:creationId xmlns:a16="http://schemas.microsoft.com/office/drawing/2014/main" id="{D7CE8814-2E6C-49B9-A2A8-80AB288D9AA2}"/>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267273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Confidential</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9" name="Rectangle 18">
            <a:extLst>
              <a:ext uri="{FF2B5EF4-FFF2-40B4-BE49-F238E27FC236}">
                <a16:creationId xmlns:a16="http://schemas.microsoft.com/office/drawing/2014/main" id="{7F4461B7-55B7-4469-ADF0-D4A2CB8F5710}"/>
              </a:ext>
            </a:extLst>
          </p:cNvPr>
          <p:cNvSpPr/>
          <p:nvPr userDrawn="1"/>
        </p:nvSpPr>
        <p:spPr>
          <a:xfrm>
            <a:off x="1026076" y="2816099"/>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461970" y="2816099"/>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273402" y="2821695"/>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7076" y="2779051"/>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26462" y="2779051"/>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476" y="2787008"/>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45802" y="2779051"/>
            <a:ext cx="360000" cy="360000"/>
          </a:xfrm>
          <a:prstGeom prst="rect">
            <a:avLst/>
          </a:prstGeom>
        </p:spPr>
      </p:pic>
      <p:pic>
        <p:nvPicPr>
          <p:cNvPr id="16" name="Graphic 15">
            <a:extLst>
              <a:ext uri="{FF2B5EF4-FFF2-40B4-BE49-F238E27FC236}">
                <a16:creationId xmlns:a16="http://schemas.microsoft.com/office/drawing/2014/main" id="{316E0CBF-F67B-4988-A694-3CA5B79E65D9}"/>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447815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Spectrum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grpSp>
        <p:nvGrpSpPr>
          <p:cNvPr id="17" name="Group 16">
            <a:extLst>
              <a:ext uri="{FF2B5EF4-FFF2-40B4-BE49-F238E27FC236}">
                <a16:creationId xmlns:a16="http://schemas.microsoft.com/office/drawing/2014/main" id="{56B15E2D-58A0-4506-8A15-E27C173174FA}"/>
              </a:ext>
            </a:extLst>
          </p:cNvPr>
          <p:cNvGrpSpPr/>
          <p:nvPr userDrawn="1"/>
        </p:nvGrpSpPr>
        <p:grpSpPr>
          <a:xfrm>
            <a:off x="2999643" y="1731971"/>
            <a:ext cx="2177326" cy="411225"/>
            <a:chOff x="2992848" y="1717717"/>
            <a:chExt cx="2177326" cy="411225"/>
          </a:xfrm>
        </p:grpSpPr>
        <p:sp>
          <p:nvSpPr>
            <p:cNvPr id="8" name="Rectangle 7">
              <a:extLst>
                <a:ext uri="{FF2B5EF4-FFF2-40B4-BE49-F238E27FC236}">
                  <a16:creationId xmlns:a16="http://schemas.microsoft.com/office/drawing/2014/main" id="{A2309040-9C95-48FE-AA99-4757E8328519}"/>
                </a:ext>
              </a:extLst>
            </p:cNvPr>
            <p:cNvSpPr/>
            <p:nvPr userDrawn="1"/>
          </p:nvSpPr>
          <p:spPr>
            <a:xfrm>
              <a:off x="2992848" y="1717717"/>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02518"/>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gr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grpSp>
        <p:nvGrpSpPr>
          <p:cNvPr id="18" name="Group 17">
            <a:extLst>
              <a:ext uri="{FF2B5EF4-FFF2-40B4-BE49-F238E27FC236}">
                <a16:creationId xmlns:a16="http://schemas.microsoft.com/office/drawing/2014/main" id="{2356161F-C4E7-4F32-B00D-D64EBA9D34CA}"/>
              </a:ext>
            </a:extLst>
          </p:cNvPr>
          <p:cNvGrpSpPr/>
          <p:nvPr userDrawn="1"/>
        </p:nvGrpSpPr>
        <p:grpSpPr>
          <a:xfrm>
            <a:off x="998351" y="3783824"/>
            <a:ext cx="2177326" cy="1433953"/>
            <a:chOff x="998351" y="4298384"/>
            <a:chExt cx="2177326" cy="1433953"/>
          </a:xfrm>
        </p:grpSpPr>
        <p:sp>
          <p:nvSpPr>
            <p:cNvPr id="20" name="Rectangle 19">
              <a:extLst>
                <a:ext uri="{FF2B5EF4-FFF2-40B4-BE49-F238E27FC236}">
                  <a16:creationId xmlns:a16="http://schemas.microsoft.com/office/drawing/2014/main" id="{6453D312-00EF-44B5-9D91-290BE0E19654}"/>
                </a:ext>
              </a:extLst>
            </p:cNvPr>
            <p:cNvSpPr/>
            <p:nvPr userDrawn="1"/>
          </p:nvSpPr>
          <p:spPr>
            <a:xfrm>
              <a:off x="998351" y="4298384"/>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812944"/>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5321112"/>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4386074"/>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897131"/>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5408191"/>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gr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013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470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6926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382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29838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655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111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38957"/>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80" y="2852903"/>
            <a:ext cx="714476"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80" y="1830789"/>
            <a:ext cx="714476"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80" y="3363960"/>
            <a:ext cx="714476"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80" y="3875017"/>
            <a:ext cx="714476"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80" y="2341846"/>
            <a:ext cx="714476"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7008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7008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57773"/>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100206" y="2869887"/>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a:spLocks/>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5" y="4389395"/>
            <a:ext cx="714476"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64" name="TextBox 63">
            <a:extLst>
              <a:ext uri="{FF2B5EF4-FFF2-40B4-BE49-F238E27FC236}">
                <a16:creationId xmlns:a16="http://schemas.microsoft.com/office/drawing/2014/main" id="{147E9F40-D028-425F-96B1-C73C59C9C8EF}"/>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73" name="Rectangle 72">
            <a:extLst>
              <a:ext uri="{FF2B5EF4-FFF2-40B4-BE49-F238E27FC236}">
                <a16:creationId xmlns:a16="http://schemas.microsoft.com/office/drawing/2014/main" id="{A2E77BBC-829E-4B5B-9C1B-B9C1344A811F}"/>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80" name="Rectangle 79">
            <a:extLst>
              <a:ext uri="{FF2B5EF4-FFF2-40B4-BE49-F238E27FC236}">
                <a16:creationId xmlns:a16="http://schemas.microsoft.com/office/drawing/2014/main" id="{86053ADE-6CEF-4806-8C0F-B8BEED546A81}"/>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81" name="Rectangle 80">
            <a:extLst>
              <a:ext uri="{FF2B5EF4-FFF2-40B4-BE49-F238E27FC236}">
                <a16:creationId xmlns:a16="http://schemas.microsoft.com/office/drawing/2014/main" id="{1FEC18AD-6921-4293-966A-F31741528B23}"/>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88" name="TextBox 87">
            <a:extLst>
              <a:ext uri="{FF2B5EF4-FFF2-40B4-BE49-F238E27FC236}">
                <a16:creationId xmlns:a16="http://schemas.microsoft.com/office/drawing/2014/main" id="{BD3C657F-FD1E-40E0-B00F-F92EC369386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4" name="Straight Connector 13">
            <a:extLst>
              <a:ext uri="{FF2B5EF4-FFF2-40B4-BE49-F238E27FC236}">
                <a16:creationId xmlns:a16="http://schemas.microsoft.com/office/drawing/2014/main" id="{FF87E5F4-3A2B-41F8-A4AA-BA7FFC573394}"/>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639F51-9F8C-4D36-8737-7A3DAC84F1DA}"/>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B8890E6-18C7-479B-B73B-0C731D264307}"/>
              </a:ext>
            </a:extLst>
          </p:cNvPr>
          <p:cNvGrpSpPr/>
          <p:nvPr userDrawn="1"/>
        </p:nvGrpSpPr>
        <p:grpSpPr>
          <a:xfrm>
            <a:off x="7170486" y="5015319"/>
            <a:ext cx="4023114" cy="868052"/>
            <a:chOff x="6942744" y="5227726"/>
            <a:chExt cx="6397168" cy="1380293"/>
          </a:xfrm>
        </p:grpSpPr>
        <p:sp>
          <p:nvSpPr>
            <p:cNvPr id="89" name="Rectangle 88">
              <a:extLst>
                <a:ext uri="{FF2B5EF4-FFF2-40B4-BE49-F238E27FC236}">
                  <a16:creationId xmlns:a16="http://schemas.microsoft.com/office/drawing/2014/main" id="{D9642345-2D6B-4C6E-A9F2-A02D26D51DDD}"/>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90" name="Rectangle 89">
              <a:extLst>
                <a:ext uri="{FF2B5EF4-FFF2-40B4-BE49-F238E27FC236}">
                  <a16:creationId xmlns:a16="http://schemas.microsoft.com/office/drawing/2014/main" id="{54B75BE9-8F9E-40F1-AE85-B929BD14E4F6}"/>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91" name="Rectangle 90">
              <a:extLst>
                <a:ext uri="{FF2B5EF4-FFF2-40B4-BE49-F238E27FC236}">
                  <a16:creationId xmlns:a16="http://schemas.microsoft.com/office/drawing/2014/main" id="{403512C6-1015-4893-B421-D2CA83BB28B7}"/>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92" name="Rectangle 91">
              <a:extLst>
                <a:ext uri="{FF2B5EF4-FFF2-40B4-BE49-F238E27FC236}">
                  <a16:creationId xmlns:a16="http://schemas.microsoft.com/office/drawing/2014/main" id="{8DF8AA28-67A9-4A84-A80F-52EFDEF62EC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93" name="Rectangle 92">
              <a:extLst>
                <a:ext uri="{FF2B5EF4-FFF2-40B4-BE49-F238E27FC236}">
                  <a16:creationId xmlns:a16="http://schemas.microsoft.com/office/drawing/2014/main" id="{96ECD3EF-C613-49EC-B955-C33743E8DAF2}"/>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94" name="Rectangle 93">
              <a:extLst>
                <a:ext uri="{FF2B5EF4-FFF2-40B4-BE49-F238E27FC236}">
                  <a16:creationId xmlns:a16="http://schemas.microsoft.com/office/drawing/2014/main" id="{CEFF0E69-1303-4A97-A554-2617DBE38F85}"/>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95" name="Rectangle 94">
              <a:extLst>
                <a:ext uri="{FF2B5EF4-FFF2-40B4-BE49-F238E27FC236}">
                  <a16:creationId xmlns:a16="http://schemas.microsoft.com/office/drawing/2014/main" id="{D22E2F76-F5F9-4152-8B76-200BB23CF93D}"/>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96" name="Rectangle 95">
              <a:extLst>
                <a:ext uri="{FF2B5EF4-FFF2-40B4-BE49-F238E27FC236}">
                  <a16:creationId xmlns:a16="http://schemas.microsoft.com/office/drawing/2014/main" id="{F294A2C6-DAFC-45CD-86AD-3902D99F3B8E}"/>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97" name="Rectangle 96">
              <a:extLst>
                <a:ext uri="{FF2B5EF4-FFF2-40B4-BE49-F238E27FC236}">
                  <a16:creationId xmlns:a16="http://schemas.microsoft.com/office/drawing/2014/main" id="{E318800B-9E93-4883-840B-696F82170F32}"/>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98" name="Rectangle 97">
              <a:extLst>
                <a:ext uri="{FF2B5EF4-FFF2-40B4-BE49-F238E27FC236}">
                  <a16:creationId xmlns:a16="http://schemas.microsoft.com/office/drawing/2014/main" id="{14443132-A6B3-4990-BA37-9E2D3DE1B10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99" name="Rectangle 98">
              <a:extLst>
                <a:ext uri="{FF2B5EF4-FFF2-40B4-BE49-F238E27FC236}">
                  <a16:creationId xmlns:a16="http://schemas.microsoft.com/office/drawing/2014/main" id="{6C79AFB4-7A51-4309-99F1-4015E9137C5F}"/>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0" name="Rectangle 99">
              <a:extLst>
                <a:ext uri="{FF2B5EF4-FFF2-40B4-BE49-F238E27FC236}">
                  <a16:creationId xmlns:a16="http://schemas.microsoft.com/office/drawing/2014/main" id="{CE4F02C0-8A76-4F89-8E59-9E7549909C2A}"/>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01" name="Rectangle 100">
              <a:extLst>
                <a:ext uri="{FF2B5EF4-FFF2-40B4-BE49-F238E27FC236}">
                  <a16:creationId xmlns:a16="http://schemas.microsoft.com/office/drawing/2014/main" id="{29198175-1C72-4E67-BB92-6595EEDA420A}"/>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02" name="Rectangle 101">
              <a:extLst>
                <a:ext uri="{FF2B5EF4-FFF2-40B4-BE49-F238E27FC236}">
                  <a16:creationId xmlns:a16="http://schemas.microsoft.com/office/drawing/2014/main" id="{BB592D94-A7C3-4005-BCCE-3C53AAD9574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16569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984BEAEF-0602-4E86-A4A3-9F2906ED28F9}"/>
              </a:ext>
            </a:extLst>
          </p:cNvPr>
          <p:cNvPicPr>
            <a:picLocks noChangeAspect="1"/>
          </p:cNvPicPr>
          <p:nvPr userDrawn="1"/>
        </p:nvPicPr>
        <p:blipFill rotWithShape="1">
          <a:blip r:embed="rId4"/>
          <a:srcRect l="1186" t="12387" b="13404"/>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ADA3593A-B431-4ADA-BE4C-21EA84735646}"/>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C17B002-334A-40EC-B121-E986C0119D4B}"/>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10" name="Straight Connector 9">
            <a:extLst>
              <a:ext uri="{FF2B5EF4-FFF2-40B4-BE49-F238E27FC236}">
                <a16:creationId xmlns:a16="http://schemas.microsoft.com/office/drawing/2014/main" id="{9EB4073E-9A76-4497-A20D-140FBF74D8F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raphic 8">
            <a:extLst>
              <a:ext uri="{FF2B5EF4-FFF2-40B4-BE49-F238E27FC236}">
                <a16:creationId xmlns:a16="http://schemas.microsoft.com/office/drawing/2014/main" id="{ABB19345-2968-4E44-943F-3E97D8AA198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73989FC9-C393-DC3D-6E50-8AFD6E44C451}"/>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4390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DEB4B6-682E-4009-89BC-CB154E8DC002}"/>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2" name="Text Placeholder 3">
            <a:extLst>
              <a:ext uri="{FF2B5EF4-FFF2-40B4-BE49-F238E27FC236}">
                <a16:creationId xmlns:a16="http://schemas.microsoft.com/office/drawing/2014/main" id="{ABABE048-BB93-46AF-B21F-692455B275EB}"/>
              </a:ext>
            </a:extLst>
          </p:cNvPr>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Title 9">
            <a:extLst>
              <a:ext uri="{FF2B5EF4-FFF2-40B4-BE49-F238E27FC236}">
                <a16:creationId xmlns:a16="http://schemas.microsoft.com/office/drawing/2014/main" id="{9B4976CB-3107-403A-8E4C-49D73E5523E8}"/>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14" name="Graphic 13">
            <a:extLst>
              <a:ext uri="{FF2B5EF4-FFF2-40B4-BE49-F238E27FC236}">
                <a16:creationId xmlns:a16="http://schemas.microsoft.com/office/drawing/2014/main" id="{3F974C88-37FD-486C-A053-2B6EC15FFE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69647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7" name="Graphic 8">
            <a:extLst>
              <a:ext uri="{FF2B5EF4-FFF2-40B4-BE49-F238E27FC236}">
                <a16:creationId xmlns:a16="http://schemas.microsoft.com/office/drawing/2014/main" id="{90B7A897-5A26-41CB-AEE5-250C628151A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EB8B3C09-FAB2-429B-938C-E7850406596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EA9BF5FA-A218-4481-9952-70E809F83381}"/>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13" name="Straight Connector 12">
            <a:extLst>
              <a:ext uri="{FF2B5EF4-FFF2-40B4-BE49-F238E27FC236}">
                <a16:creationId xmlns:a16="http://schemas.microsoft.com/office/drawing/2014/main" id="{D8B9F63F-C8B5-4C95-9816-589FF270249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A7125D-B7F5-9E36-3848-1EF51DB7670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275426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2F8830-4F74-4E7B-8634-A831C07B4D8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9" name="Shape 8">
            <a:extLst>
              <a:ext uri="{FF2B5EF4-FFF2-40B4-BE49-F238E27FC236}">
                <a16:creationId xmlns:a16="http://schemas.microsoft.com/office/drawing/2014/main" id="{095959D6-539D-4DBA-A407-486EBC7BD27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99DFC671-4434-4988-9BE6-E6E05C1E905C}"/>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Confidential</a:t>
            </a:r>
          </a:p>
        </p:txBody>
      </p:sp>
      <p:cxnSp>
        <p:nvCxnSpPr>
          <p:cNvPr id="13" name="Straight Connector 12">
            <a:extLst>
              <a:ext uri="{FF2B5EF4-FFF2-40B4-BE49-F238E27FC236}">
                <a16:creationId xmlns:a16="http://schemas.microsoft.com/office/drawing/2014/main" id="{9A2598B6-5992-4ED7-A56F-E61779FCAAAD}"/>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Graphic 8">
            <a:extLst>
              <a:ext uri="{FF2B5EF4-FFF2-40B4-BE49-F238E27FC236}">
                <a16:creationId xmlns:a16="http://schemas.microsoft.com/office/drawing/2014/main" id="{CAAB85AA-9E5A-4C61-B424-F7AF5354832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276575BE-E31F-0287-0081-E10F4B2C12B5}"/>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tx2"/>
                </a:solidFill>
                <a:latin typeface="+mn-lt"/>
                <a:ea typeface="+mn-ea"/>
                <a:cs typeface="+mn-cs"/>
              </a:rPr>
              <a:t>guarantee.All</a:t>
            </a:r>
            <a:r>
              <a:rPr lang="en-US" sz="600" kern="1200" noProof="0">
                <a:solidFill>
                  <a:schemeClr val="tx2"/>
                </a:solidFill>
                <a:latin typeface="+mn-lt"/>
                <a:ea typeface="+mn-ea"/>
                <a:cs typeface="+mn-cs"/>
              </a:rPr>
              <a:t> rights reserved.</a:t>
            </a:r>
          </a:p>
        </p:txBody>
      </p:sp>
    </p:spTree>
    <p:extLst>
      <p:ext uri="{BB962C8B-B14F-4D97-AF65-F5344CB8AC3E}">
        <p14:creationId xmlns:p14="http://schemas.microsoft.com/office/powerpoint/2010/main" val="387199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483AC7-339F-48D4-9AB4-3046D5749CB9}"/>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2" name="Shape 8">
            <a:extLst>
              <a:ext uri="{FF2B5EF4-FFF2-40B4-BE49-F238E27FC236}">
                <a16:creationId xmlns:a16="http://schemas.microsoft.com/office/drawing/2014/main" id="{15EB5FA9-D117-4324-A3D4-5F62C3F1B10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9" name="Graphic 8">
            <a:extLst>
              <a:ext uri="{FF2B5EF4-FFF2-40B4-BE49-F238E27FC236}">
                <a16:creationId xmlns:a16="http://schemas.microsoft.com/office/drawing/2014/main" id="{D28B896E-27F6-49D5-8E14-861D71D86A4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A564A7DC-07A4-43BD-BDC8-DCD851D6E6B3}"/>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16" name="Straight Connector 15">
            <a:extLst>
              <a:ext uri="{FF2B5EF4-FFF2-40B4-BE49-F238E27FC236}">
                <a16:creationId xmlns:a16="http://schemas.microsoft.com/office/drawing/2014/main" id="{4D7D7CF2-0F24-42C5-950D-8831C090846B}"/>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hape 8">
            <a:extLst>
              <a:ext uri="{FF2B5EF4-FFF2-40B4-BE49-F238E27FC236}">
                <a16:creationId xmlns:a16="http://schemas.microsoft.com/office/drawing/2014/main" id="{FA7C57B7-3139-4227-860D-62744E80075C}"/>
              </a:ext>
            </a:extLst>
          </p:cNvPr>
          <p:cNvSpPr txBox="1">
            <a:spLocks/>
          </p:cNvSpPr>
          <p:nvPr userDrawn="1"/>
        </p:nvSpPr>
        <p:spPr>
          <a:xfrm>
            <a:off x="11099007" y="64193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20" name="TextBox 19">
            <a:extLst>
              <a:ext uri="{FF2B5EF4-FFF2-40B4-BE49-F238E27FC236}">
                <a16:creationId xmlns:a16="http://schemas.microsoft.com/office/drawing/2014/main" id="{A266A7FB-075A-4AE6-86C7-092AFE2A545E}"/>
              </a:ext>
              <a:ext uri="{C183D7F6-B498-43B3-948B-1728B52AA6E4}">
                <adec:decorative xmlns:adec="http://schemas.microsoft.com/office/drawing/2017/decorative" val="1"/>
              </a:ext>
            </a:extLst>
          </p:cNvPr>
          <p:cNvSpPr txBox="1"/>
          <p:nvPr userDrawn="1">
            <p:custDataLst>
              <p:tags r:id="rId2"/>
            </p:custDataLst>
          </p:nvPr>
        </p:nvSpPr>
        <p:spPr>
          <a:xfrm>
            <a:off x="9120194" y="64479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cxnSp>
        <p:nvCxnSpPr>
          <p:cNvPr id="24" name="Straight Connector 23">
            <a:extLst>
              <a:ext uri="{FF2B5EF4-FFF2-40B4-BE49-F238E27FC236}">
                <a16:creationId xmlns:a16="http://schemas.microsoft.com/office/drawing/2014/main" id="{784B0381-9719-4838-A466-2F6CF091D42B}"/>
              </a:ext>
            </a:extLst>
          </p:cNvPr>
          <p:cNvCxnSpPr/>
          <p:nvPr userDrawn="1"/>
        </p:nvCxnSpPr>
        <p:spPr>
          <a:xfrm>
            <a:off x="11080948" y="64193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9184DA1-D23A-A6FB-168E-4A4D82DE8E6B}"/>
              </a:ext>
              <a:ext uri="{C183D7F6-B498-43B3-948B-1728B52AA6E4}">
                <adec:decorative xmlns:adec="http://schemas.microsoft.com/office/drawing/2017/decorative" val="1"/>
              </a:ext>
            </a:extLst>
          </p:cNvPr>
          <p:cNvSpPr txBox="1"/>
          <p:nvPr userDrawn="1">
            <p:custDataLst>
              <p:tags r:id="rId3"/>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425313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8641B0-A64D-42AC-AB80-2B2DE3763A4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42" t="3137" r="3345" b="2940"/>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204D0D1F-8410-4751-9F17-82062CC4247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79C2D67A-46AC-45AD-BA5C-64A7AFA6D0C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13279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64370-786B-4EB9-A918-4498A437E632}"/>
              </a:ext>
            </a:extLst>
          </p:cNvPr>
          <p:cNvPicPr>
            <a:picLocks noChangeAspect="1"/>
          </p:cNvPicPr>
          <p:nvPr userDrawn="1"/>
        </p:nvPicPr>
        <p:blipFill rotWithShape="1">
          <a:blip r:embed="rId4"/>
          <a:srcRect l="37851" t="22847" b="23582"/>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788EE33-7A33-4169-88D0-D538A8D5A207}"/>
              </a:ext>
            </a:extLst>
          </p:cNvPr>
          <p:cNvSpPr/>
          <p:nvPr userDrawn="1"/>
        </p:nvSpPr>
        <p:spPr>
          <a:xfrm>
            <a:off x="0" y="0"/>
            <a:ext cx="12192000" cy="6858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92C56E33-D809-4537-841C-C9A7A931650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D283E213-D99A-5E54-51B0-BD11B083F8C7}"/>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lumMod val="65000"/>
                  </a:schemeClr>
                </a:solidFill>
                <a:latin typeface="+mn-lt"/>
                <a:ea typeface="+mn-ea"/>
                <a:cs typeface="+mn-cs"/>
              </a:rPr>
              <a:t>guarantee.All</a:t>
            </a:r>
            <a:r>
              <a:rPr lang="en-US" sz="600" kern="1200" noProof="0">
                <a:solidFill>
                  <a:schemeClr val="bg1">
                    <a:lumMod val="65000"/>
                  </a:schemeClr>
                </a:solidFill>
                <a:latin typeface="+mn-lt"/>
                <a:ea typeface="+mn-ea"/>
                <a:cs typeface="+mn-cs"/>
              </a:rPr>
              <a:t> rights reserved.</a:t>
            </a:r>
          </a:p>
        </p:txBody>
      </p:sp>
    </p:spTree>
    <p:extLst>
      <p:ext uri="{BB962C8B-B14F-4D97-AF65-F5344CB8AC3E}">
        <p14:creationId xmlns:p14="http://schemas.microsoft.com/office/powerpoint/2010/main" val="1765104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id="{2B1EB00E-DCFB-4436-A4B2-99F40E7C1341}"/>
              </a:ext>
            </a:extLst>
          </p:cNvPr>
          <p:cNvPicPr>
            <a:picLocks noChangeAspect="1"/>
          </p:cNvPicPr>
          <p:nvPr userDrawn="1"/>
        </p:nvPicPr>
        <p:blipFill rotWithShape="1">
          <a:blip r:embed="rId4"/>
          <a:srcRect t="12358" r="21307" b="22215"/>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E8ECA420-5DEB-497A-A9D0-9E0254063BF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6B797B46-5350-E9A3-BBE7-35B9F633BAC7}"/>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lumMod val="65000"/>
                  </a:schemeClr>
                </a:solidFill>
                <a:latin typeface="+mn-lt"/>
                <a:ea typeface="+mn-ea"/>
                <a:cs typeface="+mn-cs"/>
              </a:rPr>
              <a:t>guarantee.All</a:t>
            </a:r>
            <a:r>
              <a:rPr lang="en-US" sz="600" kern="1200" noProof="0">
                <a:solidFill>
                  <a:schemeClr val="bg1">
                    <a:lumMod val="65000"/>
                  </a:schemeClr>
                </a:solidFill>
                <a:latin typeface="+mn-lt"/>
                <a:ea typeface="+mn-ea"/>
                <a:cs typeface="+mn-cs"/>
              </a:rPr>
              <a:t> rights reserved.</a:t>
            </a:r>
          </a:p>
        </p:txBody>
      </p:sp>
    </p:spTree>
    <p:extLst>
      <p:ext uri="{BB962C8B-B14F-4D97-AF65-F5344CB8AC3E}">
        <p14:creationId xmlns:p14="http://schemas.microsoft.com/office/powerpoint/2010/main" val="2840315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CC9B0-8CF1-42D8-9E4B-C7BC505E3516}"/>
              </a:ext>
            </a:extLst>
          </p:cNvPr>
          <p:cNvPicPr>
            <a:picLocks/>
          </p:cNvPicPr>
          <p:nvPr userDrawn="1"/>
        </p:nvPicPr>
        <p:blipFill rotWithShape="1">
          <a:blip r:embed="rId4"/>
          <a:srcRect l="16985" t="14650" b="15031"/>
          <a:stretch/>
        </p:blipFill>
        <p:spPr>
          <a:xfrm flipH="1">
            <a:off x="0" y="-1"/>
            <a:ext cx="12192000" cy="6858001"/>
          </a:xfrm>
          <a:prstGeom prst="rect">
            <a:avLst/>
          </a:prstGeom>
        </p:spPr>
      </p:pic>
      <p:sp>
        <p:nvSpPr>
          <p:cNvPr id="14" name="Rectangle 13">
            <a:extLst>
              <a:ext uri="{FF2B5EF4-FFF2-40B4-BE49-F238E27FC236}">
                <a16:creationId xmlns:a16="http://schemas.microsoft.com/office/drawing/2014/main" id="{6DABDAF5-AB7D-4EFC-9A3E-DFF3709821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60DCE228-0B63-4417-98F0-83184D79896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8104DBE3-0E6B-0F89-D1CB-4518BF038CFA}"/>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796700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id="{9D3C7FA3-61FC-4875-8279-D3B54C672361}"/>
              </a:ext>
            </a:extLst>
          </p:cNvPr>
          <p:cNvPicPr>
            <a:picLocks noChangeAspect="1"/>
          </p:cNvPicPr>
          <p:nvPr userDrawn="1"/>
        </p:nvPicPr>
        <p:blipFill rotWithShape="1">
          <a:blip r:embed="rId4"/>
          <a:srcRect l="1186" t="12387" b="13404"/>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B132EE1-487A-4B69-95D1-CA1029F76CBC}"/>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762A669C-817B-4C79-8C20-37FC26CD72A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7075D216-4034-2AE7-97A3-4B487065F791}"/>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879169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220E8D-EC0F-46D1-9AD3-E5B6C0D7ED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23" name="Rectangle 22">
            <a:extLst>
              <a:ext uri="{FF2B5EF4-FFF2-40B4-BE49-F238E27FC236}">
                <a16:creationId xmlns:a16="http://schemas.microsoft.com/office/drawing/2014/main" id="{50A466FF-A8B6-4076-9B3C-A61811420CD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3" name="Title 1">
            <a:extLst>
              <a:ext uri="{FF2B5EF4-FFF2-40B4-BE49-F238E27FC236}">
                <a16:creationId xmlns:a16="http://schemas.microsoft.com/office/drawing/2014/main" id="{2C0CE533-6F84-4FEB-B1E0-A1C3F0049957}"/>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4" name="Text Placeholder 3">
            <a:extLst>
              <a:ext uri="{FF2B5EF4-FFF2-40B4-BE49-F238E27FC236}">
                <a16:creationId xmlns:a16="http://schemas.microsoft.com/office/drawing/2014/main" id="{55B38886-1C37-4B08-B1E0-DA70618C401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5" name="Text Placeholder 4">
            <a:extLst>
              <a:ext uri="{FF2B5EF4-FFF2-40B4-BE49-F238E27FC236}">
                <a16:creationId xmlns:a16="http://schemas.microsoft.com/office/drawing/2014/main" id="{E21A76FD-610B-44D4-98B5-02EF8754CE92}"/>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6" name="Shape 8">
            <a:extLst>
              <a:ext uri="{FF2B5EF4-FFF2-40B4-BE49-F238E27FC236}">
                <a16:creationId xmlns:a16="http://schemas.microsoft.com/office/drawing/2014/main" id="{5447C2C3-52D6-445B-9981-678811F40754}"/>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7" name="TextBox 16">
            <a:extLst>
              <a:ext uri="{FF2B5EF4-FFF2-40B4-BE49-F238E27FC236}">
                <a16:creationId xmlns:a16="http://schemas.microsoft.com/office/drawing/2014/main" id="{FFADC0B2-7512-4C06-BA77-859DE60C9B9F}"/>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1" name="Straight Connector 20">
            <a:extLst>
              <a:ext uri="{FF2B5EF4-FFF2-40B4-BE49-F238E27FC236}">
                <a16:creationId xmlns:a16="http://schemas.microsoft.com/office/drawing/2014/main" id="{ACB3BBB9-B843-4B92-97C7-CFC475524D9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F214A413-5ED7-4238-BAC2-5747B3C6155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0" name="TextBox 19">
            <a:extLst>
              <a:ext uri="{FF2B5EF4-FFF2-40B4-BE49-F238E27FC236}">
                <a16:creationId xmlns:a16="http://schemas.microsoft.com/office/drawing/2014/main" id="{584B1AC7-79DA-4A59-B3A4-1B2B4DDEFC54}"/>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245083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5CA7AD-3724-4610-AD0B-806098ADE50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24" name="Rectangle 23">
            <a:extLst>
              <a:ext uri="{FF2B5EF4-FFF2-40B4-BE49-F238E27FC236}">
                <a16:creationId xmlns:a16="http://schemas.microsoft.com/office/drawing/2014/main" id="{DCCB7276-C5E7-41DA-B9EC-B2DC13E028BA}"/>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59EC7046-C285-4ABB-93F1-38CE2192A96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81936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E2D7F6-77EE-4A84-A347-E3DE3770F560}"/>
              </a:ext>
            </a:extLst>
          </p:cNvPr>
          <p:cNvGrpSpPr/>
          <p:nvPr userDrawn="1"/>
        </p:nvGrpSpPr>
        <p:grpSpPr>
          <a:xfrm>
            <a:off x="998476" y="0"/>
            <a:ext cx="911399" cy="1485244"/>
            <a:chOff x="1008000" y="0"/>
            <a:chExt cx="911399" cy="1485244"/>
          </a:xfrm>
          <a:solidFill>
            <a:schemeClr val="bg1">
              <a:alpha val="0"/>
            </a:schemeClr>
          </a:solidFill>
        </p:grpSpPr>
        <p:sp>
          <p:nvSpPr>
            <p:cNvPr id="11" name="Freeform 19">
              <a:extLst>
                <a:ext uri="{FF2B5EF4-FFF2-40B4-BE49-F238E27FC236}">
                  <a16:creationId xmlns:a16="http://schemas.microsoft.com/office/drawing/2014/main" id="{A38D1D5C-300B-4EC8-97CB-72C6B7A7CC70}"/>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D721161A-007B-4922-864A-502861C248B2}"/>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9">
              <a:extLst>
                <a:ext uri="{FF2B5EF4-FFF2-40B4-BE49-F238E27FC236}">
                  <a16:creationId xmlns:a16="http://schemas.microsoft.com/office/drawing/2014/main" id="{23EB2905-098A-41C5-AB65-063729C54D07}"/>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Rectangle 13">
            <a:extLst>
              <a:ext uri="{FF2B5EF4-FFF2-40B4-BE49-F238E27FC236}">
                <a16:creationId xmlns:a16="http://schemas.microsoft.com/office/drawing/2014/main" id="{933C2314-88FE-4413-B812-D2D4A2998E51}"/>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5" name="Text Placeholder 3">
            <a:extLst>
              <a:ext uri="{FF2B5EF4-FFF2-40B4-BE49-F238E27FC236}">
                <a16:creationId xmlns:a16="http://schemas.microsoft.com/office/drawing/2014/main" id="{EC91CE7F-7855-470E-A1C6-7B98C9783C0D}"/>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6" name="Title 1">
            <a:extLst>
              <a:ext uri="{FF2B5EF4-FFF2-40B4-BE49-F238E27FC236}">
                <a16:creationId xmlns:a16="http://schemas.microsoft.com/office/drawing/2014/main" id="{633FD179-5843-4777-B4EF-2C33EA14278A}"/>
              </a:ext>
            </a:extLst>
          </p:cNvPr>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7" name="Graphic 16">
            <a:extLst>
              <a:ext uri="{FF2B5EF4-FFF2-40B4-BE49-F238E27FC236}">
                <a16:creationId xmlns:a16="http://schemas.microsoft.com/office/drawing/2014/main" id="{178F7078-5FAB-4923-B594-5A3AB65111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96993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7C365C-B5DD-4C23-A880-ABB124CC8F5D}"/>
              </a:ext>
            </a:extLst>
          </p:cNvPr>
          <p:cNvPicPr>
            <a:picLocks noChangeAspect="1"/>
          </p:cNvPicPr>
          <p:nvPr userDrawn="1"/>
        </p:nvPicPr>
        <p:blipFill rotWithShape="1">
          <a:blip r:embed="rId4"/>
          <a:srcRect l="3399" r="43268"/>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E78826E-402F-4B62-8514-20F9B6E3FD3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C2489C67-E78E-4B16-B4DF-5420711D4DA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58409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E949F2-DC86-49D8-B7F6-F5E464D2BA77}"/>
              </a:ext>
            </a:extLst>
          </p:cNvPr>
          <p:cNvPicPr>
            <a:picLocks noChangeAspect="1"/>
          </p:cNvPicPr>
          <p:nvPr userDrawn="1"/>
        </p:nvPicPr>
        <p:blipFill rotWithShape="1">
          <a:blip r:embed="rId4"/>
          <a:srcRect t="19893" b="3805"/>
          <a:stretch/>
        </p:blipFill>
        <p:spPr>
          <a:xfrm>
            <a:off x="0" y="0"/>
            <a:ext cx="12192000" cy="6858001"/>
          </a:xfrm>
          <a:prstGeom prst="rect">
            <a:avLst/>
          </a:prstGeom>
        </p:spPr>
      </p:pic>
      <p:sp>
        <p:nvSpPr>
          <p:cNvPr id="25" name="Rectangle 24">
            <a:extLst>
              <a:ext uri="{FF2B5EF4-FFF2-40B4-BE49-F238E27FC236}">
                <a16:creationId xmlns:a16="http://schemas.microsoft.com/office/drawing/2014/main" id="{5C17DA15-2931-4E70-8695-C7A1F864DD54}"/>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A99167FB-25DC-46D0-82A7-C680F31079A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4173069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8FCEB1-3EF3-4E82-987D-4D27092A2090}"/>
              </a:ext>
            </a:extLst>
          </p:cNvPr>
          <p:cNvPicPr>
            <a:picLocks noChangeAspect="1"/>
          </p:cNvPicPr>
          <p:nvPr userDrawn="1"/>
        </p:nvPicPr>
        <p:blipFill rotWithShape="1">
          <a:blip r:embed="rId4"/>
          <a:srcRect t="21907" r="25653" b="15362"/>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9771AAE-1FFA-41EF-BCB5-199A62E0D87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484397CC-5564-47D0-8F73-FC7BAB32972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lumMod val="65000"/>
                  </a:schemeClr>
                </a:solidFill>
                <a:latin typeface="+mn-lt"/>
                <a:ea typeface="+mn-ea"/>
                <a:cs typeface="+mn-cs"/>
              </a:rPr>
              <a:t>guarantee.All</a:t>
            </a:r>
            <a:r>
              <a:rPr lang="en-US" sz="600" kern="1200" noProof="0">
                <a:solidFill>
                  <a:schemeClr val="bg1">
                    <a:lumMod val="65000"/>
                  </a:schemeClr>
                </a:solidFill>
                <a:latin typeface="+mn-lt"/>
                <a:ea typeface="+mn-ea"/>
                <a:cs typeface="+mn-cs"/>
              </a:rPr>
              <a:t> rights reserved.</a:t>
            </a:r>
          </a:p>
        </p:txBody>
      </p:sp>
    </p:spTree>
    <p:extLst>
      <p:ext uri="{BB962C8B-B14F-4D97-AF65-F5344CB8AC3E}">
        <p14:creationId xmlns:p14="http://schemas.microsoft.com/office/powerpoint/2010/main" val="192550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AF6AC-47B5-4889-A9DA-091E01DE5F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9" name="Rectangle 8">
            <a:extLst>
              <a:ext uri="{FF2B5EF4-FFF2-40B4-BE49-F238E27FC236}">
                <a16:creationId xmlns:a16="http://schemas.microsoft.com/office/drawing/2014/main" id="{1B7C9E0A-9329-4B74-81B5-5A7A41C9A7C7}"/>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Shape 8">
            <a:extLst>
              <a:ext uri="{FF2B5EF4-FFF2-40B4-BE49-F238E27FC236}">
                <a16:creationId xmlns:a16="http://schemas.microsoft.com/office/drawing/2014/main" id="{218117A8-EF1A-493C-A287-EDFA583FB96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6152CB91-51E0-4F26-B119-3004E7A2442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11" name="Freeform 19">
            <a:extLst>
              <a:ext uri="{FF2B5EF4-FFF2-40B4-BE49-F238E27FC236}">
                <a16:creationId xmlns:a16="http://schemas.microsoft.com/office/drawing/2014/main" id="{5C4D1F29-5589-485D-8D08-51CED5DD7122}"/>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3" name="Straight Connector 12">
            <a:extLst>
              <a:ext uri="{FF2B5EF4-FFF2-40B4-BE49-F238E27FC236}">
                <a16:creationId xmlns:a16="http://schemas.microsoft.com/office/drawing/2014/main" id="{E771C50C-1A37-4DB9-8F3A-7B00281526E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276C03-A764-4163-B1D2-6E4AE24B39E5}"/>
              </a:ext>
            </a:extLst>
          </p:cNvPr>
          <p:cNvPicPr>
            <a:picLocks noChangeAspect="1"/>
          </p:cNvPicPr>
          <p:nvPr userDrawn="1"/>
        </p:nvPicPr>
        <p:blipFill rotWithShape="1">
          <a:blip r:embed="rId5"/>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
        <p:nvSpPr>
          <p:cNvPr id="12" name="TextBox 11">
            <a:extLst>
              <a:ext uri="{FF2B5EF4-FFF2-40B4-BE49-F238E27FC236}">
                <a16:creationId xmlns:a16="http://schemas.microsoft.com/office/drawing/2014/main" id="{22DFE754-53EC-4CE3-8C68-A0585386D48F}"/>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11625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56A4-D08B-4353-9FB8-0DC3EE984A8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C8B69055-DC25-49C8-9B89-81E75E56EDEA}"/>
              </a:ext>
            </a:extLst>
          </p:cNvPr>
          <p:cNvPicPr>
            <a:picLocks noChangeAspect="1"/>
          </p:cNvPicPr>
          <p:nvPr userDrawn="1"/>
        </p:nvPicPr>
        <p:blipFill>
          <a:blip r:embed="rId5">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
        <p:nvSpPr>
          <p:cNvPr id="7" name="Shape 8">
            <a:extLst>
              <a:ext uri="{FF2B5EF4-FFF2-40B4-BE49-F238E27FC236}">
                <a16:creationId xmlns:a16="http://schemas.microsoft.com/office/drawing/2014/main" id="{FB4B4C31-D5DC-413D-ACD8-70061BC1019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516CBF43-F8A7-4C4C-A764-38F3B60FD3B7}"/>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9" name="Freeform 19">
            <a:extLst>
              <a:ext uri="{FF2B5EF4-FFF2-40B4-BE49-F238E27FC236}">
                <a16:creationId xmlns:a16="http://schemas.microsoft.com/office/drawing/2014/main" id="{297F94BA-E0EE-4D6A-A572-9F267DD6CE6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1" name="Straight Connector 10">
            <a:extLst>
              <a:ext uri="{FF2B5EF4-FFF2-40B4-BE49-F238E27FC236}">
                <a16:creationId xmlns:a16="http://schemas.microsoft.com/office/drawing/2014/main" id="{1A7C6D7D-537F-4A3E-B0A0-3B8044951FC8}"/>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43D1A92-E1A8-44F2-84CE-E33ED1461F0D}"/>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154351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4965-9C6E-45A9-AEEE-E0C2874F96CA}"/>
              </a:ext>
            </a:extLst>
          </p:cNvPr>
          <p:cNvPicPr>
            <a:picLocks noChangeAspect="1"/>
          </p:cNvPicPr>
          <p:nvPr userDrawn="1"/>
        </p:nvPicPr>
        <p:blipFill rotWithShape="1">
          <a:blip r:embed="rId4"/>
          <a:srcRect l="15110" r="3155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23ADA7-3E7F-4804-B221-69FE4E3E7945}"/>
              </a:ext>
            </a:extLst>
          </p:cNvPr>
          <p:cNvPicPr>
            <a:picLocks noChangeAspect="1"/>
          </p:cNvPicPr>
          <p:nvPr userDrawn="1"/>
        </p:nvPicPr>
        <p:blipFill rotWithShape="1">
          <a:blip r:embed="rId5"/>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
        <p:nvSpPr>
          <p:cNvPr id="7" name="Shape 8">
            <a:extLst>
              <a:ext uri="{FF2B5EF4-FFF2-40B4-BE49-F238E27FC236}">
                <a16:creationId xmlns:a16="http://schemas.microsoft.com/office/drawing/2014/main" id="{4CBCC8CD-E01A-4F61-8E09-23B36481DC5C}"/>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B7F707DF-6B0D-4CA9-B3CD-89CCCE5F9FAA}"/>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9" name="Freeform 19">
            <a:extLst>
              <a:ext uri="{FF2B5EF4-FFF2-40B4-BE49-F238E27FC236}">
                <a16:creationId xmlns:a16="http://schemas.microsoft.com/office/drawing/2014/main" id="{4E889479-F88E-49B0-B6A9-E0CF984888D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1" name="Straight Connector 10">
            <a:extLst>
              <a:ext uri="{FF2B5EF4-FFF2-40B4-BE49-F238E27FC236}">
                <a16:creationId xmlns:a16="http://schemas.microsoft.com/office/drawing/2014/main" id="{579E8285-6E10-4938-8BBA-7C8DC8C95F4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252D93-E833-4E17-B413-8EC0339BA74E}"/>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780160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B8724-6109-47A4-A438-AD136BBBDA58}"/>
              </a:ext>
            </a:extLst>
          </p:cNvPr>
          <p:cNvPicPr>
            <a:picLocks noChangeAspect="1"/>
          </p:cNvPicPr>
          <p:nvPr userDrawn="1"/>
        </p:nvPicPr>
        <p:blipFill rotWithShape="1">
          <a:blip r:embed="rId4"/>
          <a:srcRect t="34232" r="45531" b="3101"/>
          <a:stretch/>
        </p:blipFill>
        <p:spPr>
          <a:xfrm>
            <a:off x="1" y="0"/>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82F9A0-CBE4-4286-9E2C-A2D2CAD180AB}"/>
              </a:ext>
            </a:extLst>
          </p:cNvPr>
          <p:cNvPicPr>
            <a:picLocks noChangeAspect="1"/>
          </p:cNvPicPr>
          <p:nvPr userDrawn="1"/>
        </p:nvPicPr>
        <p:blipFill rotWithShape="1">
          <a:blip r:embed="rId5"/>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3462204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BFCD1-5785-4AFC-8DA5-9971CBE3526F}"/>
              </a:ext>
            </a:extLst>
          </p:cNvPr>
          <p:cNvPicPr>
            <a:picLocks noChangeAspect="1"/>
          </p:cNvPicPr>
          <p:nvPr userDrawn="1"/>
        </p:nvPicPr>
        <p:blipFill rotWithShape="1">
          <a:blip r:embed="rId4"/>
          <a:srcRect t="1946" b="194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3C1D1989-8373-4A6D-9533-37075802AD89}"/>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6">
            <a:extLst>
              <a:ext uri="{FF2B5EF4-FFF2-40B4-BE49-F238E27FC236}">
                <a16:creationId xmlns:a16="http://schemas.microsoft.com/office/drawing/2014/main" id="{ED1A19EE-224F-4C0C-A670-C9BBCD8540D6}"/>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1002204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581699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5C4F2-66B1-4798-82AE-D4F04D677D09}"/>
              </a:ext>
            </a:extLst>
          </p:cNvPr>
          <p:cNvPicPr>
            <a:picLocks noChangeAspect="1"/>
          </p:cNvPicPr>
          <p:nvPr userDrawn="1"/>
        </p:nvPicPr>
        <p:blipFill rotWithShape="1">
          <a:blip r:embed="rId4"/>
          <a:srcRect t="2612" b="11877"/>
          <a:stretch/>
        </p:blipFill>
        <p:spPr>
          <a:xfrm>
            <a:off x="0" y="0"/>
            <a:ext cx="12192000" cy="6858000"/>
          </a:xfrm>
          <a:prstGeom prst="rect">
            <a:avLst/>
          </a:prstGeom>
        </p:spPr>
      </p:pic>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4835F3"/>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bg1"/>
                </a:solidFill>
                <a:latin typeface="+mn-lt"/>
                <a:ea typeface="+mn-ea"/>
                <a:cs typeface="+mn-cs"/>
              </a:rPr>
              <a:t>guarantee.All</a:t>
            </a:r>
            <a:r>
              <a:rPr lang="en-US" sz="600" kern="1200" noProof="0">
                <a:solidFill>
                  <a:schemeClr val="bg1"/>
                </a:solidFill>
                <a:latin typeface="+mn-lt"/>
                <a:ea typeface="+mn-ea"/>
                <a:cs typeface="+mn-cs"/>
              </a:rPr>
              <a:t> rights reserved.</a:t>
            </a:r>
          </a:p>
        </p:txBody>
      </p:sp>
    </p:spTree>
    <p:extLst>
      <p:ext uri="{BB962C8B-B14F-4D97-AF65-F5344CB8AC3E}">
        <p14:creationId xmlns:p14="http://schemas.microsoft.com/office/powerpoint/2010/main" val="267737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5F7AF648-E8C1-435F-A91F-1FCE26666A35}"/>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10" name="Title 1">
            <a:extLst>
              <a:ext uri="{FF2B5EF4-FFF2-40B4-BE49-F238E27FC236}">
                <a16:creationId xmlns:a16="http://schemas.microsoft.com/office/drawing/2014/main" id="{499E02FE-A18D-433A-B7C5-66327044D5E4}"/>
              </a:ext>
            </a:extLst>
          </p:cNvPr>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Freeform 19">
            <a:extLst>
              <a:ext uri="{FF2B5EF4-FFF2-40B4-BE49-F238E27FC236}">
                <a16:creationId xmlns:a16="http://schemas.microsoft.com/office/drawing/2014/main" id="{4255FB05-4B59-458B-8EFD-8DCE3678F322}"/>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4C954ED-B10B-4AF2-833F-37E615D34396}"/>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 Placeholder 3">
            <a:extLst>
              <a:ext uri="{FF2B5EF4-FFF2-40B4-BE49-F238E27FC236}">
                <a16:creationId xmlns:a16="http://schemas.microsoft.com/office/drawing/2014/main" id="{2BD4AB80-538F-43A3-8C4D-16CCBDE87A19}"/>
              </a:ext>
            </a:extLst>
          </p:cNvPr>
          <p:cNvSpPr>
            <a:spLocks noGrp="1"/>
          </p:cNvSpPr>
          <p:nvPr>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8C1EA9FA-4164-4EF7-8EA1-6A4010273A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4033362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
        <p:nvSpPr>
          <p:cNvPr id="11" name="Shape 8">
            <a:extLst>
              <a:ext uri="{FF2B5EF4-FFF2-40B4-BE49-F238E27FC236}">
                <a16:creationId xmlns:a16="http://schemas.microsoft.com/office/drawing/2014/main" id="{4FB16981-6B82-4675-8BD2-16F7F9ECDD5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E2FD7771-E391-4914-AD47-57F13F654EFD}"/>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Confidential</a:t>
            </a:r>
          </a:p>
        </p:txBody>
      </p:sp>
      <p:sp>
        <p:nvSpPr>
          <p:cNvPr id="13" name="Freeform 19">
            <a:extLst>
              <a:ext uri="{FF2B5EF4-FFF2-40B4-BE49-F238E27FC236}">
                <a16:creationId xmlns:a16="http://schemas.microsoft.com/office/drawing/2014/main" id="{5D4B1157-B5C0-4AD9-BA1D-B6C82126409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15" name="Straight Connector 14">
            <a:extLst>
              <a:ext uri="{FF2B5EF4-FFF2-40B4-BE49-F238E27FC236}">
                <a16:creationId xmlns:a16="http://schemas.microsoft.com/office/drawing/2014/main" id="{7D1DF9C6-DFC5-4AB2-833E-C58C8F901A0B}"/>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8B8CBB-ED87-4C39-9AC3-A1B4F02BEE87}"/>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2025 KPMG Advisors Single Member S.A., a Greek Societe Anonyme and a member firm of the KPMG global organization of independent member firms affiliated with KPMG International Limited, a private English company limited by </a:t>
            </a:r>
            <a:r>
              <a:rPr lang="en-US" sz="600" kern="1200" noProof="0" err="1">
                <a:solidFill>
                  <a:schemeClr val="tx2"/>
                </a:solidFill>
                <a:latin typeface="+mn-lt"/>
                <a:ea typeface="+mn-ea"/>
                <a:cs typeface="+mn-cs"/>
              </a:rPr>
              <a:t>guarantee.All</a:t>
            </a:r>
            <a:r>
              <a:rPr lang="en-US" sz="600" kern="1200" noProof="0">
                <a:solidFill>
                  <a:schemeClr val="tx2"/>
                </a:solidFill>
                <a:latin typeface="+mn-lt"/>
                <a:ea typeface="+mn-ea"/>
                <a:cs typeface="+mn-cs"/>
              </a:rPr>
              <a:t> rights reserved.</a:t>
            </a:r>
          </a:p>
        </p:txBody>
      </p:sp>
    </p:spTree>
    <p:extLst>
      <p:ext uri="{BB962C8B-B14F-4D97-AF65-F5344CB8AC3E}">
        <p14:creationId xmlns:p14="http://schemas.microsoft.com/office/powerpoint/2010/main" val="2267279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Only - Dark BG colou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3" name="Picture 2">
            <a:extLst>
              <a:ext uri="{FF2B5EF4-FFF2-40B4-BE49-F238E27FC236}">
                <a16:creationId xmlns:a16="http://schemas.microsoft.com/office/drawing/2014/main" id="{5173A56B-82DF-5658-4CDA-E0685A3EC0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85" t="20954" r="4944" b="1011"/>
          <a:stretch/>
        </p:blipFill>
        <p:spPr>
          <a:xfrm>
            <a:off x="-1" y="0"/>
            <a:ext cx="12192001" cy="6858000"/>
          </a:xfrm>
          <a:prstGeom prst="rect">
            <a:avLst/>
          </a:prstGeom>
        </p:spPr>
      </p:pic>
      <p:sp>
        <p:nvSpPr>
          <p:cNvPr id="10" name="Rectangle 9">
            <a:extLst>
              <a:ext uri="{FF2B5EF4-FFF2-40B4-BE49-F238E27FC236}">
                <a16:creationId xmlns:a16="http://schemas.microsoft.com/office/drawing/2014/main" id="{9D9AD759-C6AD-4B6F-BC1D-2DA3DD9188AD}"/>
              </a:ext>
            </a:extLst>
          </p:cNvPr>
          <p:cNvSpPr/>
          <p:nvPr userDrawn="1"/>
        </p:nvSpPr>
        <p:spPr>
          <a:xfrm>
            <a:off x="-1" y="0"/>
            <a:ext cx="6804000" cy="6858000"/>
          </a:xfrm>
          <a:prstGeom prst="rect">
            <a:avLst/>
          </a:prstGeom>
          <a:gradFill>
            <a:gsLst>
              <a:gs pos="0">
                <a:schemeClr val="accent1">
                  <a:alpha val="59000"/>
                </a:schemeClr>
              </a:gs>
              <a:gs pos="100000">
                <a:schemeClr val="accent1">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latin typeface="Arial" panose="020B0604020202020204" pitchFamily="34" charset="0"/>
            </a:endParaRP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a:t>
            </a:r>
            <a:r>
              <a:rPr lang="el-GR" sz="600" kern="1200" noProof="0">
                <a:solidFill>
                  <a:schemeClr val="bg1">
                    <a:lumMod val="65000"/>
                  </a:schemeClr>
                </a:solidFill>
                <a:latin typeface="+mn-lt"/>
                <a:ea typeface="+mn-ea"/>
                <a:cs typeface="+mn-cs"/>
              </a:rPr>
              <a:t>5</a:t>
            </a:r>
            <a:r>
              <a:rPr lang="en-US" sz="600" kern="1200" noProof="0">
                <a:solidFill>
                  <a:schemeClr val="bg1">
                    <a:lumMod val="65000"/>
                  </a:schemeClr>
                </a:solidFill>
                <a:latin typeface="+mn-lt"/>
                <a:ea typeface="+mn-ea"/>
                <a:cs typeface="+mn-cs"/>
              </a:rPr>
              <a:t> KPMG Advisors Single Member S.A., a Greek </a:t>
            </a:r>
            <a:r>
              <a:rPr lang="en-US" sz="600" kern="1200" noProof="0" err="1">
                <a:solidFill>
                  <a:schemeClr val="bg1">
                    <a:lumMod val="65000"/>
                  </a:schemeClr>
                </a:solidFill>
                <a:latin typeface="+mn-lt"/>
                <a:ea typeface="+mn-ea"/>
                <a:cs typeface="+mn-cs"/>
              </a:rPr>
              <a:t>Societe</a:t>
            </a:r>
            <a:r>
              <a:rPr lang="en-US" sz="600" kern="1200" noProof="0">
                <a:solidFill>
                  <a:schemeClr val="bg1">
                    <a:lumMod val="65000"/>
                  </a:schemeClr>
                </a:solidFill>
                <a:latin typeface="+mn-lt"/>
                <a:ea typeface="+mn-ea"/>
                <a:cs typeface="+mn-cs"/>
              </a:rPr>
              <a:t> Anonyme and a member firm of the KPMG global organization of independent member firms affiliated with KPMG International Limited, a private English company limited by </a:t>
            </a:r>
            <a:r>
              <a:rPr lang="en-US" sz="600" kern="1200" noProof="0" err="1">
                <a:solidFill>
                  <a:schemeClr val="bg1">
                    <a:lumMod val="65000"/>
                  </a:schemeClr>
                </a:solidFill>
                <a:latin typeface="+mn-lt"/>
                <a:ea typeface="+mn-ea"/>
                <a:cs typeface="+mn-cs"/>
              </a:rPr>
              <a:t>guarantee.All</a:t>
            </a:r>
            <a:r>
              <a:rPr lang="en-US" sz="600" kern="1200" noProof="0">
                <a:solidFill>
                  <a:schemeClr val="bg1">
                    <a:lumMod val="65000"/>
                  </a:schemeClr>
                </a:solidFill>
                <a:latin typeface="+mn-lt"/>
                <a:ea typeface="+mn-ea"/>
                <a:cs typeface="+mn-cs"/>
              </a:rPr>
              <a:t> rights reserved.</a:t>
            </a:r>
          </a:p>
        </p:txBody>
      </p: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913771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4E6626-FD7E-4C63-8D13-D66A8A348C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
        <p:nvSpPr>
          <p:cNvPr id="9" name="Rectangle 8">
            <a:extLst>
              <a:ext uri="{FF2B5EF4-FFF2-40B4-BE49-F238E27FC236}">
                <a16:creationId xmlns:a16="http://schemas.microsoft.com/office/drawing/2014/main" id="{2101C832-6FAC-40A0-BBA3-94F0E463DC4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86733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C22B7E-730E-4FA3-AEBD-0EC53A300157}"/>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9" name="Title 1">
            <a:extLst>
              <a:ext uri="{FF2B5EF4-FFF2-40B4-BE49-F238E27FC236}">
                <a16:creationId xmlns:a16="http://schemas.microsoft.com/office/drawing/2014/main" id="{5BDBF24D-4D2F-42A4-AD1C-43B70FC5B5DE}"/>
              </a:ext>
            </a:extLst>
          </p:cNvPr>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Text Placeholder 3">
            <a:extLst>
              <a:ext uri="{FF2B5EF4-FFF2-40B4-BE49-F238E27FC236}">
                <a16:creationId xmlns:a16="http://schemas.microsoft.com/office/drawing/2014/main" id="{EC8AEEAC-DFBC-44E5-A1A3-F209B8C054DE}"/>
              </a:ext>
            </a:extLst>
          </p:cNvPr>
          <p:cNvSpPr>
            <a:spLocks noGrp="1"/>
          </p:cNvSpPr>
          <p:nvPr>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EF0DAB2D-E302-48A2-9568-49B2734ACB9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34159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DEB4B6-682E-4009-89BC-CB154E8DC002}"/>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2" name="Text Placeholder 3">
            <a:extLst>
              <a:ext uri="{FF2B5EF4-FFF2-40B4-BE49-F238E27FC236}">
                <a16:creationId xmlns:a16="http://schemas.microsoft.com/office/drawing/2014/main" id="{ABABE048-BB93-46AF-B21F-692455B275EB}"/>
              </a:ext>
            </a:extLst>
          </p:cNvPr>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Title 9">
            <a:extLst>
              <a:ext uri="{FF2B5EF4-FFF2-40B4-BE49-F238E27FC236}">
                <a16:creationId xmlns:a16="http://schemas.microsoft.com/office/drawing/2014/main" id="{9B4976CB-3107-403A-8E4C-49D73E5523E8}"/>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14" name="Graphic 13">
            <a:extLst>
              <a:ext uri="{FF2B5EF4-FFF2-40B4-BE49-F238E27FC236}">
                <a16:creationId xmlns:a16="http://schemas.microsoft.com/office/drawing/2014/main" id="{3F974C88-37FD-486C-A053-2B6EC15FFE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20347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E2D7F6-77EE-4A84-A347-E3DE3770F560}"/>
              </a:ext>
            </a:extLst>
          </p:cNvPr>
          <p:cNvGrpSpPr/>
          <p:nvPr userDrawn="1"/>
        </p:nvGrpSpPr>
        <p:grpSpPr>
          <a:xfrm>
            <a:off x="998476" y="0"/>
            <a:ext cx="911399" cy="1485244"/>
            <a:chOff x="1008000" y="0"/>
            <a:chExt cx="911399" cy="1485244"/>
          </a:xfrm>
          <a:solidFill>
            <a:schemeClr val="bg1">
              <a:alpha val="0"/>
            </a:schemeClr>
          </a:solidFill>
        </p:grpSpPr>
        <p:sp>
          <p:nvSpPr>
            <p:cNvPr id="11" name="Freeform 19">
              <a:extLst>
                <a:ext uri="{FF2B5EF4-FFF2-40B4-BE49-F238E27FC236}">
                  <a16:creationId xmlns:a16="http://schemas.microsoft.com/office/drawing/2014/main" id="{A38D1D5C-300B-4EC8-97CB-72C6B7A7CC70}"/>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D721161A-007B-4922-864A-502861C248B2}"/>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9">
              <a:extLst>
                <a:ext uri="{FF2B5EF4-FFF2-40B4-BE49-F238E27FC236}">
                  <a16:creationId xmlns:a16="http://schemas.microsoft.com/office/drawing/2014/main" id="{23EB2905-098A-41C5-AB65-063729C54D07}"/>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Rectangle 13">
            <a:extLst>
              <a:ext uri="{FF2B5EF4-FFF2-40B4-BE49-F238E27FC236}">
                <a16:creationId xmlns:a16="http://schemas.microsoft.com/office/drawing/2014/main" id="{933C2314-88FE-4413-B812-D2D4A2998E51}"/>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5" name="Text Placeholder 3">
            <a:extLst>
              <a:ext uri="{FF2B5EF4-FFF2-40B4-BE49-F238E27FC236}">
                <a16:creationId xmlns:a16="http://schemas.microsoft.com/office/drawing/2014/main" id="{EC91CE7F-7855-470E-A1C6-7B98C9783C0D}"/>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6" name="Title 1">
            <a:extLst>
              <a:ext uri="{FF2B5EF4-FFF2-40B4-BE49-F238E27FC236}">
                <a16:creationId xmlns:a16="http://schemas.microsoft.com/office/drawing/2014/main" id="{633FD179-5843-4777-B4EF-2C33EA14278A}"/>
              </a:ext>
            </a:extLst>
          </p:cNvPr>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7" name="Graphic 16">
            <a:extLst>
              <a:ext uri="{FF2B5EF4-FFF2-40B4-BE49-F238E27FC236}">
                <a16:creationId xmlns:a16="http://schemas.microsoft.com/office/drawing/2014/main" id="{178F7078-5FAB-4923-B594-5A3AB65111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40102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5F7AF648-E8C1-435F-A91F-1FCE26666A35}"/>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10" name="Title 1">
            <a:extLst>
              <a:ext uri="{FF2B5EF4-FFF2-40B4-BE49-F238E27FC236}">
                <a16:creationId xmlns:a16="http://schemas.microsoft.com/office/drawing/2014/main" id="{499E02FE-A18D-433A-B7C5-66327044D5E4}"/>
              </a:ext>
            </a:extLst>
          </p:cNvPr>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Freeform 19">
            <a:extLst>
              <a:ext uri="{FF2B5EF4-FFF2-40B4-BE49-F238E27FC236}">
                <a16:creationId xmlns:a16="http://schemas.microsoft.com/office/drawing/2014/main" id="{4255FB05-4B59-458B-8EFD-8DCE3678F322}"/>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4C954ED-B10B-4AF2-833F-37E615D34396}"/>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 Placeholder 3">
            <a:extLst>
              <a:ext uri="{FF2B5EF4-FFF2-40B4-BE49-F238E27FC236}">
                <a16:creationId xmlns:a16="http://schemas.microsoft.com/office/drawing/2014/main" id="{2BD4AB80-538F-43A3-8C4D-16CCBDE87A19}"/>
              </a:ext>
            </a:extLst>
          </p:cNvPr>
          <p:cNvSpPr>
            <a:spLocks noGrp="1"/>
          </p:cNvSpPr>
          <p:nvPr>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8C1EA9FA-4164-4EF7-8EA1-6A4010273A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486353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E3022F2F-B43A-41C4-BF6C-3739462B739A}"/>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8" name="Title 1">
            <a:extLst>
              <a:ext uri="{FF2B5EF4-FFF2-40B4-BE49-F238E27FC236}">
                <a16:creationId xmlns:a16="http://schemas.microsoft.com/office/drawing/2014/main" id="{7E69996B-9D51-47AF-8239-CB068E0662C9}"/>
              </a:ext>
            </a:extLst>
          </p:cNvPr>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9" name="Freeform 19">
            <a:extLst>
              <a:ext uri="{FF2B5EF4-FFF2-40B4-BE49-F238E27FC236}">
                <a16:creationId xmlns:a16="http://schemas.microsoft.com/office/drawing/2014/main" id="{AE26B475-B5C4-4347-8C21-09E3E42E7752}"/>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 Placeholder 3">
            <a:extLst>
              <a:ext uri="{FF2B5EF4-FFF2-40B4-BE49-F238E27FC236}">
                <a16:creationId xmlns:a16="http://schemas.microsoft.com/office/drawing/2014/main" id="{40EC61BC-58E1-4775-ADB9-771F90B82F9B}"/>
              </a:ext>
            </a:extLst>
          </p:cNvPr>
          <p:cNvSpPr>
            <a:spLocks noGrp="1"/>
          </p:cNvSpPr>
          <p:nvPr>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27C17CDB-6172-4525-81E9-4F0C8DBBA4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023493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9" name="Freeform 19">
            <a:extLst>
              <a:ext uri="{FF2B5EF4-FFF2-40B4-BE49-F238E27FC236}">
                <a16:creationId xmlns:a16="http://schemas.microsoft.com/office/drawing/2014/main" id="{7C40611E-3A51-447C-B4D9-E63571518EA9}"/>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19">
            <a:extLst>
              <a:ext uri="{FF2B5EF4-FFF2-40B4-BE49-F238E27FC236}">
                <a16:creationId xmlns:a16="http://schemas.microsoft.com/office/drawing/2014/main" id="{477655F7-9771-42CD-A3FF-9B0E744CD30E}"/>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Picture Placeholder 3">
            <a:extLst>
              <a:ext uri="{FF2B5EF4-FFF2-40B4-BE49-F238E27FC236}">
                <a16:creationId xmlns:a16="http://schemas.microsoft.com/office/drawing/2014/main" id="{00708127-E14A-4909-821A-61F581AA1270}"/>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12" name="Title 1">
            <a:extLst>
              <a:ext uri="{FF2B5EF4-FFF2-40B4-BE49-F238E27FC236}">
                <a16:creationId xmlns:a16="http://schemas.microsoft.com/office/drawing/2014/main" id="{2356C80A-82E6-41A1-8315-DBCCD3E8637A}"/>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3" name="Text Placeholder 3">
            <a:extLst>
              <a:ext uri="{FF2B5EF4-FFF2-40B4-BE49-F238E27FC236}">
                <a16:creationId xmlns:a16="http://schemas.microsoft.com/office/drawing/2014/main" id="{FD661CB1-3F0A-461E-B7EF-0DD8759D0892}"/>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0A13EE70-222E-4A80-9783-F68F00B7D3A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253858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29CB1A-1B72-48E4-9F89-031545C1FDEC}"/>
              </a:ext>
            </a:extLst>
          </p:cNvPr>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Freeform 19">
            <a:extLst>
              <a:ext uri="{FF2B5EF4-FFF2-40B4-BE49-F238E27FC236}">
                <a16:creationId xmlns:a16="http://schemas.microsoft.com/office/drawing/2014/main" id="{068A8D8B-EF5A-4905-83FB-5B545573C07F}"/>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9">
            <a:extLst>
              <a:ext uri="{FF2B5EF4-FFF2-40B4-BE49-F238E27FC236}">
                <a16:creationId xmlns:a16="http://schemas.microsoft.com/office/drawing/2014/main" id="{1A2E6BF4-8839-4971-8A92-E4187724BDD8}"/>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Placeholder 3">
            <a:extLst>
              <a:ext uri="{FF2B5EF4-FFF2-40B4-BE49-F238E27FC236}">
                <a16:creationId xmlns:a16="http://schemas.microsoft.com/office/drawing/2014/main" id="{48A49F3C-B81B-486A-8AC6-0C685BBE0216}"/>
              </a:ext>
            </a:extLst>
          </p:cNvPr>
          <p:cNvSpPr>
            <a:spLocks noGrp="1"/>
          </p:cNvSpPr>
          <p:nvPr>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Picture Placeholder 3">
            <a:extLst>
              <a:ext uri="{FF2B5EF4-FFF2-40B4-BE49-F238E27FC236}">
                <a16:creationId xmlns:a16="http://schemas.microsoft.com/office/drawing/2014/main" id="{E01A53E6-C071-4F04-8874-C1213CB3BE6E}"/>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14" name="Graphic 13">
            <a:extLst>
              <a:ext uri="{FF2B5EF4-FFF2-40B4-BE49-F238E27FC236}">
                <a16:creationId xmlns:a16="http://schemas.microsoft.com/office/drawing/2014/main" id="{2295ABE6-9B30-4315-B16F-C7442D3C71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5145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E3022F2F-B43A-41C4-BF6C-3739462B739A}"/>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8" name="Title 1">
            <a:extLst>
              <a:ext uri="{FF2B5EF4-FFF2-40B4-BE49-F238E27FC236}">
                <a16:creationId xmlns:a16="http://schemas.microsoft.com/office/drawing/2014/main" id="{7E69996B-9D51-47AF-8239-CB068E0662C9}"/>
              </a:ext>
            </a:extLst>
          </p:cNvPr>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9" name="Freeform 19">
            <a:extLst>
              <a:ext uri="{FF2B5EF4-FFF2-40B4-BE49-F238E27FC236}">
                <a16:creationId xmlns:a16="http://schemas.microsoft.com/office/drawing/2014/main" id="{AE26B475-B5C4-4347-8C21-09E3E42E7752}"/>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 Placeholder 3">
            <a:extLst>
              <a:ext uri="{FF2B5EF4-FFF2-40B4-BE49-F238E27FC236}">
                <a16:creationId xmlns:a16="http://schemas.microsoft.com/office/drawing/2014/main" id="{40EC61BC-58E1-4775-ADB9-771F90B82F9B}"/>
              </a:ext>
            </a:extLst>
          </p:cNvPr>
          <p:cNvSpPr>
            <a:spLocks noGrp="1"/>
          </p:cNvSpPr>
          <p:nvPr>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27C17CDB-6172-4525-81E9-4F0C8DBBA4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454744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54778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982253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67E4BFF9-F85A-4638-ADE5-87FB48B6ED4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777274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54056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1437085"/>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bg1"/>
                </a:solidFill>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8D073B6C-A3F6-459D-BC13-DC57D78ED58C}"/>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433480458"/>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raphic 8">
            <a:extLst>
              <a:ext uri="{FF2B5EF4-FFF2-40B4-BE49-F238E27FC236}">
                <a16:creationId xmlns:a16="http://schemas.microsoft.com/office/drawing/2014/main" id="{98B95CDD-2ABB-4477-9BBC-48463CC47FE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205807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88667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8">
            <a:extLst>
              <a:ext uri="{FF2B5EF4-FFF2-40B4-BE49-F238E27FC236}">
                <a16:creationId xmlns:a16="http://schemas.microsoft.com/office/drawing/2014/main" id="{26EE2363-59EE-4324-9D1D-5A7467133FB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082516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34006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9" name="Freeform 19">
            <a:extLst>
              <a:ext uri="{FF2B5EF4-FFF2-40B4-BE49-F238E27FC236}">
                <a16:creationId xmlns:a16="http://schemas.microsoft.com/office/drawing/2014/main" id="{7C40611E-3A51-447C-B4D9-E63571518EA9}"/>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19">
            <a:extLst>
              <a:ext uri="{FF2B5EF4-FFF2-40B4-BE49-F238E27FC236}">
                <a16:creationId xmlns:a16="http://schemas.microsoft.com/office/drawing/2014/main" id="{477655F7-9771-42CD-A3FF-9B0E744CD30E}"/>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Picture Placeholder 3">
            <a:extLst>
              <a:ext uri="{FF2B5EF4-FFF2-40B4-BE49-F238E27FC236}">
                <a16:creationId xmlns:a16="http://schemas.microsoft.com/office/drawing/2014/main" id="{00708127-E14A-4909-821A-61F581AA1270}"/>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12" name="Title 1">
            <a:extLst>
              <a:ext uri="{FF2B5EF4-FFF2-40B4-BE49-F238E27FC236}">
                <a16:creationId xmlns:a16="http://schemas.microsoft.com/office/drawing/2014/main" id="{2356C80A-82E6-41A1-8315-DBCCD3E8637A}"/>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3" name="Text Placeholder 3">
            <a:extLst>
              <a:ext uri="{FF2B5EF4-FFF2-40B4-BE49-F238E27FC236}">
                <a16:creationId xmlns:a16="http://schemas.microsoft.com/office/drawing/2014/main" id="{FD661CB1-3F0A-461E-B7EF-0DD8759D0892}"/>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0A13EE70-222E-4A80-9783-F68F00B7D3A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826175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336031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046062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Column Chat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3421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4 Column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7" name="Text Placeholder 8"/>
          <p:cNvSpPr>
            <a:spLocks noGrp="1"/>
          </p:cNvSpPr>
          <p:nvPr>
            <p:ph type="body" sz="quarter" idx="10" hasCustomPrompt="1"/>
          </p:nvPr>
        </p:nvSpPr>
        <p:spPr>
          <a:xfrm>
            <a:off x="1003200" y="3500437"/>
            <a:ext cx="2448000" cy="646331"/>
          </a:xfrm>
        </p:spPr>
        <p:txBody>
          <a:bodyPr>
            <a:spAutoFit/>
          </a:bodyPr>
          <a:lstStyle>
            <a:lvl1pPr>
              <a:defRPr sz="2400">
                <a:solidFill>
                  <a:schemeClr val="accent1"/>
                </a:solidFill>
                <a:latin typeface="+mj-lt"/>
              </a:defRPr>
            </a:lvl1pPr>
            <a:lvl2pPr>
              <a:defRPr sz="1300"/>
            </a:lvl2pPr>
          </a:lstStyle>
          <a:p>
            <a:pPr lvl="0"/>
            <a:r>
              <a:rPr lang="en-US"/>
              <a:t>Partner Name</a:t>
            </a:r>
          </a:p>
          <a:p>
            <a:pPr lvl="1"/>
            <a:r>
              <a:rPr lang="en-US"/>
              <a:t>Sector Name</a:t>
            </a:r>
          </a:p>
        </p:txBody>
      </p:sp>
      <p:sp>
        <p:nvSpPr>
          <p:cNvPr id="9" name="Text Placeholder 8"/>
          <p:cNvSpPr>
            <a:spLocks noGrp="1"/>
          </p:cNvSpPr>
          <p:nvPr>
            <p:ph type="body" sz="quarter" idx="14" hasCustomPrompt="1"/>
          </p:nvPr>
        </p:nvSpPr>
        <p:spPr>
          <a:xfrm>
            <a:off x="3582433" y="3500437"/>
            <a:ext cx="2448000" cy="646331"/>
          </a:xfrm>
        </p:spPr>
        <p:txBody>
          <a:bodyPr>
            <a:spAutoFit/>
          </a:bodyPr>
          <a:lstStyle>
            <a:lvl1pPr>
              <a:defRPr sz="2400">
                <a:latin typeface="+mj-lt"/>
              </a:defRPr>
            </a:lvl1pPr>
            <a:lvl2pPr>
              <a:defRPr sz="1300"/>
            </a:lvl2pPr>
          </a:lstStyle>
          <a:p>
            <a:pPr lvl="0"/>
            <a:r>
              <a:rPr lang="en-US"/>
              <a:t>Partner Name</a:t>
            </a:r>
          </a:p>
          <a:p>
            <a:pPr lvl="1"/>
            <a:r>
              <a:rPr lang="en-US"/>
              <a:t>Sector Name</a:t>
            </a:r>
          </a:p>
        </p:txBody>
      </p:sp>
      <p:sp>
        <p:nvSpPr>
          <p:cNvPr id="10" name="Text Placeholder 8"/>
          <p:cNvSpPr>
            <a:spLocks noGrp="1"/>
          </p:cNvSpPr>
          <p:nvPr>
            <p:ph type="body" sz="quarter" idx="15" hasCustomPrompt="1"/>
          </p:nvPr>
        </p:nvSpPr>
        <p:spPr>
          <a:xfrm>
            <a:off x="6161566" y="3500437"/>
            <a:ext cx="2448000" cy="646331"/>
          </a:xfrm>
        </p:spPr>
        <p:txBody>
          <a:bodyPr>
            <a:spAutoFit/>
          </a:bodyPr>
          <a:lstStyle>
            <a:lvl1pPr>
              <a:defRPr sz="2400">
                <a:solidFill>
                  <a:schemeClr val="accent4"/>
                </a:solidFill>
                <a:latin typeface="+mj-lt"/>
              </a:defRPr>
            </a:lvl1pPr>
            <a:lvl2pPr>
              <a:defRPr sz="1300"/>
            </a:lvl2pPr>
          </a:lstStyle>
          <a:p>
            <a:pPr lvl="0"/>
            <a:r>
              <a:rPr lang="en-US"/>
              <a:t>Partner Name</a:t>
            </a:r>
          </a:p>
          <a:p>
            <a:pPr lvl="1"/>
            <a:r>
              <a:rPr lang="en-US"/>
              <a:t>Sector Name</a:t>
            </a:r>
          </a:p>
        </p:txBody>
      </p:sp>
      <p:sp>
        <p:nvSpPr>
          <p:cNvPr id="11" name="Picture Placeholder 10">
            <a:extLst>
              <a:ext uri="{FF2B5EF4-FFF2-40B4-BE49-F238E27FC236}">
                <a16:creationId xmlns:a16="http://schemas.microsoft.com/office/drawing/2014/main" id="{76D499DA-AB3A-42FA-AEC3-59074A9B1432}"/>
              </a:ext>
            </a:extLst>
          </p:cNvPr>
          <p:cNvSpPr>
            <a:spLocks noGrp="1"/>
          </p:cNvSpPr>
          <p:nvPr>
            <p:ph type="pic" sz="quarter" idx="16"/>
          </p:nvPr>
        </p:nvSpPr>
        <p:spPr>
          <a:xfrm>
            <a:off x="1003300" y="1330324"/>
            <a:ext cx="2448000" cy="1900800"/>
          </a:xfrm>
          <a:solidFill>
            <a:schemeClr val="bg2"/>
          </a:solidFill>
        </p:spPr>
        <p:txBody>
          <a:bodyPr anchor="ctr"/>
          <a:lstStyle>
            <a:lvl1pPr algn="ctr">
              <a:defRPr>
                <a:solidFill>
                  <a:schemeClr val="bg1"/>
                </a:solidFill>
              </a:defRPr>
            </a:lvl1pPr>
          </a:lstStyle>
          <a:p>
            <a:endParaRPr lang="en-GB"/>
          </a:p>
        </p:txBody>
      </p:sp>
      <p:sp>
        <p:nvSpPr>
          <p:cNvPr id="12" name="Picture Placeholder 10">
            <a:extLst>
              <a:ext uri="{FF2B5EF4-FFF2-40B4-BE49-F238E27FC236}">
                <a16:creationId xmlns:a16="http://schemas.microsoft.com/office/drawing/2014/main" id="{30087E5F-B6BA-4B21-AEE1-13ECBDE2B7AD}"/>
              </a:ext>
            </a:extLst>
          </p:cNvPr>
          <p:cNvSpPr>
            <a:spLocks noGrp="1"/>
          </p:cNvSpPr>
          <p:nvPr>
            <p:ph type="pic" sz="quarter" idx="17"/>
          </p:nvPr>
        </p:nvSpPr>
        <p:spPr>
          <a:xfrm>
            <a:off x="3582433" y="1330324"/>
            <a:ext cx="2448000" cy="1900800"/>
          </a:xfrm>
          <a:solidFill>
            <a:schemeClr val="bg2"/>
          </a:solidFill>
        </p:spPr>
        <p:txBody>
          <a:bodyPr anchor="ctr"/>
          <a:lstStyle>
            <a:lvl1pPr algn="ctr">
              <a:defRPr>
                <a:solidFill>
                  <a:schemeClr val="bg1"/>
                </a:solidFill>
              </a:defRPr>
            </a:lvl1pPr>
          </a:lstStyle>
          <a:p>
            <a:endParaRPr lang="en-GB"/>
          </a:p>
        </p:txBody>
      </p:sp>
      <p:sp>
        <p:nvSpPr>
          <p:cNvPr id="13" name="Picture Placeholder 10">
            <a:extLst>
              <a:ext uri="{FF2B5EF4-FFF2-40B4-BE49-F238E27FC236}">
                <a16:creationId xmlns:a16="http://schemas.microsoft.com/office/drawing/2014/main" id="{787444CB-F6F1-40E7-BD1A-43812BC02BEE}"/>
              </a:ext>
            </a:extLst>
          </p:cNvPr>
          <p:cNvSpPr>
            <a:spLocks noGrp="1"/>
          </p:cNvSpPr>
          <p:nvPr>
            <p:ph type="pic" sz="quarter" idx="18"/>
          </p:nvPr>
        </p:nvSpPr>
        <p:spPr>
          <a:xfrm>
            <a:off x="6161566" y="1330324"/>
            <a:ext cx="2448000" cy="1900800"/>
          </a:xfrm>
          <a:solidFill>
            <a:schemeClr val="bg2"/>
          </a:solidFill>
        </p:spPr>
        <p:txBody>
          <a:bodyPr anchor="ctr"/>
          <a:lstStyle>
            <a:lvl1pPr algn="ctr">
              <a:defRPr>
                <a:solidFill>
                  <a:schemeClr val="bg1"/>
                </a:solidFill>
              </a:defRPr>
            </a:lvl1pPr>
          </a:lstStyle>
          <a:p>
            <a:endParaRPr lang="en-GB"/>
          </a:p>
        </p:txBody>
      </p:sp>
      <p:sp>
        <p:nvSpPr>
          <p:cNvPr id="14" name="Picture Placeholder 10">
            <a:extLst>
              <a:ext uri="{FF2B5EF4-FFF2-40B4-BE49-F238E27FC236}">
                <a16:creationId xmlns:a16="http://schemas.microsoft.com/office/drawing/2014/main" id="{BF16C7DF-AAFB-48BF-9719-BEDB49FA0EA7}"/>
              </a:ext>
            </a:extLst>
          </p:cNvPr>
          <p:cNvSpPr>
            <a:spLocks noGrp="1"/>
          </p:cNvSpPr>
          <p:nvPr>
            <p:ph type="pic" sz="quarter" idx="19"/>
          </p:nvPr>
        </p:nvSpPr>
        <p:spPr>
          <a:xfrm>
            <a:off x="8740700" y="1330324"/>
            <a:ext cx="2448000" cy="1900800"/>
          </a:xfrm>
          <a:solidFill>
            <a:schemeClr val="bg2"/>
          </a:solidFill>
        </p:spPr>
        <p:txBody>
          <a:bodyPr anchor="ctr"/>
          <a:lstStyle>
            <a:lvl1pPr algn="ctr">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7BE82B65-4225-4835-9D11-414E80A480D6}"/>
              </a:ext>
            </a:extLst>
          </p:cNvPr>
          <p:cNvSpPr>
            <a:spLocks noGrp="1"/>
          </p:cNvSpPr>
          <p:nvPr>
            <p:ph type="body" sz="quarter" idx="20" hasCustomPrompt="1"/>
          </p:nvPr>
        </p:nvSpPr>
        <p:spPr>
          <a:xfrm>
            <a:off x="8740700" y="3500437"/>
            <a:ext cx="2448000" cy="646331"/>
          </a:xfrm>
        </p:spPr>
        <p:txBody>
          <a:bodyPr>
            <a:spAutoFit/>
          </a:bodyPr>
          <a:lstStyle>
            <a:lvl1pPr>
              <a:defRPr sz="2400">
                <a:solidFill>
                  <a:schemeClr val="accent5"/>
                </a:solidFill>
                <a:latin typeface="+mj-lt"/>
              </a:defRPr>
            </a:lvl1pPr>
            <a:lvl2pPr>
              <a:defRPr sz="1300"/>
            </a:lvl2pPr>
          </a:lstStyle>
          <a:p>
            <a:pPr lvl="0"/>
            <a:r>
              <a:rPr lang="en-US"/>
              <a:t>Partner Name</a:t>
            </a:r>
          </a:p>
          <a:p>
            <a:pPr lvl="1"/>
            <a:r>
              <a:rPr lang="en-US"/>
              <a:t>Sector Name</a:t>
            </a:r>
          </a:p>
        </p:txBody>
      </p:sp>
      <p:sp>
        <p:nvSpPr>
          <p:cNvPr id="18" name="Text Placeholder 17">
            <a:extLst>
              <a:ext uri="{FF2B5EF4-FFF2-40B4-BE49-F238E27FC236}">
                <a16:creationId xmlns:a16="http://schemas.microsoft.com/office/drawing/2014/main" id="{E24AF4F7-6286-4F12-8CC6-9D3D2C2EA2F0}"/>
              </a:ext>
            </a:extLst>
          </p:cNvPr>
          <p:cNvSpPr>
            <a:spLocks noGrp="1"/>
          </p:cNvSpPr>
          <p:nvPr>
            <p:ph type="body" sz="quarter" idx="21" hasCustomPrompt="1"/>
          </p:nvPr>
        </p:nvSpPr>
        <p:spPr>
          <a:xfrm>
            <a:off x="2857953"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1"/>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01</a:t>
            </a:r>
            <a:endParaRPr lang="en-GB"/>
          </a:p>
        </p:txBody>
      </p:sp>
      <p:sp>
        <p:nvSpPr>
          <p:cNvPr id="27" name="Text Placeholder 26">
            <a:extLst>
              <a:ext uri="{FF2B5EF4-FFF2-40B4-BE49-F238E27FC236}">
                <a16:creationId xmlns:a16="http://schemas.microsoft.com/office/drawing/2014/main" id="{8A1AAB6E-94B2-4E91-9CEB-50E84434F063}"/>
              </a:ext>
            </a:extLst>
          </p:cNvPr>
          <p:cNvSpPr>
            <a:spLocks noGrp="1"/>
          </p:cNvSpPr>
          <p:nvPr>
            <p:ph type="body" sz="quarter" idx="25" hasCustomPrompt="1"/>
          </p:nvPr>
        </p:nvSpPr>
        <p:spPr>
          <a:xfrm>
            <a:off x="995363" y="4343400"/>
            <a:ext cx="2448000" cy="1533525"/>
          </a:xfrm>
        </p:spPr>
        <p:txBody>
          <a:bodyPr/>
          <a:lstStyle>
            <a:lvl2pPr>
              <a:defRPr sz="1300"/>
            </a:lvl2pPr>
          </a:lstStyle>
          <a:p>
            <a:pPr lvl="1"/>
            <a:r>
              <a:rPr lang="en-US"/>
              <a:t>Text Placeholder</a:t>
            </a:r>
          </a:p>
        </p:txBody>
      </p:sp>
      <p:sp>
        <p:nvSpPr>
          <p:cNvPr id="29" name="Text Placeholder 28">
            <a:extLst>
              <a:ext uri="{FF2B5EF4-FFF2-40B4-BE49-F238E27FC236}">
                <a16:creationId xmlns:a16="http://schemas.microsoft.com/office/drawing/2014/main" id="{441DA198-669A-415B-9D0E-89D5BDCB8BF1}"/>
              </a:ext>
            </a:extLst>
          </p:cNvPr>
          <p:cNvSpPr>
            <a:spLocks noGrp="1"/>
          </p:cNvSpPr>
          <p:nvPr>
            <p:ph type="body" sz="quarter" idx="26" hasCustomPrompt="1"/>
          </p:nvPr>
        </p:nvSpPr>
        <p:spPr>
          <a:xfrm>
            <a:off x="3582433" y="4343400"/>
            <a:ext cx="2448000" cy="1533525"/>
          </a:xfrm>
        </p:spPr>
        <p:txBody>
          <a:bodyPr/>
          <a:lstStyle>
            <a:lvl2pPr>
              <a:defRPr sz="1300"/>
            </a:lvl2pPr>
          </a:lstStyle>
          <a:p>
            <a:pPr lvl="1"/>
            <a:r>
              <a:rPr lang="en-US"/>
              <a:t>Text Placeholder</a:t>
            </a:r>
          </a:p>
        </p:txBody>
      </p:sp>
      <p:sp>
        <p:nvSpPr>
          <p:cNvPr id="31" name="Text Placeholder 30">
            <a:extLst>
              <a:ext uri="{FF2B5EF4-FFF2-40B4-BE49-F238E27FC236}">
                <a16:creationId xmlns:a16="http://schemas.microsoft.com/office/drawing/2014/main" id="{BDC5114C-C3D2-49E7-A38D-466F95B5A2BA}"/>
              </a:ext>
            </a:extLst>
          </p:cNvPr>
          <p:cNvSpPr>
            <a:spLocks noGrp="1"/>
          </p:cNvSpPr>
          <p:nvPr>
            <p:ph type="body" sz="quarter" idx="27" hasCustomPrompt="1"/>
          </p:nvPr>
        </p:nvSpPr>
        <p:spPr>
          <a:xfrm>
            <a:off x="6161566" y="4343400"/>
            <a:ext cx="2448000" cy="1533525"/>
          </a:xfrm>
        </p:spPr>
        <p:txBody>
          <a:bodyPr/>
          <a:lstStyle>
            <a:lvl2pPr>
              <a:defRPr sz="1300"/>
            </a:lvl2pPr>
          </a:lstStyle>
          <a:p>
            <a:pPr lvl="1"/>
            <a:r>
              <a:rPr lang="en-US"/>
              <a:t>Text Placeholder</a:t>
            </a:r>
          </a:p>
        </p:txBody>
      </p:sp>
      <p:sp>
        <p:nvSpPr>
          <p:cNvPr id="33" name="Text Placeholder 32">
            <a:extLst>
              <a:ext uri="{FF2B5EF4-FFF2-40B4-BE49-F238E27FC236}">
                <a16:creationId xmlns:a16="http://schemas.microsoft.com/office/drawing/2014/main" id="{A468C94C-268F-4547-8993-7B47FB365E82}"/>
              </a:ext>
            </a:extLst>
          </p:cNvPr>
          <p:cNvSpPr>
            <a:spLocks noGrp="1"/>
          </p:cNvSpPr>
          <p:nvPr>
            <p:ph type="body" sz="quarter" idx="28" hasCustomPrompt="1"/>
          </p:nvPr>
        </p:nvSpPr>
        <p:spPr>
          <a:xfrm>
            <a:off x="8740700" y="4343400"/>
            <a:ext cx="2448000" cy="1533525"/>
          </a:xfrm>
        </p:spPr>
        <p:txBody>
          <a:bodyPr/>
          <a:lstStyle>
            <a:lvl2pPr>
              <a:defRPr sz="1300"/>
            </a:lvl2pPr>
          </a:lstStyle>
          <a:p>
            <a:pPr lvl="1"/>
            <a:r>
              <a:rPr lang="en-US"/>
              <a:t>Text Placeholder</a:t>
            </a:r>
          </a:p>
        </p:txBody>
      </p:sp>
      <p:sp>
        <p:nvSpPr>
          <p:cNvPr id="39" name="Text Placeholder 17">
            <a:extLst>
              <a:ext uri="{FF2B5EF4-FFF2-40B4-BE49-F238E27FC236}">
                <a16:creationId xmlns:a16="http://schemas.microsoft.com/office/drawing/2014/main" id="{CA373DA8-5766-4E27-AB6B-2D49F7E78419}"/>
              </a:ext>
            </a:extLst>
          </p:cNvPr>
          <p:cNvSpPr>
            <a:spLocks noGrp="1"/>
          </p:cNvSpPr>
          <p:nvPr>
            <p:ph type="body" sz="quarter" idx="29" hasCustomPrompt="1"/>
          </p:nvPr>
        </p:nvSpPr>
        <p:spPr>
          <a:xfrm>
            <a:off x="5437085"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2"/>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02</a:t>
            </a:r>
            <a:endParaRPr lang="en-GB"/>
          </a:p>
        </p:txBody>
      </p:sp>
      <p:sp>
        <p:nvSpPr>
          <p:cNvPr id="40" name="Text Placeholder 17">
            <a:extLst>
              <a:ext uri="{FF2B5EF4-FFF2-40B4-BE49-F238E27FC236}">
                <a16:creationId xmlns:a16="http://schemas.microsoft.com/office/drawing/2014/main" id="{72EC7370-28C3-4DEF-9936-6044EC44FDC7}"/>
              </a:ext>
            </a:extLst>
          </p:cNvPr>
          <p:cNvSpPr>
            <a:spLocks noGrp="1"/>
          </p:cNvSpPr>
          <p:nvPr>
            <p:ph type="body" sz="quarter" idx="30" hasCustomPrompt="1"/>
          </p:nvPr>
        </p:nvSpPr>
        <p:spPr>
          <a:xfrm>
            <a:off x="8016218"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4"/>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03</a:t>
            </a:r>
            <a:endParaRPr lang="en-GB"/>
          </a:p>
        </p:txBody>
      </p:sp>
      <p:sp>
        <p:nvSpPr>
          <p:cNvPr id="41" name="Text Placeholder 17">
            <a:extLst>
              <a:ext uri="{FF2B5EF4-FFF2-40B4-BE49-F238E27FC236}">
                <a16:creationId xmlns:a16="http://schemas.microsoft.com/office/drawing/2014/main" id="{CA9841A3-E975-4AA0-932D-99A38F361989}"/>
              </a:ext>
            </a:extLst>
          </p:cNvPr>
          <p:cNvSpPr>
            <a:spLocks noGrp="1"/>
          </p:cNvSpPr>
          <p:nvPr>
            <p:ph type="body" sz="quarter" idx="31" hasCustomPrompt="1"/>
          </p:nvPr>
        </p:nvSpPr>
        <p:spPr>
          <a:xfrm>
            <a:off x="10595352"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5"/>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04</a:t>
            </a:r>
            <a:endParaRPr lang="en-GB"/>
          </a:p>
        </p:txBody>
      </p:sp>
    </p:spTree>
    <p:extLst>
      <p:ext uri="{BB962C8B-B14F-4D97-AF65-F5344CB8AC3E}">
        <p14:creationId xmlns:p14="http://schemas.microsoft.com/office/powerpoint/2010/main" val="3594240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3565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8038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3685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2970115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522904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20971"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20971"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2"/>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620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29CB1A-1B72-48E4-9F89-031545C1FDEC}"/>
              </a:ext>
            </a:extLst>
          </p:cNvPr>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Freeform 19">
            <a:extLst>
              <a:ext uri="{FF2B5EF4-FFF2-40B4-BE49-F238E27FC236}">
                <a16:creationId xmlns:a16="http://schemas.microsoft.com/office/drawing/2014/main" id="{068A8D8B-EF5A-4905-83FB-5B545573C07F}"/>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9">
            <a:extLst>
              <a:ext uri="{FF2B5EF4-FFF2-40B4-BE49-F238E27FC236}">
                <a16:creationId xmlns:a16="http://schemas.microsoft.com/office/drawing/2014/main" id="{1A2E6BF4-8839-4971-8A92-E4187724BDD8}"/>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Placeholder 3">
            <a:extLst>
              <a:ext uri="{FF2B5EF4-FFF2-40B4-BE49-F238E27FC236}">
                <a16:creationId xmlns:a16="http://schemas.microsoft.com/office/drawing/2014/main" id="{48A49F3C-B81B-486A-8AC6-0C685BBE0216}"/>
              </a:ext>
            </a:extLst>
          </p:cNvPr>
          <p:cNvSpPr>
            <a:spLocks noGrp="1"/>
          </p:cNvSpPr>
          <p:nvPr>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Picture Placeholder 3">
            <a:extLst>
              <a:ext uri="{FF2B5EF4-FFF2-40B4-BE49-F238E27FC236}">
                <a16:creationId xmlns:a16="http://schemas.microsoft.com/office/drawing/2014/main" id="{E01A53E6-C071-4F04-8874-C1213CB3BE6E}"/>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14" name="Graphic 13">
            <a:extLst>
              <a:ext uri="{FF2B5EF4-FFF2-40B4-BE49-F238E27FC236}">
                <a16:creationId xmlns:a16="http://schemas.microsoft.com/office/drawing/2014/main" id="{2295ABE6-9B30-4315-B16F-C7442D3C71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948208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9" name="Text Placeholder 8"/>
          <p:cNvSpPr>
            <a:spLocks noGrp="1"/>
          </p:cNvSpPr>
          <p:nvPr>
            <p:ph type="body" sz="quarter" idx="19"/>
          </p:nvPr>
        </p:nvSpPr>
        <p:spPr>
          <a:xfrm>
            <a:off x="10032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31343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3" name="Text Placeholder 8"/>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208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2810584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208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208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8" name="Graphic 8">
            <a:extLst>
              <a:ext uri="{FF2B5EF4-FFF2-40B4-BE49-F238E27FC236}">
                <a16:creationId xmlns:a16="http://schemas.microsoft.com/office/drawing/2014/main" id="{A75E6CC5-8B44-4F43-ACAA-428A4ADCE45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4810240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GB"/>
              <a:t>Title slide text only</a:t>
            </a:r>
            <a:endParaRPr lang="en-US"/>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2579224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Tree>
    <p:extLst>
      <p:ext uri="{BB962C8B-B14F-4D97-AF65-F5344CB8AC3E}">
        <p14:creationId xmlns:p14="http://schemas.microsoft.com/office/powerpoint/2010/main" val="949718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2514189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9" name="Graphic 18">
            <a:extLst>
              <a:ext uri="{FF2B5EF4-FFF2-40B4-BE49-F238E27FC236}">
                <a16:creationId xmlns:a16="http://schemas.microsoft.com/office/drawing/2014/main" id="{D7CE8814-2E6C-49B9-A2A8-80AB288D9AA2}"/>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9042324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6" name="Graphic 15">
            <a:extLst>
              <a:ext uri="{FF2B5EF4-FFF2-40B4-BE49-F238E27FC236}">
                <a16:creationId xmlns:a16="http://schemas.microsoft.com/office/drawing/2014/main" id="{316E0CBF-F67B-4988-A694-3CA5B79E65D9}"/>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198654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Spectrum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grpSp>
        <p:nvGrpSpPr>
          <p:cNvPr id="17" name="Group 16">
            <a:extLst>
              <a:ext uri="{FF2B5EF4-FFF2-40B4-BE49-F238E27FC236}">
                <a16:creationId xmlns:a16="http://schemas.microsoft.com/office/drawing/2014/main" id="{56B15E2D-58A0-4506-8A15-E27C173174FA}"/>
              </a:ext>
            </a:extLst>
          </p:cNvPr>
          <p:cNvGrpSpPr/>
          <p:nvPr userDrawn="1"/>
        </p:nvGrpSpPr>
        <p:grpSpPr>
          <a:xfrm>
            <a:off x="2999643" y="1731971"/>
            <a:ext cx="2177326" cy="411225"/>
            <a:chOff x="2992848" y="1717717"/>
            <a:chExt cx="2177326" cy="411225"/>
          </a:xfrm>
        </p:grpSpPr>
        <p:sp>
          <p:nvSpPr>
            <p:cNvPr id="8" name="Rectangle 7">
              <a:extLst>
                <a:ext uri="{FF2B5EF4-FFF2-40B4-BE49-F238E27FC236}">
                  <a16:creationId xmlns:a16="http://schemas.microsoft.com/office/drawing/2014/main" id="{A2309040-9C95-48FE-AA99-4757E8328519}"/>
                </a:ext>
              </a:extLst>
            </p:cNvPr>
            <p:cNvSpPr/>
            <p:nvPr userDrawn="1"/>
          </p:nvSpPr>
          <p:spPr>
            <a:xfrm>
              <a:off x="2992848" y="1717717"/>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02518"/>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gr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grpSp>
        <p:nvGrpSpPr>
          <p:cNvPr id="18" name="Group 17">
            <a:extLst>
              <a:ext uri="{FF2B5EF4-FFF2-40B4-BE49-F238E27FC236}">
                <a16:creationId xmlns:a16="http://schemas.microsoft.com/office/drawing/2014/main" id="{2356161F-C4E7-4F32-B00D-D64EBA9D34CA}"/>
              </a:ext>
            </a:extLst>
          </p:cNvPr>
          <p:cNvGrpSpPr/>
          <p:nvPr userDrawn="1"/>
        </p:nvGrpSpPr>
        <p:grpSpPr>
          <a:xfrm>
            <a:off x="998351" y="3783824"/>
            <a:ext cx="2177326" cy="1433953"/>
            <a:chOff x="998351" y="4298384"/>
            <a:chExt cx="2177326" cy="1433953"/>
          </a:xfrm>
        </p:grpSpPr>
        <p:sp>
          <p:nvSpPr>
            <p:cNvPr id="20" name="Rectangle 19">
              <a:extLst>
                <a:ext uri="{FF2B5EF4-FFF2-40B4-BE49-F238E27FC236}">
                  <a16:creationId xmlns:a16="http://schemas.microsoft.com/office/drawing/2014/main" id="{6453D312-00EF-44B5-9D91-290BE0E19654}"/>
                </a:ext>
              </a:extLst>
            </p:cNvPr>
            <p:cNvSpPr/>
            <p:nvPr userDrawn="1"/>
          </p:nvSpPr>
          <p:spPr>
            <a:xfrm>
              <a:off x="998351" y="4298384"/>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812944"/>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5321112"/>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4386074"/>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897131"/>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5408191"/>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gr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013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470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6926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382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29838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655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111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38957"/>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80" y="2852903"/>
            <a:ext cx="714476"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80" y="1830789"/>
            <a:ext cx="714476"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80" y="3363960"/>
            <a:ext cx="714476"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80" y="3875017"/>
            <a:ext cx="714476"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80" y="2341846"/>
            <a:ext cx="714476"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7008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7008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57773"/>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100206" y="2869887"/>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a:spLocks/>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5" y="4389395"/>
            <a:ext cx="714476"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64" name="TextBox 63">
            <a:extLst>
              <a:ext uri="{FF2B5EF4-FFF2-40B4-BE49-F238E27FC236}">
                <a16:creationId xmlns:a16="http://schemas.microsoft.com/office/drawing/2014/main" id="{147E9F40-D028-425F-96B1-C73C59C9C8EF}"/>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73" name="Rectangle 72">
            <a:extLst>
              <a:ext uri="{FF2B5EF4-FFF2-40B4-BE49-F238E27FC236}">
                <a16:creationId xmlns:a16="http://schemas.microsoft.com/office/drawing/2014/main" id="{A2E77BBC-829E-4B5B-9C1B-B9C1344A811F}"/>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80" name="Rectangle 79">
            <a:extLst>
              <a:ext uri="{FF2B5EF4-FFF2-40B4-BE49-F238E27FC236}">
                <a16:creationId xmlns:a16="http://schemas.microsoft.com/office/drawing/2014/main" id="{86053ADE-6CEF-4806-8C0F-B8BEED546A81}"/>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81" name="Rectangle 80">
            <a:extLst>
              <a:ext uri="{FF2B5EF4-FFF2-40B4-BE49-F238E27FC236}">
                <a16:creationId xmlns:a16="http://schemas.microsoft.com/office/drawing/2014/main" id="{1FEC18AD-6921-4293-966A-F31741528B23}"/>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88" name="TextBox 87">
            <a:extLst>
              <a:ext uri="{FF2B5EF4-FFF2-40B4-BE49-F238E27FC236}">
                <a16:creationId xmlns:a16="http://schemas.microsoft.com/office/drawing/2014/main" id="{BD3C657F-FD1E-40E0-B00F-F92EC369386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4" name="Straight Connector 13">
            <a:extLst>
              <a:ext uri="{FF2B5EF4-FFF2-40B4-BE49-F238E27FC236}">
                <a16:creationId xmlns:a16="http://schemas.microsoft.com/office/drawing/2014/main" id="{FF87E5F4-3A2B-41F8-A4AA-BA7FFC573394}"/>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639F51-9F8C-4D36-8737-7A3DAC84F1DA}"/>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B8890E6-18C7-479B-B73B-0C731D264307}"/>
              </a:ext>
            </a:extLst>
          </p:cNvPr>
          <p:cNvGrpSpPr/>
          <p:nvPr userDrawn="1"/>
        </p:nvGrpSpPr>
        <p:grpSpPr>
          <a:xfrm>
            <a:off x="7170486" y="5015319"/>
            <a:ext cx="4023114" cy="868052"/>
            <a:chOff x="6942744" y="5227726"/>
            <a:chExt cx="6397168" cy="1380293"/>
          </a:xfrm>
        </p:grpSpPr>
        <p:sp>
          <p:nvSpPr>
            <p:cNvPr id="89" name="Rectangle 88">
              <a:extLst>
                <a:ext uri="{FF2B5EF4-FFF2-40B4-BE49-F238E27FC236}">
                  <a16:creationId xmlns:a16="http://schemas.microsoft.com/office/drawing/2014/main" id="{D9642345-2D6B-4C6E-A9F2-A02D26D51DDD}"/>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90" name="Rectangle 89">
              <a:extLst>
                <a:ext uri="{FF2B5EF4-FFF2-40B4-BE49-F238E27FC236}">
                  <a16:creationId xmlns:a16="http://schemas.microsoft.com/office/drawing/2014/main" id="{54B75BE9-8F9E-40F1-AE85-B929BD14E4F6}"/>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91" name="Rectangle 90">
              <a:extLst>
                <a:ext uri="{FF2B5EF4-FFF2-40B4-BE49-F238E27FC236}">
                  <a16:creationId xmlns:a16="http://schemas.microsoft.com/office/drawing/2014/main" id="{403512C6-1015-4893-B421-D2CA83BB28B7}"/>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92" name="Rectangle 91">
              <a:extLst>
                <a:ext uri="{FF2B5EF4-FFF2-40B4-BE49-F238E27FC236}">
                  <a16:creationId xmlns:a16="http://schemas.microsoft.com/office/drawing/2014/main" id="{8DF8AA28-67A9-4A84-A80F-52EFDEF62EC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93" name="Rectangle 92">
              <a:extLst>
                <a:ext uri="{FF2B5EF4-FFF2-40B4-BE49-F238E27FC236}">
                  <a16:creationId xmlns:a16="http://schemas.microsoft.com/office/drawing/2014/main" id="{96ECD3EF-C613-49EC-B955-C33743E8DAF2}"/>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94" name="Rectangle 93">
              <a:extLst>
                <a:ext uri="{FF2B5EF4-FFF2-40B4-BE49-F238E27FC236}">
                  <a16:creationId xmlns:a16="http://schemas.microsoft.com/office/drawing/2014/main" id="{CEFF0E69-1303-4A97-A554-2617DBE38F85}"/>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95" name="Rectangle 94">
              <a:extLst>
                <a:ext uri="{FF2B5EF4-FFF2-40B4-BE49-F238E27FC236}">
                  <a16:creationId xmlns:a16="http://schemas.microsoft.com/office/drawing/2014/main" id="{D22E2F76-F5F9-4152-8B76-200BB23CF93D}"/>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96" name="Rectangle 95">
              <a:extLst>
                <a:ext uri="{FF2B5EF4-FFF2-40B4-BE49-F238E27FC236}">
                  <a16:creationId xmlns:a16="http://schemas.microsoft.com/office/drawing/2014/main" id="{F294A2C6-DAFC-45CD-86AD-3902D99F3B8E}"/>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97" name="Rectangle 96">
              <a:extLst>
                <a:ext uri="{FF2B5EF4-FFF2-40B4-BE49-F238E27FC236}">
                  <a16:creationId xmlns:a16="http://schemas.microsoft.com/office/drawing/2014/main" id="{E318800B-9E93-4883-840B-696F82170F32}"/>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98" name="Rectangle 97">
              <a:extLst>
                <a:ext uri="{FF2B5EF4-FFF2-40B4-BE49-F238E27FC236}">
                  <a16:creationId xmlns:a16="http://schemas.microsoft.com/office/drawing/2014/main" id="{14443132-A6B3-4990-BA37-9E2D3DE1B10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99" name="Rectangle 98">
              <a:extLst>
                <a:ext uri="{FF2B5EF4-FFF2-40B4-BE49-F238E27FC236}">
                  <a16:creationId xmlns:a16="http://schemas.microsoft.com/office/drawing/2014/main" id="{6C79AFB4-7A51-4309-99F1-4015E9137C5F}"/>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0" name="Rectangle 99">
              <a:extLst>
                <a:ext uri="{FF2B5EF4-FFF2-40B4-BE49-F238E27FC236}">
                  <a16:creationId xmlns:a16="http://schemas.microsoft.com/office/drawing/2014/main" id="{CE4F02C0-8A76-4F89-8E59-9E7549909C2A}"/>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01" name="Rectangle 100">
              <a:extLst>
                <a:ext uri="{FF2B5EF4-FFF2-40B4-BE49-F238E27FC236}">
                  <a16:creationId xmlns:a16="http://schemas.microsoft.com/office/drawing/2014/main" id="{29198175-1C72-4E67-BB92-6595EEDA420A}"/>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02" name="Rectangle 101">
              <a:extLst>
                <a:ext uri="{FF2B5EF4-FFF2-40B4-BE49-F238E27FC236}">
                  <a16:creationId xmlns:a16="http://schemas.microsoft.com/office/drawing/2014/main" id="{BB592D94-A7C3-4005-BCCE-3C53AAD9574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828974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3 COLUMN CHART TEXT">
    <p:bg>
      <p:bgPr>
        <a:solidFill>
          <a:srgbClr val="0033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C17B002-334A-40EC-B121-E986C0119D4B}"/>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15" name="TextBox 14">
            <a:extLst>
              <a:ext uri="{FF2B5EF4-FFF2-40B4-BE49-F238E27FC236}">
                <a16:creationId xmlns:a16="http://schemas.microsoft.com/office/drawing/2014/main" id="{80637FD2-012C-4200-949F-8DC01675878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
        <p:nvSpPr>
          <p:cNvPr id="7" name="Graphic 8">
            <a:extLst>
              <a:ext uri="{FF2B5EF4-FFF2-40B4-BE49-F238E27FC236}">
                <a16:creationId xmlns:a16="http://schemas.microsoft.com/office/drawing/2014/main" id="{C7DA5C05-0E58-4053-BE8B-AFC82BE8C7B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07556599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ags" Target="../tags/tag3.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63" Type="http://schemas.openxmlformats.org/officeDocument/2006/relationships/slideLayout" Target="../slideLayouts/slideLayout124.xml"/><Relationship Id="rId68" Type="http://schemas.openxmlformats.org/officeDocument/2006/relationships/image" Target="../media/image1.emf"/><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66" Type="http://schemas.openxmlformats.org/officeDocument/2006/relationships/tags" Target="../tags/tag63.xml"/><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theme" Target="../theme/theme2.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67" Type="http://schemas.openxmlformats.org/officeDocument/2006/relationships/oleObject" Target="../embeddings/oleObject2.bin"/><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tags" Target="../tags/tag6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theme" Target="../theme/theme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tags" Target="../tags/tag9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tags" Target="../tags/tag98.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tags" Target="../tags/tag97.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image" Target="../media/image32.emf"/><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oleObject" Target="../embeddings/oleObject3.bin"/><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8C56D6D-C6D1-E1B0-C1AD-56726B3C7E25}"/>
              </a:ext>
            </a:extLst>
          </p:cNvPr>
          <p:cNvGraphicFramePr>
            <a:graphicFrameLocks noChangeAspect="1"/>
          </p:cNvGraphicFramePr>
          <p:nvPr userDrawn="1">
            <p:custDataLst>
              <p:tags r:id="rId63"/>
            </p:custDataLst>
            <p:extLst>
              <p:ext uri="{D42A27DB-BD31-4B8C-83A1-F6EECF244321}">
                <p14:modId xmlns:p14="http://schemas.microsoft.com/office/powerpoint/2010/main" val="1208367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486" imgH="486" progId="TCLayout.ActiveDocument.1">
                  <p:embed/>
                </p:oleObj>
              </mc:Choice>
              <mc:Fallback>
                <p:oleObj name="think-cell Slide" r:id="rId66" imgW="486" imgH="486" progId="TCLayout.ActiveDocument.1">
                  <p:embed/>
                  <p:pic>
                    <p:nvPicPr>
                      <p:cNvPr id="4" name="think-cell data - do not delete" hidden="1">
                        <a:extLst>
                          <a:ext uri="{FF2B5EF4-FFF2-40B4-BE49-F238E27FC236}">
                            <a16:creationId xmlns:a16="http://schemas.microsoft.com/office/drawing/2014/main" id="{F8C56D6D-C6D1-E1B0-C1AD-56726B3C7E25}"/>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003201" y="1330126"/>
            <a:ext cx="10194470" cy="45467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64"/>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9CAB9EC7-F5E0-4684-A576-ECACF26F902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1"/>
              </a:ext>
            </a:extLst>
          </p:cNvPr>
          <p:cNvSpPr txBox="1"/>
          <p:nvPr userDrawn="1">
            <p:custDataLst>
              <p:tags r:id="rId65"/>
            </p:custDataLst>
          </p:nvPr>
        </p:nvSpPr>
        <p:spPr>
          <a:xfrm>
            <a:off x="1885684" y="6266997"/>
            <a:ext cx="482414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2026 KPMG Advisors Single Member S.A., a Greek Societe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3" r:id="rId1"/>
    <p:sldLayoutId id="2147483924" r:id="rId2"/>
    <p:sldLayoutId id="2147483728" r:id="rId3"/>
    <p:sldLayoutId id="2147483749" r:id="rId4"/>
    <p:sldLayoutId id="2147483750" r:id="rId5"/>
    <p:sldLayoutId id="2147483767" r:id="rId6"/>
    <p:sldLayoutId id="2147483768" r:id="rId7"/>
    <p:sldLayoutId id="2147483765" r:id="rId8"/>
    <p:sldLayoutId id="2147483766" r:id="rId9"/>
    <p:sldLayoutId id="2147483666" r:id="rId10"/>
    <p:sldLayoutId id="2147483794" r:id="rId11"/>
    <p:sldLayoutId id="2147483712" r:id="rId12"/>
    <p:sldLayoutId id="2147483664" r:id="rId13"/>
    <p:sldLayoutId id="2147483769" r:id="rId14"/>
    <p:sldLayoutId id="2147483770" r:id="rId15"/>
    <p:sldLayoutId id="2147483714" r:id="rId16"/>
    <p:sldLayoutId id="2147483689" r:id="rId17"/>
    <p:sldLayoutId id="2147483716" r:id="rId18"/>
    <p:sldLayoutId id="2147483690" r:id="rId19"/>
    <p:sldLayoutId id="2147483692" r:id="rId20"/>
    <p:sldLayoutId id="2147483691" r:id="rId21"/>
    <p:sldLayoutId id="2147483693" r:id="rId22"/>
    <p:sldLayoutId id="2147483810" r:id="rId23"/>
    <p:sldLayoutId id="2147483701" r:id="rId24"/>
    <p:sldLayoutId id="2147483771" r:id="rId25"/>
    <p:sldLayoutId id="2147483752" r:id="rId26"/>
    <p:sldLayoutId id="2147483697" r:id="rId27"/>
    <p:sldLayoutId id="2147483772" r:id="rId28"/>
    <p:sldLayoutId id="2147483754" r:id="rId29"/>
    <p:sldLayoutId id="2147483699" r:id="rId30"/>
    <p:sldLayoutId id="2147483700" r:id="rId31"/>
    <p:sldLayoutId id="2147483722" r:id="rId32"/>
    <p:sldLayoutId id="2147483682" r:id="rId33"/>
    <p:sldLayoutId id="2147483745" r:id="rId34"/>
    <p:sldLayoutId id="2147483746" r:id="rId35"/>
    <p:sldLayoutId id="2147483667" r:id="rId36"/>
    <p:sldLayoutId id="2147483748" r:id="rId37"/>
    <p:sldLayoutId id="2147483773" r:id="rId38"/>
    <p:sldLayoutId id="2147483814" r:id="rId39"/>
    <p:sldLayoutId id="2147483793" r:id="rId40"/>
    <p:sldLayoutId id="2147483791" r:id="rId41"/>
    <p:sldLayoutId id="2147483790" r:id="rId42"/>
    <p:sldLayoutId id="2147483792" r:id="rId43"/>
    <p:sldLayoutId id="2147483796" r:id="rId44"/>
    <p:sldLayoutId id="2147483811" r:id="rId45"/>
    <p:sldLayoutId id="2147483812" r:id="rId46"/>
    <p:sldLayoutId id="2147483813" r:id="rId47"/>
    <p:sldLayoutId id="2147483780" r:id="rId48"/>
    <p:sldLayoutId id="2147483781" r:id="rId49"/>
    <p:sldLayoutId id="2147483806" r:id="rId50"/>
    <p:sldLayoutId id="2147483807" r:id="rId51"/>
    <p:sldLayoutId id="2147483808" r:id="rId52"/>
    <p:sldLayoutId id="2147483782" r:id="rId53"/>
    <p:sldLayoutId id="2147483784" r:id="rId54"/>
    <p:sldLayoutId id="2147483799" r:id="rId55"/>
    <p:sldLayoutId id="2147483798" r:id="rId56"/>
    <p:sldLayoutId id="2147483800" r:id="rId57"/>
    <p:sldLayoutId id="2147483786" r:id="rId58"/>
    <p:sldLayoutId id="2147483797" r:id="rId59"/>
    <p:sldLayoutId id="2147483788" r:id="rId60"/>
    <p:sldLayoutId id="2147483820" r:id="rId61"/>
  </p:sldLayoutIdLst>
  <p:txStyles>
    <p:titleStyle>
      <a:lvl1pPr algn="l" defTabSz="914400" rtl="0" eaLnBrk="1" latinLnBrk="0" hangingPunct="1">
        <a:lnSpc>
          <a:spcPct val="70000"/>
        </a:lnSpc>
        <a:spcBef>
          <a:spcPct val="0"/>
        </a:spcBef>
        <a:buNone/>
        <a:defRPr sz="4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tx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tx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tx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7" userDrawn="1">
          <p15:clr>
            <a:srgbClr val="F26B43"/>
          </p15:clr>
        </p15:guide>
        <p15:guide id="3" pos="7055" userDrawn="1">
          <p15:clr>
            <a:srgbClr val="F26B43"/>
          </p15:clr>
        </p15:guide>
        <p15:guide id="4" orient="horz" pos="838" userDrawn="1">
          <p15:clr>
            <a:srgbClr val="F26B43"/>
          </p15:clr>
        </p15:guide>
        <p15:guide id="5" orient="horz" pos="612" userDrawn="1">
          <p15:clr>
            <a:srgbClr val="F26B43"/>
          </p15:clr>
        </p15:guide>
        <p15:guide id="6" orient="horz" pos="272" userDrawn="1">
          <p15:clr>
            <a:srgbClr val="F26B43"/>
          </p15:clr>
        </p15:guide>
        <p15:guide id="7"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83E36E4-1124-FDD7-A4B9-7C4755B5A7B1}"/>
              </a:ext>
            </a:extLst>
          </p:cNvPr>
          <p:cNvGraphicFramePr>
            <a:graphicFrameLocks noChangeAspect="1"/>
          </p:cNvGraphicFramePr>
          <p:nvPr userDrawn="1">
            <p:custDataLst>
              <p:tags r:id="rId65"/>
            </p:custDataLst>
            <p:extLst>
              <p:ext uri="{D42A27DB-BD31-4B8C-83A1-F6EECF244321}">
                <p14:modId xmlns:p14="http://schemas.microsoft.com/office/powerpoint/2010/main" val="82872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486" imgH="486" progId="TCLayout.ActiveDocument.1">
                  <p:embed/>
                </p:oleObj>
              </mc:Choice>
              <mc:Fallback>
                <p:oleObj name="think-cell Slide" r:id="rId67" imgW="486" imgH="486" progId="TCLayout.ActiveDocument.1">
                  <p:embed/>
                  <p:pic>
                    <p:nvPicPr>
                      <p:cNvPr id="5" name="think-cell data - do not delete" hidden="1">
                        <a:extLst>
                          <a:ext uri="{FF2B5EF4-FFF2-40B4-BE49-F238E27FC236}">
                            <a16:creationId xmlns:a16="http://schemas.microsoft.com/office/drawing/2014/main" id="{983E36E4-1124-FDD7-A4B9-7C4755B5A7B1}"/>
                          </a:ext>
                        </a:extLst>
                      </p:cNvPr>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003201" y="1330126"/>
            <a:ext cx="10194470" cy="45467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66"/>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8" name="TextBox 7">
            <a:extLst>
              <a:ext uri="{C183D7F6-B498-43B3-948B-1728B52AA6E4}">
                <adec:decorative xmlns:adec="http://schemas.microsoft.com/office/drawing/2017/decorative" val="1"/>
              </a:ext>
            </a:extLst>
          </p:cNvPr>
          <p:cNvSpPr txBox="1"/>
          <p:nvPr userDrawn="1"/>
        </p:nvSpPr>
        <p:spPr>
          <a:xfrm>
            <a:off x="1885684" y="6266997"/>
            <a:ext cx="488595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2026 KPMG Advisors Single Member S.A., a Greek Societe Anonyme and a member firm of the KPMG global organization of independent member firms affiliated with KPMG International Limited, a private English company limited by guarantee. All rights reserved.</a:t>
            </a: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9CAB9EC7-F5E0-4684-A576-ECACF26F902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16576688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 id="2147483880" r:id="rId47"/>
    <p:sldLayoutId id="2147483881" r:id="rId48"/>
    <p:sldLayoutId id="2147483882" r:id="rId49"/>
    <p:sldLayoutId id="2147483883" r:id="rId50"/>
    <p:sldLayoutId id="2147483884" r:id="rId51"/>
    <p:sldLayoutId id="2147483885" r:id="rId52"/>
    <p:sldLayoutId id="2147483886" r:id="rId53"/>
    <p:sldLayoutId id="2147483887" r:id="rId54"/>
    <p:sldLayoutId id="2147483888" r:id="rId55"/>
    <p:sldLayoutId id="2147483889" r:id="rId56"/>
    <p:sldLayoutId id="2147483890" r:id="rId57"/>
    <p:sldLayoutId id="2147483891" r:id="rId58"/>
    <p:sldLayoutId id="2147483892" r:id="rId59"/>
    <p:sldLayoutId id="2147483893" r:id="rId60"/>
    <p:sldLayoutId id="2147483894" r:id="rId61"/>
    <p:sldLayoutId id="2147483895" r:id="rId62"/>
    <p:sldLayoutId id="2147483896" r:id="rId63"/>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orient="horz" pos="37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C12A93A-8954-08A4-2E74-FD7AC415AD90}"/>
              </a:ext>
            </a:extLst>
          </p:cNvPr>
          <p:cNvGraphicFramePr>
            <a:graphicFrameLocks noChangeAspect="1"/>
          </p:cNvGraphicFramePr>
          <p:nvPr userDrawn="1">
            <p:custDataLst>
              <p:tags r:id="rId40"/>
            </p:custDataLst>
            <p:extLst>
              <p:ext uri="{D42A27DB-BD31-4B8C-83A1-F6EECF244321}">
                <p14:modId xmlns:p14="http://schemas.microsoft.com/office/powerpoint/2010/main" val="342418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257" imgH="254" progId="TCLayout.ActiveDocument.1">
                  <p:embed/>
                </p:oleObj>
              </mc:Choice>
              <mc:Fallback>
                <p:oleObj name="think-cell Slide" r:id="rId43" imgW="257" imgH="254" progId="TCLayout.ActiveDocument.1">
                  <p:embed/>
                  <p:pic>
                    <p:nvPicPr>
                      <p:cNvPr id="6" name="Object 5" hidden="1">
                        <a:extLst>
                          <a:ext uri="{FF2B5EF4-FFF2-40B4-BE49-F238E27FC236}">
                            <a16:creationId xmlns:a16="http://schemas.microsoft.com/office/drawing/2014/main" id="{0C12A93A-8954-08A4-2E74-FD7AC415AD90}"/>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4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1"/>
              </a:ext>
            </a:extLst>
          </p:cNvPr>
          <p:cNvSpPr txBox="1"/>
          <p:nvPr userDrawn="1">
            <p:custDataLst>
              <p:tags r:id="rId42"/>
            </p:custDataLst>
          </p:nvPr>
        </p:nvSpPr>
        <p:spPr>
          <a:xfrm>
            <a:off x="1885685" y="6266997"/>
            <a:ext cx="462306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Advisors Single Member S.A., a Greek Société Anonyme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93562562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961" r:id="rId34"/>
    <p:sldLayoutId id="2147483962" r:id="rId35"/>
    <p:sldLayoutId id="2147483963" r:id="rId36"/>
    <p:sldLayoutId id="2147483964" r:id="rId37"/>
    <p:sldLayoutId id="2147483965" r:id="rId38"/>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0.xml"/><Relationship Id="rId5" Type="http://schemas.openxmlformats.org/officeDocument/2006/relationships/chart" Target="../charts/chart9.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4.sv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image" Target="../media/image43.sv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49.svg"/><Relationship Id="rId5" Type="http://schemas.openxmlformats.org/officeDocument/2006/relationships/image" Target="../media/image46.png"/><Relationship Id="rId15" Type="http://schemas.openxmlformats.org/officeDocument/2006/relationships/image" Target="../media/image52.svg"/><Relationship Id="rId10" Type="http://schemas.microsoft.com/office/2007/relationships/hdphoto" Target="../media/hdphoto3.wdp"/><Relationship Id="rId4" Type="http://schemas.openxmlformats.org/officeDocument/2006/relationships/image" Target="../media/image45.svg"/><Relationship Id="rId9" Type="http://schemas.openxmlformats.org/officeDocument/2006/relationships/image" Target="../media/image48.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56.sv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9.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slideLayout" Target="../slideLayouts/slideLayout158.xml"/><Relationship Id="rId1" Type="http://schemas.openxmlformats.org/officeDocument/2006/relationships/tags" Target="../tags/tag1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sz="8000">
                <a:latin typeface="KPMG Greek Bold" panose="020B0803030202040204" pitchFamily="34" charset="0"/>
              </a:rPr>
              <a:t>Κλαδική έρευνα</a:t>
            </a:r>
            <a:br>
              <a:rPr lang="en-US" sz="4000">
                <a:latin typeface="KPMG Greek Bold" panose="020B0803030202040204" pitchFamily="34" charset="0"/>
              </a:rPr>
            </a:br>
            <a:r>
              <a:rPr lang="el-GR" sz="2800">
                <a:latin typeface="KPMG Greek Bold" panose="020B0803030202040204" pitchFamily="34" charset="0"/>
              </a:rPr>
              <a:t>Για το κόστος, τη γραφειοκρατία και τη βιωσιμότητα των μικρών επιχειρήσεων</a:t>
            </a:r>
            <a:br>
              <a:rPr lang="el-GR" sz="2800">
                <a:latin typeface="KPMG Greek Bold" panose="020B0803030202040204" pitchFamily="34" charset="0"/>
              </a:rPr>
            </a:br>
            <a:br>
              <a:rPr lang="el-GR" sz="8000"/>
            </a:br>
            <a:endParaRPr lang="en-GB" sz="8000"/>
          </a:p>
        </p:txBody>
      </p:sp>
      <p:sp>
        <p:nvSpPr>
          <p:cNvPr id="5" name="Subtitle 4"/>
          <p:cNvSpPr>
            <a:spLocks noGrp="1"/>
          </p:cNvSpPr>
          <p:nvPr>
            <p:ph type="body" sz="quarter" idx="11"/>
          </p:nvPr>
        </p:nvSpPr>
        <p:spPr/>
        <p:txBody>
          <a:bodyPr/>
          <a:lstStyle/>
          <a:p>
            <a:pPr lvl="1"/>
            <a:r>
              <a:rPr lang="el-GR" b="1" dirty="0"/>
              <a:t>Ιούνιος 2026</a:t>
            </a:r>
            <a:endParaRPr lang="en-GB" b="1" dirty="0"/>
          </a:p>
        </p:txBody>
      </p:sp>
      <p:sp>
        <p:nvSpPr>
          <p:cNvPr id="34" name="Text Placeholder 33">
            <a:extLst>
              <a:ext uri="{FF2B5EF4-FFF2-40B4-BE49-F238E27FC236}">
                <a16:creationId xmlns:a16="http://schemas.microsoft.com/office/drawing/2014/main" id="{95ED86AF-12BB-4E51-AB66-EA52959D6290}"/>
              </a:ext>
            </a:extLst>
          </p:cNvPr>
          <p:cNvSpPr>
            <a:spLocks noGrp="1"/>
          </p:cNvSpPr>
          <p:nvPr>
            <p:ph type="body" sz="quarter" idx="4294967295"/>
          </p:nvPr>
        </p:nvSpPr>
        <p:spPr>
          <a:xfrm>
            <a:off x="0" y="6270625"/>
            <a:ext cx="1476375" cy="168275"/>
          </a:xfrm>
        </p:spPr>
        <p:txBody>
          <a:bodyPr/>
          <a:lstStyle/>
          <a:p>
            <a:r>
              <a:rPr lang="en-GB"/>
              <a:t>KPMG UK</a:t>
            </a:r>
          </a:p>
        </p:txBody>
      </p:sp>
      <p:sp>
        <p:nvSpPr>
          <p:cNvPr id="35" name="Text Placeholder 34">
            <a:extLst>
              <a:ext uri="{FF2B5EF4-FFF2-40B4-BE49-F238E27FC236}">
                <a16:creationId xmlns:a16="http://schemas.microsoft.com/office/drawing/2014/main" id="{2C0064E3-8DE2-4973-8F86-CA842AC3685E}"/>
              </a:ext>
            </a:extLst>
          </p:cNvPr>
          <p:cNvSpPr>
            <a:spLocks noGrp="1"/>
          </p:cNvSpPr>
          <p:nvPr>
            <p:ph type="body" sz="quarter" idx="4294967295"/>
          </p:nvPr>
        </p:nvSpPr>
        <p:spPr>
          <a:xfrm>
            <a:off x="0" y="6270625"/>
            <a:ext cx="3168650" cy="168275"/>
          </a:xfrm>
        </p:spPr>
        <p:txBody>
          <a:bodyPr/>
          <a:lstStyle/>
          <a:p>
            <a:r>
              <a:rPr lang="en-GB"/>
              <a:t>KPMG Framework Slides v1</a:t>
            </a:r>
          </a:p>
        </p:txBody>
      </p:sp>
      <p:sp>
        <p:nvSpPr>
          <p:cNvPr id="36" name="Text Placeholder 35">
            <a:extLst>
              <a:ext uri="{FF2B5EF4-FFF2-40B4-BE49-F238E27FC236}">
                <a16:creationId xmlns:a16="http://schemas.microsoft.com/office/drawing/2014/main" id="{9BCE394F-14E9-4619-ADD8-23C862EEF91E}"/>
              </a:ext>
            </a:extLst>
          </p:cNvPr>
          <p:cNvSpPr>
            <a:spLocks noGrp="1"/>
          </p:cNvSpPr>
          <p:nvPr>
            <p:ph type="body" sz="quarter" idx="4294967295"/>
          </p:nvPr>
        </p:nvSpPr>
        <p:spPr>
          <a:xfrm>
            <a:off x="10572750" y="6270625"/>
            <a:ext cx="1619250" cy="168275"/>
          </a:xfrm>
        </p:spPr>
        <p:txBody>
          <a:bodyPr/>
          <a:lstStyle/>
          <a:p>
            <a:r>
              <a:rPr lang="en-GB"/>
              <a:t>February 2022</a:t>
            </a:r>
          </a:p>
        </p:txBody>
      </p:sp>
    </p:spTree>
    <p:extLst>
      <p:ext uri="{BB962C8B-B14F-4D97-AF65-F5344CB8AC3E}">
        <p14:creationId xmlns:p14="http://schemas.microsoft.com/office/powerpoint/2010/main" val="232827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598E-B6B9-06F9-02C9-54EE16CFDE05}"/>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Σύνοψη</a:t>
            </a:r>
          </a:p>
        </p:txBody>
      </p:sp>
      <p:sp>
        <p:nvSpPr>
          <p:cNvPr id="4" name="TextBox 3">
            <a:extLst>
              <a:ext uri="{FF2B5EF4-FFF2-40B4-BE49-F238E27FC236}">
                <a16:creationId xmlns:a16="http://schemas.microsoft.com/office/drawing/2014/main" id="{2F62CAB7-2CE1-0A0B-E68C-76A9AE9AAF33}"/>
              </a:ext>
            </a:extLst>
          </p:cNvPr>
          <p:cNvSpPr txBox="1"/>
          <p:nvPr/>
        </p:nvSpPr>
        <p:spPr>
          <a:xfrm>
            <a:off x="6451900" y="1182231"/>
            <a:ext cx="5349575" cy="4154984"/>
          </a:xfrm>
          <a:prstGeom prst="rect">
            <a:avLst/>
          </a:prstGeom>
          <a:noFill/>
        </p:spPr>
        <p:txBody>
          <a:bodyPr wrap="square">
            <a:spAutoFit/>
          </a:bodyPr>
          <a:lstStyle/>
          <a:p>
            <a:r>
              <a:rPr lang="el-GR" sz="1200" b="1" dirty="0">
                <a:solidFill>
                  <a:schemeClr val="accent2"/>
                </a:solidFill>
              </a:rPr>
              <a:t>Οι απαντήσεις της έρευνας αναδεικνύουν ορισμένα βασικά ευρήματα:</a:t>
            </a:r>
          </a:p>
          <a:p>
            <a:endParaRPr lang="el-GR" sz="1200" dirty="0">
              <a:solidFill>
                <a:schemeClr val="accent2"/>
              </a:solidFill>
            </a:endParaRPr>
          </a:p>
          <a:p>
            <a:pPr marL="171450" indent="-171450">
              <a:buFont typeface="Arial" panose="020B0604020202020204" pitchFamily="34" charset="0"/>
              <a:buChar char="•"/>
            </a:pPr>
            <a:r>
              <a:rPr lang="el-GR" sz="1200" b="1" dirty="0">
                <a:solidFill>
                  <a:schemeClr val="accent2"/>
                </a:solidFill>
              </a:rPr>
              <a:t>Η πρόσβαση σε χρηματοδότηση και πιστώσεις εξακολουθεί να αποτελεί σημαντική πρόκληση</a:t>
            </a:r>
            <a:r>
              <a:rPr lang="el-GR" sz="1200" dirty="0">
                <a:solidFill>
                  <a:schemeClr val="accent2"/>
                </a:solidFill>
              </a:rPr>
              <a:t>, με συχνές αναφορές στα αυστηρά κριτήρια δανειοδότησης και στις γραφειοκρατικές διαδικασίες ως βασικά εμπόδια για την εξασφάλιση χρηματοδότησης.</a:t>
            </a:r>
          </a:p>
          <a:p>
            <a:pPr marL="171450" indent="-171450">
              <a:buFont typeface="Arial" panose="020B0604020202020204" pitchFamily="34" charset="0"/>
              <a:buChar char="•"/>
            </a:pPr>
            <a:endParaRPr lang="el-GR" sz="1200" dirty="0">
              <a:solidFill>
                <a:schemeClr val="accent2"/>
              </a:solidFill>
            </a:endParaRPr>
          </a:p>
          <a:p>
            <a:pPr marL="171450" indent="-171450">
              <a:buFont typeface="Arial" panose="020B0604020202020204" pitchFamily="34" charset="0"/>
              <a:buChar char="•"/>
            </a:pPr>
            <a:r>
              <a:rPr lang="el-GR" sz="1200" b="1" dirty="0">
                <a:solidFill>
                  <a:schemeClr val="accent2"/>
                </a:solidFill>
              </a:rPr>
              <a:t>Οι ελλείψεις ανθρώπινου δυναμικού και εξειδικευμένων δεξιοτήτων αποτελούν διαχρονικό ζήτημα</a:t>
            </a:r>
            <a:r>
              <a:rPr lang="el-GR" sz="1200" dirty="0">
                <a:solidFill>
                  <a:schemeClr val="accent2"/>
                </a:solidFill>
              </a:rPr>
              <a:t>, καθώς πολλοί συμμετέχοντες επισημαίνουν τη δυσκολία εύρεσης κατάλληλα καταρτισμένου προσωπικού και τεχνικών ειδικοτήτων.</a:t>
            </a:r>
          </a:p>
          <a:p>
            <a:pPr marL="171450" indent="-171450">
              <a:buFont typeface="Arial" panose="020B0604020202020204" pitchFamily="34" charset="0"/>
              <a:buChar char="•"/>
            </a:pPr>
            <a:endParaRPr lang="el-GR" sz="1200" dirty="0">
              <a:solidFill>
                <a:schemeClr val="accent2"/>
              </a:solidFill>
            </a:endParaRPr>
          </a:p>
          <a:p>
            <a:pPr marL="171450" indent="-171450">
              <a:buFont typeface="Arial" panose="020B0604020202020204" pitchFamily="34" charset="0"/>
              <a:buChar char="•"/>
            </a:pPr>
            <a:r>
              <a:rPr lang="el-GR" sz="1200" b="1" dirty="0">
                <a:solidFill>
                  <a:schemeClr val="accent2"/>
                </a:solidFill>
              </a:rPr>
              <a:t>Η αύξηση του κόστους λειτουργίας, ιδιαίτερα σε πρώτες ύλες και ενέργεια</a:t>
            </a:r>
            <a:r>
              <a:rPr lang="el-GR" sz="1200" dirty="0">
                <a:solidFill>
                  <a:schemeClr val="accent2"/>
                </a:solidFill>
              </a:rPr>
              <a:t>, καταγράφεται συστηματικά ως παράγοντας που επιβαρύνει τη βιωσιμότητα των επιχειρήσεων και επηρεάζει την καθημερινή τους λειτουργία.</a:t>
            </a:r>
            <a:endParaRPr lang="en-US" sz="1200" dirty="0">
              <a:solidFill>
                <a:schemeClr val="accent2"/>
              </a:solidFill>
            </a:endParaRPr>
          </a:p>
          <a:p>
            <a:endParaRPr lang="el-GR" sz="1200" dirty="0">
              <a:solidFill>
                <a:schemeClr val="accent2"/>
              </a:solidFill>
            </a:endParaRPr>
          </a:p>
          <a:p>
            <a:r>
              <a:rPr lang="el-GR" sz="1200" b="1" dirty="0">
                <a:solidFill>
                  <a:schemeClr val="accent2"/>
                </a:solidFill>
              </a:rPr>
              <a:t>Τα ευρήματα αυτά υπογραμμίζουν την ανάγκη για στοχευμένες παρεμβάσεις στους τομείς της χρηματοδότησης, της ανάπτυξης ανθρώπινου δυναμικού και της διαχείρισης κόστους, με στόχο την ενίσχυση της βιωσιμότητας και της ανταγωνιστικότητας των επιχειρήσεων.</a:t>
            </a:r>
            <a:endParaRPr lang="el-GR" sz="1200" dirty="0">
              <a:solidFill>
                <a:schemeClr val="accent2"/>
              </a:solidFill>
            </a:endParaRPr>
          </a:p>
        </p:txBody>
      </p:sp>
      <p:graphicFrame>
        <p:nvGraphicFramePr>
          <p:cNvPr id="22" name="Chart 21">
            <a:extLst>
              <a:ext uri="{FF2B5EF4-FFF2-40B4-BE49-F238E27FC236}">
                <a16:creationId xmlns:a16="http://schemas.microsoft.com/office/drawing/2014/main" id="{E47E86B4-CBDC-AF1D-633A-CF29199B134E}"/>
              </a:ext>
            </a:extLst>
          </p:cNvPr>
          <p:cNvGraphicFramePr/>
          <p:nvPr>
            <p:extLst>
              <p:ext uri="{D42A27DB-BD31-4B8C-83A1-F6EECF244321}">
                <p14:modId xmlns:p14="http://schemas.microsoft.com/office/powerpoint/2010/main" val="2588958629"/>
              </p:ext>
            </p:extLst>
          </p:nvPr>
        </p:nvGraphicFramePr>
        <p:xfrm>
          <a:off x="749460" y="3286125"/>
          <a:ext cx="5194140" cy="220704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EDCF526-E98C-0C94-5960-D79359EE732A}"/>
              </a:ext>
            </a:extLst>
          </p:cNvPr>
          <p:cNvSpPr txBox="1"/>
          <p:nvPr/>
        </p:nvSpPr>
        <p:spPr>
          <a:xfrm>
            <a:off x="2179414" y="3007776"/>
            <a:ext cx="2943831" cy="278349"/>
          </a:xfrm>
          <a:prstGeom prst="rect">
            <a:avLst/>
          </a:prstGeom>
        </p:spPr>
        <p:txBody>
          <a:bodyPr vert="horz" wrap="square" lIns="0" tIns="0" rIns="0" bIns="0" rtlCol="0" anchor="t" anchorCtr="0">
            <a:noAutofit/>
          </a:bodyPr>
          <a:lstStyle/>
          <a:p>
            <a:pPr algn="l">
              <a:spcAft>
                <a:spcPts val="600"/>
              </a:spcAft>
            </a:pPr>
            <a:r>
              <a:rPr lang="el-GR" sz="1200" b="1" dirty="0">
                <a:solidFill>
                  <a:schemeClr val="tx2"/>
                </a:solidFill>
              </a:rPr>
              <a:t>Κλάδος Επιχείρησης Ερωτηθέντων</a:t>
            </a:r>
          </a:p>
        </p:txBody>
      </p:sp>
      <p:grpSp>
        <p:nvGrpSpPr>
          <p:cNvPr id="32" name="Group 31">
            <a:extLst>
              <a:ext uri="{FF2B5EF4-FFF2-40B4-BE49-F238E27FC236}">
                <a16:creationId xmlns:a16="http://schemas.microsoft.com/office/drawing/2014/main" id="{F6A92339-48C4-A3F7-512E-925BF815A8BA}"/>
              </a:ext>
            </a:extLst>
          </p:cNvPr>
          <p:cNvGrpSpPr/>
          <p:nvPr/>
        </p:nvGrpSpPr>
        <p:grpSpPr>
          <a:xfrm>
            <a:off x="2636614" y="1240420"/>
            <a:ext cx="1741952" cy="1628181"/>
            <a:chOff x="1741264" y="1172397"/>
            <a:chExt cx="1741952" cy="1628181"/>
          </a:xfrm>
        </p:grpSpPr>
        <p:sp>
          <p:nvSpPr>
            <p:cNvPr id="27" name="Oval 26">
              <a:extLst>
                <a:ext uri="{FF2B5EF4-FFF2-40B4-BE49-F238E27FC236}">
                  <a16:creationId xmlns:a16="http://schemas.microsoft.com/office/drawing/2014/main" id="{2E254251-59C3-1AB6-3F02-8BA12AFD00F5}"/>
                </a:ext>
              </a:extLst>
            </p:cNvPr>
            <p:cNvSpPr/>
            <p:nvPr/>
          </p:nvSpPr>
          <p:spPr>
            <a:xfrm>
              <a:off x="1788889" y="1172397"/>
              <a:ext cx="1649636" cy="1628181"/>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KPMG Bold"/>
                <a:ea typeface="+mn-ea"/>
                <a:cs typeface="+mn-cs"/>
              </a:endParaRPr>
            </a:p>
          </p:txBody>
        </p:sp>
        <p:sp>
          <p:nvSpPr>
            <p:cNvPr id="28" name="TextBox 27">
              <a:extLst>
                <a:ext uri="{FF2B5EF4-FFF2-40B4-BE49-F238E27FC236}">
                  <a16:creationId xmlns:a16="http://schemas.microsoft.com/office/drawing/2014/main" id="{F54E2B25-9BC2-5D08-2EBE-1E3CEFFB4426}"/>
                </a:ext>
              </a:extLst>
            </p:cNvPr>
            <p:cNvSpPr txBox="1"/>
            <p:nvPr/>
          </p:nvSpPr>
          <p:spPr>
            <a:xfrm>
              <a:off x="1741264" y="1477982"/>
              <a:ext cx="1739018" cy="738664"/>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000" b="0" i="0" u="none" strike="noStrike" kern="1200" cap="none" spc="0" normalizeH="0" baseline="0" noProof="0" dirty="0">
                  <a:ln>
                    <a:noFill/>
                  </a:ln>
                  <a:solidFill>
                    <a:srgbClr val="FFFFFF"/>
                  </a:solidFill>
                  <a:effectLst/>
                  <a:uLnTx/>
                  <a:uFillTx/>
                  <a:latin typeface="KPMG Greek Bold" panose="020B0803030202040204" pitchFamily="34" charset="0"/>
                </a:rPr>
                <a:t>382</a:t>
              </a:r>
              <a:endParaRPr kumimoji="0" lang="en-GB" sz="60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29" name="TextBox 28">
              <a:extLst>
                <a:ext uri="{FF2B5EF4-FFF2-40B4-BE49-F238E27FC236}">
                  <a16:creationId xmlns:a16="http://schemas.microsoft.com/office/drawing/2014/main" id="{A4C96DC4-1067-BFF7-7B18-2392167D23D6}"/>
                </a:ext>
              </a:extLst>
            </p:cNvPr>
            <p:cNvSpPr txBox="1"/>
            <p:nvPr/>
          </p:nvSpPr>
          <p:spPr>
            <a:xfrm>
              <a:off x="1744198" y="2065465"/>
              <a:ext cx="1739018" cy="393954"/>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Greek Bold" panose="020B0803030202040204" pitchFamily="34" charset="0"/>
                </a:rPr>
                <a:t>απαντήσεις</a:t>
              </a:r>
              <a:endParaRPr kumimoji="0" lang="en-GB" sz="28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grpSp>
    </p:spTree>
    <p:extLst>
      <p:ext uri="{BB962C8B-B14F-4D97-AF65-F5344CB8AC3E}">
        <p14:creationId xmlns:p14="http://schemas.microsoft.com/office/powerpoint/2010/main" val="4294781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CEB4-A4CA-CD1D-8B78-AA6D44985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E14A4-01E5-2C0C-B5A3-31340EC0BCD2}"/>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Προφίλ Συμμετεχόντων</a:t>
            </a:r>
          </a:p>
        </p:txBody>
      </p:sp>
      <p:graphicFrame>
        <p:nvGraphicFramePr>
          <p:cNvPr id="3" name="Chart 2">
            <a:extLst>
              <a:ext uri="{FF2B5EF4-FFF2-40B4-BE49-F238E27FC236}">
                <a16:creationId xmlns:a16="http://schemas.microsoft.com/office/drawing/2014/main" id="{D79D38E1-685F-8129-B8EF-8270422A5884}"/>
              </a:ext>
            </a:extLst>
          </p:cNvPr>
          <p:cNvGraphicFramePr/>
          <p:nvPr>
            <p:extLst>
              <p:ext uri="{D42A27DB-BD31-4B8C-83A1-F6EECF244321}">
                <p14:modId xmlns:p14="http://schemas.microsoft.com/office/powerpoint/2010/main" val="3431499013"/>
              </p:ext>
            </p:extLst>
          </p:nvPr>
        </p:nvGraphicFramePr>
        <p:xfrm>
          <a:off x="1663768" y="1395659"/>
          <a:ext cx="3631555"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8D7F954B-3E5A-00E7-1CD1-A68DC736D08C}"/>
              </a:ext>
            </a:extLst>
          </p:cNvPr>
          <p:cNvGraphicFramePr/>
          <p:nvPr>
            <p:extLst>
              <p:ext uri="{D42A27DB-BD31-4B8C-83A1-F6EECF244321}">
                <p14:modId xmlns:p14="http://schemas.microsoft.com/office/powerpoint/2010/main" val="3327668145"/>
              </p:ext>
            </p:extLst>
          </p:nvPr>
        </p:nvGraphicFramePr>
        <p:xfrm>
          <a:off x="2021227" y="3939054"/>
          <a:ext cx="32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F3AE688-3922-C58F-BB91-7C379538E5D8}"/>
              </a:ext>
            </a:extLst>
          </p:cNvPr>
          <p:cNvGraphicFramePr/>
          <p:nvPr>
            <p:extLst>
              <p:ext uri="{D42A27DB-BD31-4B8C-83A1-F6EECF244321}">
                <p14:modId xmlns:p14="http://schemas.microsoft.com/office/powerpoint/2010/main" val="4048737393"/>
              </p:ext>
            </p:extLst>
          </p:nvPr>
        </p:nvGraphicFramePr>
        <p:xfrm>
          <a:off x="7102223" y="3939054"/>
          <a:ext cx="32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272DD96-2E2C-4453-F9DE-3E064DE57ED2}"/>
              </a:ext>
            </a:extLst>
          </p:cNvPr>
          <p:cNvSpPr txBox="1"/>
          <p:nvPr/>
        </p:nvSpPr>
        <p:spPr>
          <a:xfrm>
            <a:off x="2422577" y="1136088"/>
            <a:ext cx="2165609" cy="278349"/>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Νομική Μορφή Επιχείρησης</a:t>
            </a:r>
          </a:p>
        </p:txBody>
      </p:sp>
      <p:graphicFrame>
        <p:nvGraphicFramePr>
          <p:cNvPr id="13" name="Chart 12">
            <a:extLst>
              <a:ext uri="{FF2B5EF4-FFF2-40B4-BE49-F238E27FC236}">
                <a16:creationId xmlns:a16="http://schemas.microsoft.com/office/drawing/2014/main" id="{44220B24-0DB3-E5F1-9CB3-5681779E18F4}"/>
              </a:ext>
            </a:extLst>
          </p:cNvPr>
          <p:cNvGraphicFramePr/>
          <p:nvPr>
            <p:extLst>
              <p:ext uri="{D42A27DB-BD31-4B8C-83A1-F6EECF244321}">
                <p14:modId xmlns:p14="http://schemas.microsoft.com/office/powerpoint/2010/main" val="2188704500"/>
              </p:ext>
            </p:extLst>
          </p:nvPr>
        </p:nvGraphicFramePr>
        <p:xfrm>
          <a:off x="6563287" y="1366955"/>
          <a:ext cx="4018988" cy="21600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68DA42C3-C739-93F4-BA21-CF97E15FD4F1}"/>
              </a:ext>
            </a:extLst>
          </p:cNvPr>
          <p:cNvSpPr txBox="1"/>
          <p:nvPr/>
        </p:nvSpPr>
        <p:spPr>
          <a:xfrm>
            <a:off x="7566450" y="3721819"/>
            <a:ext cx="2165609" cy="278349"/>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Αριθμός Προσωπικού</a:t>
            </a:r>
          </a:p>
        </p:txBody>
      </p:sp>
      <p:sp>
        <p:nvSpPr>
          <p:cNvPr id="6" name="TextBox 5">
            <a:extLst>
              <a:ext uri="{FF2B5EF4-FFF2-40B4-BE49-F238E27FC236}">
                <a16:creationId xmlns:a16="http://schemas.microsoft.com/office/drawing/2014/main" id="{14178EB0-D003-C23F-F3B4-869BE13C8A54}"/>
              </a:ext>
            </a:extLst>
          </p:cNvPr>
          <p:cNvSpPr txBox="1"/>
          <p:nvPr/>
        </p:nvSpPr>
        <p:spPr>
          <a:xfrm>
            <a:off x="2707866" y="3725752"/>
            <a:ext cx="2165609" cy="278349"/>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Έτη Λειτουργίας</a:t>
            </a:r>
          </a:p>
        </p:txBody>
      </p:sp>
      <p:sp>
        <p:nvSpPr>
          <p:cNvPr id="7" name="TextBox 6">
            <a:extLst>
              <a:ext uri="{FF2B5EF4-FFF2-40B4-BE49-F238E27FC236}">
                <a16:creationId xmlns:a16="http://schemas.microsoft.com/office/drawing/2014/main" id="{40891B09-85FA-99EE-0DA5-7049D7B7F704}"/>
              </a:ext>
            </a:extLst>
          </p:cNvPr>
          <p:cNvSpPr txBox="1"/>
          <p:nvPr/>
        </p:nvSpPr>
        <p:spPr>
          <a:xfrm>
            <a:off x="7489976" y="1136087"/>
            <a:ext cx="2165609" cy="278349"/>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Τζίρος Επιχειρήσεων</a:t>
            </a:r>
          </a:p>
        </p:txBody>
      </p:sp>
    </p:spTree>
    <p:extLst>
      <p:ext uri="{BB962C8B-B14F-4D97-AF65-F5344CB8AC3E}">
        <p14:creationId xmlns:p14="http://schemas.microsoft.com/office/powerpoint/2010/main" val="35093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633A-547B-CA9F-4DDD-7977F774C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F8B24-95AA-F835-1E2C-F0F982E52F7F}"/>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Ακρίβεια / Κόστος Λειτουργίας</a:t>
            </a:r>
            <a:endParaRPr lang="el-GR" dirty="0"/>
          </a:p>
        </p:txBody>
      </p:sp>
      <p:grpSp>
        <p:nvGrpSpPr>
          <p:cNvPr id="5" name="Group 4">
            <a:extLst>
              <a:ext uri="{FF2B5EF4-FFF2-40B4-BE49-F238E27FC236}">
                <a16:creationId xmlns:a16="http://schemas.microsoft.com/office/drawing/2014/main" id="{C1EB464E-3A67-307B-A7F6-39BE44DF8E4D}"/>
              </a:ext>
            </a:extLst>
          </p:cNvPr>
          <p:cNvGrpSpPr/>
          <p:nvPr/>
        </p:nvGrpSpPr>
        <p:grpSpPr>
          <a:xfrm>
            <a:off x="1204529" y="1988172"/>
            <a:ext cx="3489790" cy="2267304"/>
            <a:chOff x="995363" y="3052053"/>
            <a:chExt cx="4369177" cy="2824872"/>
          </a:xfrm>
        </p:grpSpPr>
        <p:sp>
          <p:nvSpPr>
            <p:cNvPr id="6" name="Shape 840">
              <a:extLst>
                <a:ext uri="{FF2B5EF4-FFF2-40B4-BE49-F238E27FC236}">
                  <a16:creationId xmlns:a16="http://schemas.microsoft.com/office/drawing/2014/main" id="{655DAF11-44BD-F198-1591-057C99E70A90}"/>
                </a:ext>
              </a:extLst>
            </p:cNvPr>
            <p:cNvSpPr/>
            <p:nvPr/>
          </p:nvSpPr>
          <p:spPr>
            <a:xfrm>
              <a:off x="995363" y="3052053"/>
              <a:ext cx="1044000" cy="2824872"/>
            </a:xfrm>
            <a:prstGeom prst="rect">
              <a:avLst/>
            </a:prstGeom>
            <a:solidFill>
              <a:schemeClr val="accent1"/>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7" name="Shape 841">
              <a:extLst>
                <a:ext uri="{FF2B5EF4-FFF2-40B4-BE49-F238E27FC236}">
                  <a16:creationId xmlns:a16="http://schemas.microsoft.com/office/drawing/2014/main" id="{3D7F84DD-B0F6-D9D8-9385-3B6B1E7CDECB}"/>
                </a:ext>
              </a:extLst>
            </p:cNvPr>
            <p:cNvSpPr/>
            <p:nvPr/>
          </p:nvSpPr>
          <p:spPr>
            <a:xfrm>
              <a:off x="2103755" y="3573726"/>
              <a:ext cx="1044000" cy="2303199"/>
            </a:xfrm>
            <a:prstGeom prst="rect">
              <a:avLst/>
            </a:prstGeom>
            <a:solidFill>
              <a:schemeClr val="accent4"/>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5" name="Shape 842">
              <a:extLst>
                <a:ext uri="{FF2B5EF4-FFF2-40B4-BE49-F238E27FC236}">
                  <a16:creationId xmlns:a16="http://schemas.microsoft.com/office/drawing/2014/main" id="{F2A955FC-0512-02D4-D112-F629F7231DAE}"/>
                </a:ext>
              </a:extLst>
            </p:cNvPr>
            <p:cNvSpPr/>
            <p:nvPr/>
          </p:nvSpPr>
          <p:spPr>
            <a:xfrm>
              <a:off x="3212147" y="4206548"/>
              <a:ext cx="1044000" cy="1670377"/>
            </a:xfrm>
            <a:prstGeom prst="rect">
              <a:avLst/>
            </a:prstGeom>
            <a:solidFill>
              <a:srgbClr val="ACEAFF"/>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6" name="Shape 843">
              <a:extLst>
                <a:ext uri="{FF2B5EF4-FFF2-40B4-BE49-F238E27FC236}">
                  <a16:creationId xmlns:a16="http://schemas.microsoft.com/office/drawing/2014/main" id="{20291974-AABF-7528-09A2-75F7AA298FEB}"/>
                </a:ext>
              </a:extLst>
            </p:cNvPr>
            <p:cNvSpPr/>
            <p:nvPr/>
          </p:nvSpPr>
          <p:spPr>
            <a:xfrm>
              <a:off x="4320540" y="4819056"/>
              <a:ext cx="1044000" cy="1057869"/>
            </a:xfrm>
            <a:prstGeom prst="rect">
              <a:avLst/>
            </a:prstGeom>
            <a:solidFill>
              <a:schemeClr val="accent5"/>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7" name="TextBox 16">
              <a:extLst>
                <a:ext uri="{FF2B5EF4-FFF2-40B4-BE49-F238E27FC236}">
                  <a16:creationId xmlns:a16="http://schemas.microsoft.com/office/drawing/2014/main" id="{A8C7CC93-E042-D63D-B4B6-7834E4FF2E4C}"/>
                </a:ext>
              </a:extLst>
            </p:cNvPr>
            <p:cNvSpPr txBox="1"/>
            <p:nvPr/>
          </p:nvSpPr>
          <p:spPr>
            <a:xfrm>
              <a:off x="1163342" y="3170760"/>
              <a:ext cx="793428" cy="905261"/>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65</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900" b="1" dirty="0">
                  <a:solidFill>
                    <a:srgbClr val="FFFFFF"/>
                  </a:solidFill>
                  <a:latin typeface="Arial"/>
                </a:rPr>
                <a:t>πρώτες</a:t>
              </a:r>
              <a:r>
                <a:rPr kumimoji="0" lang="el-GR" sz="900" b="1" i="0" u="none" strike="noStrike" kern="1200" cap="none" spc="0" normalizeH="0" baseline="0" noProof="0" dirty="0">
                  <a:ln>
                    <a:noFill/>
                  </a:ln>
                  <a:solidFill>
                    <a:srgbClr val="FFFFFF"/>
                  </a:solidFill>
                  <a:effectLst/>
                  <a:uLnTx/>
                  <a:uFillTx/>
                  <a:latin typeface="Arial"/>
                  <a:ea typeface="+mn-ea"/>
                  <a:cs typeface="+mn-cs"/>
                </a:rPr>
                <a:t> ύλες</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A56FB7F9-0FB7-328E-3CCC-99F75A655D17}"/>
                </a:ext>
              </a:extLst>
            </p:cNvPr>
            <p:cNvSpPr txBox="1"/>
            <p:nvPr/>
          </p:nvSpPr>
          <p:spPr>
            <a:xfrm>
              <a:off x="2253822" y="3677607"/>
              <a:ext cx="793428" cy="688575"/>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51</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FFFFFF"/>
                  </a:solidFill>
                  <a:effectLst/>
                  <a:uLnTx/>
                  <a:uFillTx/>
                  <a:latin typeface="Arial"/>
                  <a:ea typeface="+mn-ea"/>
                  <a:cs typeface="+mn-cs"/>
                </a:rPr>
                <a:t>ενέργεια</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6044D6AF-B33E-64C6-CCF5-2D7870065F89}"/>
                </a:ext>
              </a:extLst>
            </p:cNvPr>
            <p:cNvSpPr txBox="1"/>
            <p:nvPr/>
          </p:nvSpPr>
          <p:spPr>
            <a:xfrm>
              <a:off x="3337433" y="4312590"/>
              <a:ext cx="793428" cy="688575"/>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00338D"/>
                  </a:solidFill>
                  <a:effectLst/>
                  <a:uLnTx/>
                  <a:uFillTx/>
                  <a:latin typeface="KPMG Bold"/>
                  <a:ea typeface="+mn-ea"/>
                  <a:cs typeface="+mn-cs"/>
                </a:rPr>
                <a:t>42%</a:t>
              </a:r>
              <a:endParaRPr kumimoji="0" lang="en-GB" sz="2800" b="0" i="0" u="none" strike="noStrike" kern="1200" cap="none" spc="0" normalizeH="0" baseline="0" noProof="0" dirty="0">
                <a:ln>
                  <a:noFill/>
                </a:ln>
                <a:solidFill>
                  <a:srgbClr val="00338D"/>
                </a:solidFill>
                <a:effectLst/>
                <a:uLnTx/>
                <a:uFillTx/>
                <a:latin typeface="KPMG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00338D"/>
                  </a:solidFill>
                  <a:effectLst/>
                  <a:uLnTx/>
                  <a:uFillTx/>
                  <a:latin typeface="Arial"/>
                  <a:ea typeface="+mn-ea"/>
                  <a:cs typeface="+mn-cs"/>
                </a:rPr>
                <a:t>μισθοί</a:t>
              </a:r>
              <a:endParaRPr kumimoji="0" lang="en-GB" sz="900" b="1" i="0" u="none" strike="noStrike" kern="1200" cap="none" spc="0" normalizeH="0" baseline="0" noProof="0" dirty="0">
                <a:ln>
                  <a:noFill/>
                </a:ln>
                <a:solidFill>
                  <a:srgbClr val="00338D"/>
                </a:solidFill>
                <a:effectLst/>
                <a:uLnTx/>
                <a:uFillTx/>
                <a:latin typeface="Arial"/>
                <a:ea typeface="+mn-ea"/>
                <a:cs typeface="+mn-cs"/>
              </a:endParaRPr>
            </a:p>
          </p:txBody>
        </p:sp>
        <p:sp>
          <p:nvSpPr>
            <p:cNvPr id="20" name="TextBox 19">
              <a:extLst>
                <a:ext uri="{FF2B5EF4-FFF2-40B4-BE49-F238E27FC236}">
                  <a16:creationId xmlns:a16="http://schemas.microsoft.com/office/drawing/2014/main" id="{606A9BBE-0E26-D36E-762E-33BD49B0170C}"/>
                </a:ext>
              </a:extLst>
            </p:cNvPr>
            <p:cNvSpPr txBox="1"/>
            <p:nvPr/>
          </p:nvSpPr>
          <p:spPr>
            <a:xfrm>
              <a:off x="4501641" y="5089579"/>
              <a:ext cx="793428" cy="688575"/>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22</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FFFFFF"/>
                  </a:solidFill>
                  <a:effectLst/>
                  <a:uLnTx/>
                  <a:uFillTx/>
                  <a:latin typeface="Arial"/>
                  <a:ea typeface="+mn-ea"/>
                  <a:cs typeface="+mn-cs"/>
                </a:rPr>
                <a:t>ενοίκια</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6" name="Oval 35">
            <a:extLst>
              <a:ext uri="{FF2B5EF4-FFF2-40B4-BE49-F238E27FC236}">
                <a16:creationId xmlns:a16="http://schemas.microsoft.com/office/drawing/2014/main" id="{BB7237DB-25CA-ABAA-8BFF-EB48361EC5C0}"/>
              </a:ext>
            </a:extLst>
          </p:cNvPr>
          <p:cNvSpPr/>
          <p:nvPr/>
        </p:nvSpPr>
        <p:spPr>
          <a:xfrm>
            <a:off x="7134739" y="1538231"/>
            <a:ext cx="2065200" cy="20652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KPMG Bold"/>
              <a:ea typeface="+mn-ea"/>
              <a:cs typeface="+mn-cs"/>
            </a:endParaRPr>
          </a:p>
        </p:txBody>
      </p:sp>
      <p:sp>
        <p:nvSpPr>
          <p:cNvPr id="37" name="Oval 36">
            <a:extLst>
              <a:ext uri="{FF2B5EF4-FFF2-40B4-BE49-F238E27FC236}">
                <a16:creationId xmlns:a16="http://schemas.microsoft.com/office/drawing/2014/main" id="{31B28ED3-9FC0-1674-4B9B-B0BA44B55EC7}"/>
              </a:ext>
            </a:extLst>
          </p:cNvPr>
          <p:cNvSpPr/>
          <p:nvPr/>
        </p:nvSpPr>
        <p:spPr>
          <a:xfrm>
            <a:off x="6928226" y="3352215"/>
            <a:ext cx="1390740" cy="139074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lang="el-GR" sz="4000" dirty="0">
                <a:solidFill>
                  <a:srgbClr val="FFFFFF"/>
                </a:solidFill>
                <a:latin typeface="KPMG Greek Bold" panose="020B0803030202040204" pitchFamily="34" charset="0"/>
              </a:rPr>
              <a:t>65%</a:t>
            </a:r>
            <a:endParaRPr kumimoji="0" lang="en-GB" sz="40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38" name="Oval 37">
            <a:extLst>
              <a:ext uri="{FF2B5EF4-FFF2-40B4-BE49-F238E27FC236}">
                <a16:creationId xmlns:a16="http://schemas.microsoft.com/office/drawing/2014/main" id="{EFED1894-7956-EF45-6C92-F9B2196CD1E5}"/>
              </a:ext>
            </a:extLst>
          </p:cNvPr>
          <p:cNvSpPr/>
          <p:nvPr/>
        </p:nvSpPr>
        <p:spPr>
          <a:xfrm>
            <a:off x="8251596" y="3185647"/>
            <a:ext cx="1226676" cy="12276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400" b="0" i="0" u="none" strike="noStrike" kern="1200" cap="none" spc="0" normalizeH="0" baseline="0" noProof="0" dirty="0">
                <a:ln>
                  <a:noFill/>
                </a:ln>
                <a:solidFill>
                  <a:srgbClr val="FFFFFF"/>
                </a:solidFill>
                <a:effectLst/>
                <a:uLnTx/>
                <a:uFillTx/>
                <a:latin typeface="KPMG Greek Bold" panose="020B0803030202040204" pitchFamily="34" charset="0"/>
              </a:rPr>
              <a:t>54%</a:t>
            </a:r>
            <a:endParaRPr kumimoji="0" lang="en-GB" sz="24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39" name="Oval 38">
            <a:extLst>
              <a:ext uri="{FF2B5EF4-FFF2-40B4-BE49-F238E27FC236}">
                <a16:creationId xmlns:a16="http://schemas.microsoft.com/office/drawing/2014/main" id="{E76B1D6F-A8EA-CC30-EC3F-D2B681FD833E}"/>
              </a:ext>
            </a:extLst>
          </p:cNvPr>
          <p:cNvSpPr/>
          <p:nvPr/>
        </p:nvSpPr>
        <p:spPr>
          <a:xfrm>
            <a:off x="7743237" y="4126968"/>
            <a:ext cx="1561986" cy="1561986"/>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70000"/>
              </a:lnSpc>
              <a:spcAft>
                <a:spcPts val="600"/>
              </a:spcAft>
              <a:defRPr/>
            </a:pPr>
            <a:r>
              <a:rPr lang="el-GR" sz="4400" b="1" dirty="0">
                <a:solidFill>
                  <a:srgbClr val="FFFFFF"/>
                </a:solidFill>
                <a:latin typeface="KPMG Greek Bold" panose="020B0803030202040204" pitchFamily="34" charset="0"/>
              </a:rPr>
              <a:t>69%</a:t>
            </a:r>
            <a:endParaRPr kumimoji="0" lang="en-GB" sz="44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41" name="Freeform: Shape 40">
            <a:extLst>
              <a:ext uri="{FF2B5EF4-FFF2-40B4-BE49-F238E27FC236}">
                <a16:creationId xmlns:a16="http://schemas.microsoft.com/office/drawing/2014/main" id="{9CB96D9D-DE2A-F2B8-83EC-714D3C9D7649}"/>
              </a:ext>
            </a:extLst>
          </p:cNvPr>
          <p:cNvSpPr/>
          <p:nvPr/>
        </p:nvSpPr>
        <p:spPr>
          <a:xfrm flipH="1">
            <a:off x="5157613" y="1822057"/>
            <a:ext cx="1928112"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8ED2584B-5F47-D70C-5DC0-F4F87C20E548}"/>
              </a:ext>
            </a:extLst>
          </p:cNvPr>
          <p:cNvSpPr/>
          <p:nvPr/>
        </p:nvSpPr>
        <p:spPr>
          <a:xfrm flipH="1">
            <a:off x="5157614" y="3257186"/>
            <a:ext cx="1691156"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967FEC19-AB19-CA75-5BE1-29DA15785A84}"/>
              </a:ext>
            </a:extLst>
          </p:cNvPr>
          <p:cNvGrpSpPr/>
          <p:nvPr/>
        </p:nvGrpSpPr>
        <p:grpSpPr>
          <a:xfrm>
            <a:off x="9305223" y="2651917"/>
            <a:ext cx="1888377" cy="1400596"/>
            <a:chOff x="1725669" y="1521008"/>
            <a:chExt cx="1888377" cy="1400596"/>
          </a:xfrm>
        </p:grpSpPr>
        <p:sp>
          <p:nvSpPr>
            <p:cNvPr id="44" name="Freeform: Shape 43">
              <a:extLst>
                <a:ext uri="{FF2B5EF4-FFF2-40B4-BE49-F238E27FC236}">
                  <a16:creationId xmlns:a16="http://schemas.microsoft.com/office/drawing/2014/main" id="{85CDBD0B-F138-262A-95DC-7E1DEE28DAC1}"/>
                </a:ext>
              </a:extLst>
            </p:cNvPr>
            <p:cNvSpPr/>
            <p:nvPr/>
          </p:nvSpPr>
          <p:spPr>
            <a:xfrm>
              <a:off x="1725669" y="1521008"/>
              <a:ext cx="1888377"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8FAE0220-BC0F-C1B3-7409-EFD809460365}"/>
                </a:ext>
              </a:extLst>
            </p:cNvPr>
            <p:cNvSpPr txBox="1"/>
            <p:nvPr/>
          </p:nvSpPr>
          <p:spPr>
            <a:xfrm>
              <a:off x="2201160" y="1632597"/>
              <a:ext cx="1226677"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Αναφέρουν πως το ενεργειακό κόστος έχει επηρεάσει πολύ έως καθοριστικά την βιωσιμότητα της επιχείρησης τους</a:t>
              </a:r>
            </a:p>
          </p:txBody>
        </p:sp>
      </p:grpSp>
      <p:sp>
        <p:nvSpPr>
          <p:cNvPr id="46" name="Freeform: Shape 45">
            <a:extLst>
              <a:ext uri="{FF2B5EF4-FFF2-40B4-BE49-F238E27FC236}">
                <a16:creationId xmlns:a16="http://schemas.microsoft.com/office/drawing/2014/main" id="{9557C324-32F0-DCE3-C512-B104BDF0A99D}"/>
              </a:ext>
            </a:extLst>
          </p:cNvPr>
          <p:cNvSpPr/>
          <p:nvPr/>
        </p:nvSpPr>
        <p:spPr>
          <a:xfrm>
            <a:off x="9379037" y="4410293"/>
            <a:ext cx="1888378"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A3B29F85-066F-A656-DF7A-30873C88237B}"/>
              </a:ext>
            </a:extLst>
          </p:cNvPr>
          <p:cNvSpPr txBox="1"/>
          <p:nvPr/>
        </p:nvSpPr>
        <p:spPr>
          <a:xfrm>
            <a:off x="9865177" y="4508970"/>
            <a:ext cx="1418397"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Αναφέρουν πως η αύξηση του ενεργειακού κόστους έχει οδηγήσει</a:t>
            </a:r>
            <a:r>
              <a:rPr lang="el-GR" sz="1100" dirty="0">
                <a:solidFill>
                  <a:srgbClr val="00338D"/>
                </a:solidFill>
                <a:latin typeface="Arial"/>
              </a:rPr>
              <a:t> κατά</a:t>
            </a:r>
            <a:r>
              <a:rPr kumimoji="0" lang="el-GR" sz="1100" i="0" u="none" strike="noStrike" kern="1200" cap="none" spc="0" normalizeH="0" baseline="0" noProof="0" dirty="0">
                <a:ln>
                  <a:noFill/>
                </a:ln>
                <a:solidFill>
                  <a:srgbClr val="00338D"/>
                </a:solidFill>
                <a:effectLst/>
                <a:uLnTx/>
                <a:uFillTx/>
                <a:latin typeface="Arial"/>
                <a:ea typeface="+mn-ea"/>
                <a:cs typeface="+mn-cs"/>
              </a:rPr>
              <a:t> κάποιο βαθμό σε μείωση παραγωγής ή ωραρίου</a:t>
            </a:r>
          </a:p>
        </p:txBody>
      </p:sp>
      <p:sp>
        <p:nvSpPr>
          <p:cNvPr id="53" name="TextBox 52">
            <a:extLst>
              <a:ext uri="{FF2B5EF4-FFF2-40B4-BE49-F238E27FC236}">
                <a16:creationId xmlns:a16="http://schemas.microsoft.com/office/drawing/2014/main" id="{F4B663C1-5514-4848-F57A-61DA36828104}"/>
              </a:ext>
            </a:extLst>
          </p:cNvPr>
          <p:cNvSpPr txBox="1"/>
          <p:nvPr/>
        </p:nvSpPr>
        <p:spPr>
          <a:xfrm>
            <a:off x="5254273" y="1828329"/>
            <a:ext cx="1691156"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Αναφέρουν σημαντική αύξηση του κόστους πρώτων υλών την τελευταία διετία</a:t>
            </a: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54" name="TextBox 53">
            <a:extLst>
              <a:ext uri="{FF2B5EF4-FFF2-40B4-BE49-F238E27FC236}">
                <a16:creationId xmlns:a16="http://schemas.microsoft.com/office/drawing/2014/main" id="{D3FE65E1-2BED-DD47-212D-AF55ECE14717}"/>
              </a:ext>
            </a:extLst>
          </p:cNvPr>
          <p:cNvSpPr txBox="1"/>
          <p:nvPr/>
        </p:nvSpPr>
        <p:spPr>
          <a:xfrm>
            <a:off x="7043455" y="2168529"/>
            <a:ext cx="2177098" cy="80329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600" b="0" i="0" u="none" strike="noStrike" kern="1200" cap="none" spc="0" normalizeH="0" baseline="0" noProof="0" dirty="0">
                <a:ln>
                  <a:noFill/>
                </a:ln>
                <a:solidFill>
                  <a:srgbClr val="FFFFFF"/>
                </a:solidFill>
                <a:effectLst/>
                <a:uLnTx/>
                <a:uFillTx/>
                <a:latin typeface="KPMG Greek Bold" panose="020B0803030202040204" pitchFamily="34" charset="0"/>
              </a:rPr>
              <a:t>71%</a:t>
            </a:r>
            <a:endParaRPr kumimoji="0" lang="en-GB" sz="66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64" name="TextBox 63">
            <a:extLst>
              <a:ext uri="{FF2B5EF4-FFF2-40B4-BE49-F238E27FC236}">
                <a16:creationId xmlns:a16="http://schemas.microsoft.com/office/drawing/2014/main" id="{A29D30E8-0A61-8E60-65FA-4C85A3F3B016}"/>
              </a:ext>
            </a:extLst>
          </p:cNvPr>
          <p:cNvSpPr txBox="1"/>
          <p:nvPr/>
        </p:nvSpPr>
        <p:spPr>
          <a:xfrm>
            <a:off x="998400" y="4365483"/>
            <a:ext cx="2480820" cy="48288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Παράγοντες επιρροής</a:t>
            </a:r>
            <a:r>
              <a:rPr lang="el-GR" sz="1200" b="1" dirty="0">
                <a:solidFill>
                  <a:srgbClr val="00338D"/>
                </a:solidFill>
                <a:latin typeface="Arial"/>
              </a:rPr>
              <a:t> κόστους λειτουργίας</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sp>
        <p:nvSpPr>
          <p:cNvPr id="65" name="TextBox 64">
            <a:extLst>
              <a:ext uri="{FF2B5EF4-FFF2-40B4-BE49-F238E27FC236}">
                <a16:creationId xmlns:a16="http://schemas.microsoft.com/office/drawing/2014/main" id="{0057A6F9-FDE1-CB08-8E53-448F76F3ED53}"/>
              </a:ext>
            </a:extLst>
          </p:cNvPr>
          <p:cNvSpPr txBox="1"/>
          <p:nvPr/>
        </p:nvSpPr>
        <p:spPr>
          <a:xfrm>
            <a:off x="5257558" y="3343118"/>
            <a:ext cx="1368822"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Αναφέρουν πως μπορούν να μετακυλήσουν τις αυξήσεις τιμών λίγο έως καθόλου</a:t>
            </a: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Tree>
    <p:extLst>
      <p:ext uri="{BB962C8B-B14F-4D97-AF65-F5344CB8AC3E}">
        <p14:creationId xmlns:p14="http://schemas.microsoft.com/office/powerpoint/2010/main" val="414879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7BC94-0637-6EEE-4144-F4AC9284A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44F65-75B1-ADDF-740B-A4B19698569A}"/>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Γραφειοκρατία / Κρατικές πλατφόρμες</a:t>
            </a:r>
          </a:p>
        </p:txBody>
      </p:sp>
      <p:pic>
        <p:nvPicPr>
          <p:cNvPr id="78" name="Picture 77">
            <a:extLst>
              <a:ext uri="{FF2B5EF4-FFF2-40B4-BE49-F238E27FC236}">
                <a16:creationId xmlns:a16="http://schemas.microsoft.com/office/drawing/2014/main" id="{B29C6E7C-B50E-E62E-D5DA-73B47FF4E692}"/>
              </a:ext>
            </a:extLst>
          </p:cNvPr>
          <p:cNvPicPr>
            <a:picLocks noChangeAspect="1"/>
          </p:cNvPicPr>
          <p:nvPr/>
        </p:nvPicPr>
        <p:blipFill>
          <a:blip r:embed="rId2"/>
          <a:stretch>
            <a:fillRect/>
          </a:stretch>
        </p:blipFill>
        <p:spPr>
          <a:xfrm>
            <a:off x="5691285" y="2329955"/>
            <a:ext cx="2423726" cy="1275067"/>
          </a:xfrm>
          <a:prstGeom prst="rect">
            <a:avLst/>
          </a:prstGeom>
        </p:spPr>
      </p:pic>
      <p:sp>
        <p:nvSpPr>
          <p:cNvPr id="79" name="Rectangle 78">
            <a:extLst>
              <a:ext uri="{FF2B5EF4-FFF2-40B4-BE49-F238E27FC236}">
                <a16:creationId xmlns:a16="http://schemas.microsoft.com/office/drawing/2014/main" id="{F61B37DB-873C-3F11-6040-D5DC8F251754}"/>
              </a:ext>
            </a:extLst>
          </p:cNvPr>
          <p:cNvSpPr/>
          <p:nvPr/>
        </p:nvSpPr>
        <p:spPr>
          <a:xfrm>
            <a:off x="5733148" y="4256248"/>
            <a:ext cx="2340000" cy="1238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dirty="0">
                <a:ln>
                  <a:noFill/>
                </a:ln>
                <a:solidFill>
                  <a:srgbClr val="00338D"/>
                </a:solidFill>
                <a:effectLst/>
                <a:uLnTx/>
                <a:uFillTx/>
                <a:latin typeface="KPMG Bold"/>
                <a:ea typeface="+mn-ea"/>
                <a:cs typeface="+mn-cs"/>
              </a:rPr>
              <a:t>74%</a:t>
            </a:r>
            <a:endParaRPr kumimoji="0" lang="en-GB" sz="4000" b="0" i="0" u="none" strike="noStrike" kern="1200" cap="none" spc="0" normalizeH="0" baseline="0" noProof="0" dirty="0">
              <a:ln>
                <a:noFill/>
              </a:ln>
              <a:solidFill>
                <a:srgbClr val="00338D"/>
              </a:solidFill>
              <a:effectLst/>
              <a:uLnTx/>
              <a:uFillTx/>
              <a:latin typeface="KPMG Bold"/>
              <a:ea typeface="+mn-ea"/>
              <a:cs typeface="+mn-cs"/>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dirty="0">
                <a:ln>
                  <a:noFill/>
                </a:ln>
                <a:solidFill>
                  <a:srgbClr val="00338D"/>
                </a:solidFill>
                <a:effectLst/>
                <a:uLnTx/>
                <a:uFillTx/>
                <a:latin typeface="Arial"/>
                <a:ea typeface="+mn-ea"/>
                <a:cs typeface="+mn-cs"/>
              </a:rPr>
              <a:t>Αναφέρουν πως η γραφειοκρατία επηρεάζει την καθημερινή</a:t>
            </a:r>
            <a:r>
              <a:rPr lang="el-GR" sz="1100" dirty="0">
                <a:solidFill>
                  <a:srgbClr val="00338D"/>
                </a:solidFill>
                <a:latin typeface="Arial"/>
              </a:rPr>
              <a:t> λειτουργία της επιχείρησης τους πολύ έως σημαντικά</a:t>
            </a:r>
            <a:endParaRPr kumimoji="0" lang="en-GB" sz="1100" b="0" i="0" u="none" strike="noStrike" kern="1200" cap="none" spc="0" normalizeH="0" baseline="0" noProof="0" dirty="0">
              <a:ln>
                <a:noFill/>
              </a:ln>
              <a:solidFill>
                <a:srgbClr val="00338D"/>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4AA55B7-31BE-AF70-716E-EEF31B458ABC}"/>
              </a:ext>
            </a:extLst>
          </p:cNvPr>
          <p:cNvSpPr/>
          <p:nvPr/>
        </p:nvSpPr>
        <p:spPr>
          <a:xfrm>
            <a:off x="8770526" y="4256248"/>
            <a:ext cx="2340000" cy="1052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dirty="0">
                <a:ln>
                  <a:noFill/>
                </a:ln>
                <a:solidFill>
                  <a:srgbClr val="00338D"/>
                </a:solidFill>
                <a:effectLst/>
                <a:uLnTx/>
                <a:uFillTx/>
                <a:latin typeface="KPMG Bold"/>
                <a:ea typeface="+mn-ea"/>
                <a:cs typeface="+mn-cs"/>
              </a:rPr>
              <a:t>34%</a:t>
            </a:r>
            <a:endParaRPr kumimoji="0" lang="en-GB" sz="4000" b="0" i="0" u="none" strike="noStrike" kern="1200" cap="none" spc="0" normalizeH="0" baseline="0" noProof="0" dirty="0">
              <a:ln>
                <a:noFill/>
              </a:ln>
              <a:solidFill>
                <a:srgbClr val="00338D"/>
              </a:solidFill>
              <a:effectLst/>
              <a:uLnTx/>
              <a:uFillTx/>
              <a:latin typeface="KPMG Bold"/>
              <a:ea typeface="+mn-ea"/>
              <a:cs typeface="+mn-cs"/>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dirty="0">
                <a:ln>
                  <a:noFill/>
                </a:ln>
                <a:solidFill>
                  <a:srgbClr val="00338D"/>
                </a:solidFill>
                <a:effectLst/>
                <a:uLnTx/>
                <a:uFillTx/>
                <a:latin typeface="Arial"/>
                <a:ea typeface="+mn-ea"/>
                <a:cs typeface="+mn-cs"/>
              </a:rPr>
              <a:t>Αναφέρουν πως αφιερώνουν πάνω από </a:t>
            </a:r>
            <a:r>
              <a:rPr kumimoji="0" lang="el-GR" sz="1100" b="1" i="0" u="none" strike="noStrike" kern="1200" cap="none" spc="0" normalizeH="0" baseline="0" noProof="0" dirty="0">
                <a:ln>
                  <a:noFill/>
                </a:ln>
                <a:solidFill>
                  <a:srgbClr val="00338D"/>
                </a:solidFill>
                <a:effectLst/>
                <a:uLnTx/>
                <a:uFillTx/>
                <a:latin typeface="Arial"/>
                <a:ea typeface="+mn-ea"/>
                <a:cs typeface="+mn-cs"/>
              </a:rPr>
              <a:t>10 ώρες </a:t>
            </a:r>
            <a:r>
              <a:rPr kumimoji="0" lang="el-GR" sz="1100" b="0" i="0" u="none" strike="noStrike" kern="1200" cap="none" spc="0" normalizeH="0" baseline="0" noProof="0" dirty="0">
                <a:ln>
                  <a:noFill/>
                </a:ln>
                <a:solidFill>
                  <a:srgbClr val="00338D"/>
                </a:solidFill>
                <a:effectLst/>
                <a:uLnTx/>
                <a:uFillTx/>
                <a:latin typeface="Arial"/>
                <a:ea typeface="+mn-ea"/>
                <a:cs typeface="+mn-cs"/>
              </a:rPr>
              <a:t>σε γραφειοκρατικές υποχρεώσεις</a:t>
            </a:r>
            <a:endParaRPr kumimoji="0" lang="en-GB" sz="1100" b="0" i="0" u="none" strike="noStrike" kern="1200" cap="none" spc="0" normalizeH="0" baseline="0" noProof="0" dirty="0">
              <a:ln>
                <a:noFill/>
              </a:ln>
              <a:solidFill>
                <a:srgbClr val="00338D"/>
              </a:solidFill>
              <a:effectLst/>
              <a:uLnTx/>
              <a:uFillTx/>
              <a:latin typeface="Arial"/>
              <a:ea typeface="+mn-ea"/>
              <a:cs typeface="+mn-cs"/>
            </a:endParaRPr>
          </a:p>
        </p:txBody>
      </p:sp>
      <p:pic>
        <p:nvPicPr>
          <p:cNvPr id="82" name="Picture 81">
            <a:extLst>
              <a:ext uri="{FF2B5EF4-FFF2-40B4-BE49-F238E27FC236}">
                <a16:creationId xmlns:a16="http://schemas.microsoft.com/office/drawing/2014/main" id="{4BB55D28-DCB8-04A4-A75E-D041DB5C64F8}"/>
              </a:ext>
            </a:extLst>
          </p:cNvPr>
          <p:cNvPicPr>
            <a:picLocks noChangeAspect="1"/>
          </p:cNvPicPr>
          <p:nvPr/>
        </p:nvPicPr>
        <p:blipFill>
          <a:blip r:embed="rId3"/>
          <a:stretch>
            <a:fillRect/>
          </a:stretch>
        </p:blipFill>
        <p:spPr>
          <a:xfrm>
            <a:off x="8687452" y="2222195"/>
            <a:ext cx="2506148" cy="1490585"/>
          </a:xfrm>
          <a:prstGeom prst="rect">
            <a:avLst/>
          </a:prstGeom>
        </p:spPr>
      </p:pic>
      <p:graphicFrame>
        <p:nvGraphicFramePr>
          <p:cNvPr id="7" name="Chart 6">
            <a:extLst>
              <a:ext uri="{FF2B5EF4-FFF2-40B4-BE49-F238E27FC236}">
                <a16:creationId xmlns:a16="http://schemas.microsoft.com/office/drawing/2014/main" id="{FDB48A3C-0203-351E-B6D6-276CE6AD5067}"/>
              </a:ext>
            </a:extLst>
          </p:cNvPr>
          <p:cNvGraphicFramePr/>
          <p:nvPr>
            <p:extLst>
              <p:ext uri="{D42A27DB-BD31-4B8C-83A1-F6EECF244321}">
                <p14:modId xmlns:p14="http://schemas.microsoft.com/office/powerpoint/2010/main" val="1386796568"/>
              </p:ext>
            </p:extLst>
          </p:nvPr>
        </p:nvGraphicFramePr>
        <p:xfrm>
          <a:off x="1179375" y="2052784"/>
          <a:ext cx="3661492" cy="220346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CE2D9172-E729-DA06-683F-F9318D441E6C}"/>
              </a:ext>
            </a:extLst>
          </p:cNvPr>
          <p:cNvSpPr/>
          <p:nvPr/>
        </p:nvSpPr>
        <p:spPr>
          <a:xfrm>
            <a:off x="1697174" y="4506316"/>
            <a:ext cx="3077017" cy="55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lang="el-GR" sz="1100" dirty="0">
                <a:solidFill>
                  <a:srgbClr val="00338D"/>
                </a:solidFill>
                <a:latin typeface="Arial"/>
              </a:rPr>
              <a:t>Μόνο το </a:t>
            </a:r>
            <a:r>
              <a:rPr lang="el-GR" sz="4000" dirty="0">
                <a:solidFill>
                  <a:srgbClr val="00338D"/>
                </a:solidFill>
                <a:latin typeface="KPMG Bold"/>
              </a:rPr>
              <a:t>13% </a:t>
            </a:r>
            <a:r>
              <a:rPr lang="el-GR" sz="1100" dirty="0">
                <a:solidFill>
                  <a:srgbClr val="00338D"/>
                </a:solidFill>
                <a:latin typeface="Arial"/>
              </a:rPr>
              <a:t>αναφέρουν πως θεωρούν τις πλατφόρμες του Δημοσίου πολύ λειτουργικές</a:t>
            </a:r>
            <a:endParaRPr kumimoji="0" lang="en-GB" sz="1100" b="0" i="0" u="none" strike="noStrike" kern="1200" cap="none" spc="0" normalizeH="0" baseline="0" noProof="0" dirty="0">
              <a:ln>
                <a:noFill/>
              </a:ln>
              <a:solidFill>
                <a:srgbClr val="00338D"/>
              </a:solidFill>
              <a:effectLst/>
              <a:uLnTx/>
              <a:uFillTx/>
              <a:latin typeface="Arial"/>
              <a:ea typeface="+mn-ea"/>
              <a:cs typeface="+mn-cs"/>
            </a:endParaRPr>
          </a:p>
        </p:txBody>
      </p:sp>
      <p:sp>
        <p:nvSpPr>
          <p:cNvPr id="9" name="TextBox 8">
            <a:extLst>
              <a:ext uri="{FF2B5EF4-FFF2-40B4-BE49-F238E27FC236}">
                <a16:creationId xmlns:a16="http://schemas.microsoft.com/office/drawing/2014/main" id="{B82130CB-EA41-2C19-251F-A598ED35846F}"/>
              </a:ext>
            </a:extLst>
          </p:cNvPr>
          <p:cNvSpPr txBox="1"/>
          <p:nvPr/>
        </p:nvSpPr>
        <p:spPr>
          <a:xfrm>
            <a:off x="1179375" y="1398749"/>
            <a:ext cx="2697300" cy="48288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Αποτελεσματικότητα </a:t>
            </a:r>
            <a:r>
              <a:rPr kumimoji="0" lang="el-GR" sz="1200" b="1" i="0" u="none" strike="noStrike" kern="1200" cap="none" spc="0" normalizeH="0" baseline="0" noProof="0" dirty="0" err="1">
                <a:ln>
                  <a:noFill/>
                </a:ln>
                <a:solidFill>
                  <a:srgbClr val="00338D"/>
                </a:solidFill>
                <a:effectLst/>
                <a:uLnTx/>
                <a:uFillTx/>
                <a:latin typeface="Arial"/>
                <a:ea typeface="+mn-ea"/>
                <a:cs typeface="+mn-cs"/>
              </a:rPr>
              <a:t>πλατφο</a:t>
            </a:r>
            <a:r>
              <a:rPr lang="el-GR" sz="1200" b="1" dirty="0" err="1">
                <a:solidFill>
                  <a:srgbClr val="00338D"/>
                </a:solidFill>
                <a:latin typeface="Arial"/>
              </a:rPr>
              <a:t>ρμών</a:t>
            </a:r>
            <a:r>
              <a:rPr lang="el-GR" sz="1200" b="1" dirty="0">
                <a:solidFill>
                  <a:srgbClr val="00338D"/>
                </a:solidFill>
                <a:latin typeface="Arial"/>
              </a:rPr>
              <a:t> του Δημοσίου</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sp>
        <p:nvSpPr>
          <p:cNvPr id="10" name="TextBox 9">
            <a:extLst>
              <a:ext uri="{FF2B5EF4-FFF2-40B4-BE49-F238E27FC236}">
                <a16:creationId xmlns:a16="http://schemas.microsoft.com/office/drawing/2014/main" id="{F6E03BCD-E120-C655-C369-590C12A57819}"/>
              </a:ext>
            </a:extLst>
          </p:cNvPr>
          <p:cNvSpPr txBox="1"/>
          <p:nvPr/>
        </p:nvSpPr>
        <p:spPr>
          <a:xfrm>
            <a:off x="5691285" y="1398749"/>
            <a:ext cx="2697300" cy="27975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Επιρροή Γραφειοκρατίας</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spTree>
    <p:extLst>
      <p:ext uri="{BB962C8B-B14F-4D97-AF65-F5344CB8AC3E}">
        <p14:creationId xmlns:p14="http://schemas.microsoft.com/office/powerpoint/2010/main" val="383191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4BBC1-10A2-5849-0BCB-0D74E99AE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9F2BE-7021-678E-88AA-F83DF1BF5E5F}"/>
              </a:ext>
            </a:extLst>
          </p:cNvPr>
          <p:cNvSpPr>
            <a:spLocks noGrp="1"/>
          </p:cNvSpPr>
          <p:nvPr>
            <p:ph type="title"/>
          </p:nvPr>
        </p:nvSpPr>
        <p:spPr>
          <a:xfrm>
            <a:off x="1017328" y="466419"/>
            <a:ext cx="10195200" cy="533400"/>
          </a:xfrm>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Χρηματοδότηση</a:t>
            </a:r>
            <a:endParaRPr lang="el-GR" dirty="0"/>
          </a:p>
        </p:txBody>
      </p:sp>
      <p:sp>
        <p:nvSpPr>
          <p:cNvPr id="36" name="Oval 35">
            <a:extLst>
              <a:ext uri="{FF2B5EF4-FFF2-40B4-BE49-F238E27FC236}">
                <a16:creationId xmlns:a16="http://schemas.microsoft.com/office/drawing/2014/main" id="{B33490B9-1C43-B900-769A-31B8954B4883}"/>
              </a:ext>
            </a:extLst>
          </p:cNvPr>
          <p:cNvSpPr/>
          <p:nvPr/>
        </p:nvSpPr>
        <p:spPr>
          <a:xfrm>
            <a:off x="6876251" y="3321382"/>
            <a:ext cx="2065200" cy="20652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KPMG Bold"/>
              <a:ea typeface="+mn-ea"/>
              <a:cs typeface="+mn-cs"/>
            </a:endParaRPr>
          </a:p>
        </p:txBody>
      </p:sp>
      <p:sp>
        <p:nvSpPr>
          <p:cNvPr id="37" name="Oval 36">
            <a:extLst>
              <a:ext uri="{FF2B5EF4-FFF2-40B4-BE49-F238E27FC236}">
                <a16:creationId xmlns:a16="http://schemas.microsoft.com/office/drawing/2014/main" id="{546CFEF9-EFA5-5EAB-9057-E161A52A3874}"/>
              </a:ext>
            </a:extLst>
          </p:cNvPr>
          <p:cNvSpPr/>
          <p:nvPr/>
        </p:nvSpPr>
        <p:spPr>
          <a:xfrm>
            <a:off x="6774652" y="1589842"/>
            <a:ext cx="1572370" cy="1542562"/>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62</a:t>
            </a:r>
            <a:r>
              <a:rPr kumimoji="0" lang="en-US"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38" name="Oval 37">
            <a:extLst>
              <a:ext uri="{FF2B5EF4-FFF2-40B4-BE49-F238E27FC236}">
                <a16:creationId xmlns:a16="http://schemas.microsoft.com/office/drawing/2014/main" id="{20F1CEE4-06A9-616A-B751-EF2829E8C6DB}"/>
              </a:ext>
            </a:extLst>
          </p:cNvPr>
          <p:cNvSpPr/>
          <p:nvPr/>
        </p:nvSpPr>
        <p:spPr>
          <a:xfrm>
            <a:off x="8628744" y="4353982"/>
            <a:ext cx="1226676" cy="12276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lang="el-GR" sz="3200" dirty="0">
                <a:solidFill>
                  <a:srgbClr val="FFFFFF"/>
                </a:solidFill>
                <a:latin typeface="KPMG Greek Bold" panose="020B0803030202040204" pitchFamily="34" charset="0"/>
              </a:rPr>
              <a:t>27%</a:t>
            </a:r>
            <a:endParaRPr kumimoji="0" lang="en-GB" sz="3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41" name="Freeform: Shape 40">
            <a:extLst>
              <a:ext uri="{FF2B5EF4-FFF2-40B4-BE49-F238E27FC236}">
                <a16:creationId xmlns:a16="http://schemas.microsoft.com/office/drawing/2014/main" id="{917F6694-28B8-1C7F-6C10-356402EA93AF}"/>
              </a:ext>
            </a:extLst>
          </p:cNvPr>
          <p:cNvSpPr/>
          <p:nvPr/>
        </p:nvSpPr>
        <p:spPr>
          <a:xfrm flipH="1">
            <a:off x="5286953" y="3321382"/>
            <a:ext cx="1572370"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73200FED-CC3A-2D0B-CDA6-4FDAB7557CD7}"/>
              </a:ext>
            </a:extLst>
          </p:cNvPr>
          <p:cNvGrpSpPr/>
          <p:nvPr/>
        </p:nvGrpSpPr>
        <p:grpSpPr>
          <a:xfrm>
            <a:off x="9689292" y="3900373"/>
            <a:ext cx="1657041" cy="588828"/>
            <a:chOff x="1725669" y="1521008"/>
            <a:chExt cx="1657041" cy="588828"/>
          </a:xfrm>
        </p:grpSpPr>
        <p:sp>
          <p:nvSpPr>
            <p:cNvPr id="44" name="Freeform: Shape 43">
              <a:extLst>
                <a:ext uri="{FF2B5EF4-FFF2-40B4-BE49-F238E27FC236}">
                  <a16:creationId xmlns:a16="http://schemas.microsoft.com/office/drawing/2014/main" id="{ACF255ED-540C-9D43-72A8-717BBEBA25DB}"/>
                </a:ext>
              </a:extLst>
            </p:cNvPr>
            <p:cNvSpPr/>
            <p:nvPr/>
          </p:nvSpPr>
          <p:spPr>
            <a:xfrm>
              <a:off x="1725669" y="1521008"/>
              <a:ext cx="165704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A43A9150-F3CB-20A2-0F13-D5A9FD2C10CD}"/>
                </a:ext>
              </a:extLst>
            </p:cNvPr>
            <p:cNvSpPr txBox="1"/>
            <p:nvPr/>
          </p:nvSpPr>
          <p:spPr>
            <a:xfrm>
              <a:off x="2062580" y="1565648"/>
              <a:ext cx="983219" cy="5441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l-GR" sz="1100" dirty="0">
                  <a:solidFill>
                    <a:srgbClr val="00338D"/>
                  </a:solidFill>
                  <a:latin typeface="Arial"/>
                </a:rPr>
                <a:t>τ</a:t>
              </a:r>
              <a:r>
                <a:rPr kumimoji="0" lang="el-GR" sz="1100" i="0" u="none" strike="noStrike" kern="1200" cap="none" spc="0" normalizeH="0" baseline="0" noProof="0" dirty="0">
                  <a:ln>
                    <a:noFill/>
                  </a:ln>
                  <a:solidFill>
                    <a:srgbClr val="00338D"/>
                  </a:solidFill>
                  <a:effectLst/>
                  <a:uLnTx/>
                  <a:uFillTx/>
                  <a:latin typeface="Arial"/>
                  <a:ea typeface="+mn-ea"/>
                  <a:cs typeface="+mn-cs"/>
                </a:rPr>
                <a:t>ων αιτήσεων είχαν όμως απορριφθεί</a:t>
              </a:r>
            </a:p>
          </p:txBody>
        </p:sp>
      </p:grpSp>
      <p:sp>
        <p:nvSpPr>
          <p:cNvPr id="52" name="TextBox 51">
            <a:extLst>
              <a:ext uri="{FF2B5EF4-FFF2-40B4-BE49-F238E27FC236}">
                <a16:creationId xmlns:a16="http://schemas.microsoft.com/office/drawing/2014/main" id="{8FD0798E-E765-E71E-5A09-010C67BD939A}"/>
              </a:ext>
            </a:extLst>
          </p:cNvPr>
          <p:cNvSpPr txBox="1"/>
          <p:nvPr/>
        </p:nvSpPr>
        <p:spPr>
          <a:xfrm>
            <a:off x="8583022" y="1381271"/>
            <a:ext cx="1266880" cy="5441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1100" dirty="0">
                <a:solidFill>
                  <a:srgbClr val="00338D"/>
                </a:solidFill>
                <a:latin typeface="Arial"/>
              </a:rPr>
              <a:t>θεωρούν δύσκολη την πρόσβαση σε χρηματοδότηση</a:t>
            </a: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53" name="TextBox 52">
            <a:extLst>
              <a:ext uri="{FF2B5EF4-FFF2-40B4-BE49-F238E27FC236}">
                <a16:creationId xmlns:a16="http://schemas.microsoft.com/office/drawing/2014/main" id="{B0F1C891-FC40-4525-9B06-20872CABE210}"/>
              </a:ext>
            </a:extLst>
          </p:cNvPr>
          <p:cNvSpPr txBox="1"/>
          <p:nvPr/>
        </p:nvSpPr>
        <p:spPr>
          <a:xfrm>
            <a:off x="5342903" y="3393105"/>
            <a:ext cx="1232717" cy="117974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l-GR" sz="1100" dirty="0">
                <a:solidFill>
                  <a:srgbClr val="00338D"/>
                </a:solidFill>
                <a:latin typeface="Arial"/>
              </a:rPr>
              <a:t>των επιχειρήσεων έχει προσπαθήσεις να λάβει τραπεζική χρηματοδότηση τα τελευταία 2 έτη</a:t>
            </a:r>
            <a:endParaRPr kumimoji="0" lang="el-GR" sz="1100" i="0" u="none" strike="noStrike" kern="1200" cap="none" spc="0" normalizeH="0" baseline="0" noProof="0" dirty="0">
              <a:ln>
                <a:noFill/>
              </a:ln>
              <a:solidFill>
                <a:srgbClr val="00338D"/>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54" name="TextBox 53">
            <a:extLst>
              <a:ext uri="{FF2B5EF4-FFF2-40B4-BE49-F238E27FC236}">
                <a16:creationId xmlns:a16="http://schemas.microsoft.com/office/drawing/2014/main" id="{5457FE26-F40D-C147-8DBE-51C1368959FC}"/>
              </a:ext>
            </a:extLst>
          </p:cNvPr>
          <p:cNvSpPr txBox="1"/>
          <p:nvPr/>
        </p:nvSpPr>
        <p:spPr>
          <a:xfrm>
            <a:off x="6932809" y="3921562"/>
            <a:ext cx="2177098" cy="80329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77%</a:t>
            </a:r>
            <a:endParaRPr kumimoji="0" lang="en-GB" sz="6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grpSp>
        <p:nvGrpSpPr>
          <p:cNvPr id="3" name="Group 2">
            <a:extLst>
              <a:ext uri="{FF2B5EF4-FFF2-40B4-BE49-F238E27FC236}">
                <a16:creationId xmlns:a16="http://schemas.microsoft.com/office/drawing/2014/main" id="{CE2F3FC6-A2CE-5BC9-8DE4-A6782FEEAFE2}"/>
              </a:ext>
            </a:extLst>
          </p:cNvPr>
          <p:cNvGrpSpPr/>
          <p:nvPr/>
        </p:nvGrpSpPr>
        <p:grpSpPr>
          <a:xfrm>
            <a:off x="1182578" y="1878293"/>
            <a:ext cx="3489790" cy="2792617"/>
            <a:chOff x="995363" y="2400193"/>
            <a:chExt cx="4369180" cy="3479370"/>
          </a:xfrm>
        </p:grpSpPr>
        <p:sp>
          <p:nvSpPr>
            <p:cNvPr id="8" name="Shape 840">
              <a:extLst>
                <a:ext uri="{FF2B5EF4-FFF2-40B4-BE49-F238E27FC236}">
                  <a16:creationId xmlns:a16="http://schemas.microsoft.com/office/drawing/2014/main" id="{28E8DEB6-3255-8A51-5F5F-D3D3D3063C13}"/>
                </a:ext>
              </a:extLst>
            </p:cNvPr>
            <p:cNvSpPr/>
            <p:nvPr/>
          </p:nvSpPr>
          <p:spPr>
            <a:xfrm>
              <a:off x="995363" y="3157724"/>
              <a:ext cx="1044000" cy="2719201"/>
            </a:xfrm>
            <a:prstGeom prst="rect">
              <a:avLst/>
            </a:prstGeom>
            <a:solidFill>
              <a:schemeClr val="accent1"/>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9" name="Shape 841">
              <a:extLst>
                <a:ext uri="{FF2B5EF4-FFF2-40B4-BE49-F238E27FC236}">
                  <a16:creationId xmlns:a16="http://schemas.microsoft.com/office/drawing/2014/main" id="{2E49C3AD-BC63-3E33-D853-27F555AF81E8}"/>
                </a:ext>
              </a:extLst>
            </p:cNvPr>
            <p:cNvSpPr/>
            <p:nvPr/>
          </p:nvSpPr>
          <p:spPr>
            <a:xfrm>
              <a:off x="2103755" y="3997129"/>
              <a:ext cx="1044000" cy="1879794"/>
            </a:xfrm>
            <a:prstGeom prst="rect">
              <a:avLst/>
            </a:prstGeom>
            <a:solidFill>
              <a:schemeClr val="accent4"/>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0" name="Shape 842">
              <a:extLst>
                <a:ext uri="{FF2B5EF4-FFF2-40B4-BE49-F238E27FC236}">
                  <a16:creationId xmlns:a16="http://schemas.microsoft.com/office/drawing/2014/main" id="{9B90B90F-78EE-2842-93CA-7FC06C604204}"/>
                </a:ext>
              </a:extLst>
            </p:cNvPr>
            <p:cNvSpPr/>
            <p:nvPr/>
          </p:nvSpPr>
          <p:spPr>
            <a:xfrm>
              <a:off x="3212148" y="2400193"/>
              <a:ext cx="1044001" cy="3476733"/>
            </a:xfrm>
            <a:prstGeom prst="rect">
              <a:avLst/>
            </a:prstGeom>
            <a:solidFill>
              <a:srgbClr val="ACEAFF"/>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1" name="Shape 843">
              <a:extLst>
                <a:ext uri="{FF2B5EF4-FFF2-40B4-BE49-F238E27FC236}">
                  <a16:creationId xmlns:a16="http://schemas.microsoft.com/office/drawing/2014/main" id="{9F3EAFE4-DFAD-DB0A-CE5D-FD4D15A87A25}"/>
                </a:ext>
              </a:extLst>
            </p:cNvPr>
            <p:cNvSpPr/>
            <p:nvPr/>
          </p:nvSpPr>
          <p:spPr>
            <a:xfrm>
              <a:off x="4320543" y="4803090"/>
              <a:ext cx="1044000" cy="1076473"/>
            </a:xfrm>
            <a:prstGeom prst="rect">
              <a:avLst/>
            </a:prstGeom>
            <a:solidFill>
              <a:schemeClr val="accent5"/>
            </a:solidFill>
            <a:ln w="25400">
              <a:noFill/>
              <a:miter lim="400000"/>
            </a:ln>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Open Sans"/>
                  <a:ea typeface="Open Sans"/>
                  <a:cs typeface="Open Sans"/>
                  <a:sym typeface="Open Sans"/>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ea typeface="Open Sans"/>
                <a:cs typeface="Arial" panose="020B0604020202020204" pitchFamily="34" charset="0"/>
                <a:sym typeface="Open Sans"/>
              </a:endParaRPr>
            </a:p>
          </p:txBody>
        </p:sp>
        <p:sp>
          <p:nvSpPr>
            <p:cNvPr id="12" name="TextBox 11">
              <a:extLst>
                <a:ext uri="{FF2B5EF4-FFF2-40B4-BE49-F238E27FC236}">
                  <a16:creationId xmlns:a16="http://schemas.microsoft.com/office/drawing/2014/main" id="{9A9539A3-15A5-1CBE-EE1F-AF8F247F0A8C}"/>
                </a:ext>
              </a:extLst>
            </p:cNvPr>
            <p:cNvSpPr txBox="1"/>
            <p:nvPr/>
          </p:nvSpPr>
          <p:spPr>
            <a:xfrm>
              <a:off x="1116345" y="3579153"/>
              <a:ext cx="793428" cy="835952"/>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48</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800" b="1" dirty="0">
                  <a:solidFill>
                    <a:srgbClr val="FFFFFF"/>
                  </a:solidFill>
                  <a:latin typeface="Arial"/>
                </a:rPr>
                <a:t>αυστηρά πιστοδοτικά κριτήρια</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126169C8-9A91-98D7-95CB-B1A32B100AFA}"/>
                </a:ext>
              </a:extLst>
            </p:cNvPr>
            <p:cNvSpPr txBox="1"/>
            <p:nvPr/>
          </p:nvSpPr>
          <p:spPr>
            <a:xfrm>
              <a:off x="2166665" y="4131208"/>
              <a:ext cx="967880" cy="835952"/>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34</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a:ln>
                    <a:noFill/>
                  </a:ln>
                  <a:solidFill>
                    <a:srgbClr val="FFFFFF"/>
                  </a:solidFill>
                  <a:effectLst/>
                  <a:uLnTx/>
                  <a:uFillTx/>
                  <a:latin typeface="Arial"/>
                  <a:ea typeface="+mn-ea"/>
                  <a:cs typeface="+mn-cs"/>
                </a:rPr>
                <a:t>γραφειοκρατία/ χρονοβόρες διαδικασίες</a:t>
              </a:r>
            </a:p>
          </p:txBody>
        </p:sp>
        <p:sp>
          <p:nvSpPr>
            <p:cNvPr id="14" name="TextBox 13">
              <a:extLst>
                <a:ext uri="{FF2B5EF4-FFF2-40B4-BE49-F238E27FC236}">
                  <a16:creationId xmlns:a16="http://schemas.microsoft.com/office/drawing/2014/main" id="{C76976E4-7B7D-7B1D-020D-33CB238B825E}"/>
                </a:ext>
              </a:extLst>
            </p:cNvPr>
            <p:cNvSpPr txBox="1"/>
            <p:nvPr/>
          </p:nvSpPr>
          <p:spPr>
            <a:xfrm>
              <a:off x="3337434" y="2556419"/>
              <a:ext cx="793428" cy="835952"/>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00338D"/>
                  </a:solidFill>
                  <a:effectLst/>
                  <a:uLnTx/>
                  <a:uFillTx/>
                  <a:latin typeface="KPMG Bold"/>
                  <a:ea typeface="+mn-ea"/>
                  <a:cs typeface="+mn-cs"/>
                </a:rPr>
                <a:t>60%</a:t>
              </a:r>
              <a:endParaRPr kumimoji="0" lang="en-GB" sz="2800" b="0" i="0" u="none" strike="noStrike" kern="1200" cap="none" spc="0" normalizeH="0" baseline="0" noProof="0" dirty="0">
                <a:ln>
                  <a:noFill/>
                </a:ln>
                <a:solidFill>
                  <a:srgbClr val="00338D"/>
                </a:solidFill>
                <a:effectLst/>
                <a:uLnTx/>
                <a:uFillTx/>
                <a:latin typeface="KPMG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a:ln>
                    <a:noFill/>
                  </a:ln>
                  <a:solidFill>
                    <a:srgbClr val="00338D"/>
                  </a:solidFill>
                  <a:effectLst/>
                  <a:uLnTx/>
                  <a:uFillTx/>
                  <a:latin typeface="Arial"/>
                  <a:ea typeface="+mn-ea"/>
                  <a:cs typeface="+mn-cs"/>
                </a:rPr>
                <a:t>υψηλά επιτόκια δανεισμού</a:t>
              </a:r>
              <a:endParaRPr kumimoji="0" lang="en-GB" sz="800" b="1" i="0" u="none" strike="noStrike" kern="1200" cap="none" spc="0" normalizeH="0" baseline="0" noProof="0" dirty="0">
                <a:ln>
                  <a:noFill/>
                </a:ln>
                <a:solidFill>
                  <a:srgbClr val="00338D"/>
                </a:solidFill>
                <a:effectLst/>
                <a:uLnTx/>
                <a:uFillTx/>
                <a:latin typeface="Arial"/>
                <a:ea typeface="+mn-ea"/>
                <a:cs typeface="+mn-cs"/>
              </a:endParaRPr>
            </a:p>
          </p:txBody>
        </p:sp>
        <p:sp>
          <p:nvSpPr>
            <p:cNvPr id="34" name="TextBox 33">
              <a:extLst>
                <a:ext uri="{FF2B5EF4-FFF2-40B4-BE49-F238E27FC236}">
                  <a16:creationId xmlns:a16="http://schemas.microsoft.com/office/drawing/2014/main" id="{FE9DCB21-CDB4-AC6A-B89B-BFD71945DDA2}"/>
                </a:ext>
              </a:extLst>
            </p:cNvPr>
            <p:cNvSpPr txBox="1"/>
            <p:nvPr/>
          </p:nvSpPr>
          <p:spPr>
            <a:xfrm>
              <a:off x="4381434" y="4844667"/>
              <a:ext cx="954426" cy="98933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Bold"/>
                  <a:ea typeface="+mn-ea"/>
                  <a:cs typeface="+mn-cs"/>
                </a:rPr>
                <a:t>17</a:t>
              </a:r>
              <a:r>
                <a:rPr kumimoji="0" lang="en-GB" sz="2800" b="0" i="0" u="none" strike="noStrike" kern="1200" cap="none" spc="0" normalizeH="0" baseline="0" noProof="0" dirty="0">
                  <a:ln>
                    <a:noFill/>
                  </a:ln>
                  <a:solidFill>
                    <a:srgbClr val="FFFFFF"/>
                  </a:solidFill>
                  <a:effectLst/>
                  <a:uLnTx/>
                  <a:uFillTx/>
                  <a:latin typeface="KPMG 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a:ln>
                    <a:noFill/>
                  </a:ln>
                  <a:solidFill>
                    <a:srgbClr val="FFFFFF"/>
                  </a:solidFill>
                  <a:effectLst/>
                  <a:uLnTx/>
                  <a:uFillTx/>
                  <a:latin typeface="Arial"/>
                  <a:ea typeface="+mn-ea"/>
                  <a:cs typeface="+mn-cs"/>
                </a:rPr>
                <a:t>περιορισμένη πρόσβαση σε εναλλακτικές πηγές</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2" name="TextBox 71">
            <a:extLst>
              <a:ext uri="{FF2B5EF4-FFF2-40B4-BE49-F238E27FC236}">
                <a16:creationId xmlns:a16="http://schemas.microsoft.com/office/drawing/2014/main" id="{191B62E4-6992-D5E8-92FC-34038F3EA3CA}"/>
              </a:ext>
            </a:extLst>
          </p:cNvPr>
          <p:cNvSpPr txBox="1"/>
          <p:nvPr/>
        </p:nvSpPr>
        <p:spPr>
          <a:xfrm>
            <a:off x="1138699" y="4746291"/>
            <a:ext cx="2480820" cy="48288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200" b="1" i="0" u="none" strike="noStrike" kern="1200" cap="none" spc="0" normalizeH="0" baseline="0" noProof="0" dirty="0">
                <a:ln>
                  <a:noFill/>
                </a:ln>
                <a:solidFill>
                  <a:srgbClr val="00338D"/>
                </a:solidFill>
                <a:effectLst/>
                <a:uLnTx/>
                <a:uFillTx/>
                <a:latin typeface="Arial"/>
                <a:ea typeface="+mn-ea"/>
                <a:cs typeface="+mn-cs"/>
              </a:rPr>
              <a:t>Αιτίες δυσκολίας για την χρηματοδότηση</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494CEA3E-1C7C-BDCC-AC3D-702446AAA2C5}"/>
              </a:ext>
            </a:extLst>
          </p:cNvPr>
          <p:cNvSpPr/>
          <p:nvPr/>
        </p:nvSpPr>
        <p:spPr>
          <a:xfrm>
            <a:off x="8250063" y="1300948"/>
            <a:ext cx="165704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23124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D8AE-278E-6D0B-95AD-BA7E3EB96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DB1D3-BCC2-5C0E-4149-4859E2CEC676}"/>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Διαχείριση Προσωπικού</a:t>
            </a:r>
            <a:endParaRPr lang="el-GR" dirty="0"/>
          </a:p>
        </p:txBody>
      </p:sp>
      <p:sp>
        <p:nvSpPr>
          <p:cNvPr id="36" name="Oval 35">
            <a:extLst>
              <a:ext uri="{FF2B5EF4-FFF2-40B4-BE49-F238E27FC236}">
                <a16:creationId xmlns:a16="http://schemas.microsoft.com/office/drawing/2014/main" id="{1906D4B8-1DF6-9457-EF1C-501441E5D9A1}"/>
              </a:ext>
            </a:extLst>
          </p:cNvPr>
          <p:cNvSpPr/>
          <p:nvPr/>
        </p:nvSpPr>
        <p:spPr>
          <a:xfrm>
            <a:off x="6249044" y="2371725"/>
            <a:ext cx="1699999" cy="1654065"/>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KPMG Bold"/>
              <a:ea typeface="+mn-ea"/>
              <a:cs typeface="+mn-cs"/>
            </a:endParaRPr>
          </a:p>
        </p:txBody>
      </p:sp>
      <p:sp>
        <p:nvSpPr>
          <p:cNvPr id="37" name="Oval 36">
            <a:extLst>
              <a:ext uri="{FF2B5EF4-FFF2-40B4-BE49-F238E27FC236}">
                <a16:creationId xmlns:a16="http://schemas.microsoft.com/office/drawing/2014/main" id="{D0A940D7-7000-B9CC-1216-567B568DD8FA}"/>
              </a:ext>
            </a:extLst>
          </p:cNvPr>
          <p:cNvSpPr/>
          <p:nvPr/>
        </p:nvSpPr>
        <p:spPr>
          <a:xfrm>
            <a:off x="6285592" y="3773763"/>
            <a:ext cx="1390740" cy="139074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62</a:t>
            </a:r>
            <a:r>
              <a:rPr kumimoji="0" lang="en-US"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4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38" name="Oval 37">
            <a:extLst>
              <a:ext uri="{FF2B5EF4-FFF2-40B4-BE49-F238E27FC236}">
                <a16:creationId xmlns:a16="http://schemas.microsoft.com/office/drawing/2014/main" id="{264B6D92-9A52-5BBE-19AF-A0A31F5BE046}"/>
              </a:ext>
            </a:extLst>
          </p:cNvPr>
          <p:cNvSpPr/>
          <p:nvPr/>
        </p:nvSpPr>
        <p:spPr>
          <a:xfrm>
            <a:off x="7437784" y="3576059"/>
            <a:ext cx="1963072" cy="1871756"/>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7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79%</a:t>
            </a:r>
            <a:endParaRPr kumimoji="0" lang="en-GB" sz="7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41" name="Freeform: Shape 40">
            <a:extLst>
              <a:ext uri="{FF2B5EF4-FFF2-40B4-BE49-F238E27FC236}">
                <a16:creationId xmlns:a16="http://schemas.microsoft.com/office/drawing/2014/main" id="{ADD19517-CA41-C0AB-91EE-94E6C90783DA}"/>
              </a:ext>
            </a:extLst>
          </p:cNvPr>
          <p:cNvSpPr/>
          <p:nvPr/>
        </p:nvSpPr>
        <p:spPr>
          <a:xfrm flipH="1">
            <a:off x="4962867" y="2116908"/>
            <a:ext cx="1368695"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3CAAA57D-4DC0-A704-C751-76DC869ADEF9}"/>
              </a:ext>
            </a:extLst>
          </p:cNvPr>
          <p:cNvSpPr/>
          <p:nvPr/>
        </p:nvSpPr>
        <p:spPr>
          <a:xfrm flipH="1">
            <a:off x="4447192" y="3628862"/>
            <a:ext cx="1848047"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771D97FC-FB22-8D9D-C58B-10F6EF2EC228}"/>
              </a:ext>
            </a:extLst>
          </p:cNvPr>
          <p:cNvGrpSpPr/>
          <p:nvPr/>
        </p:nvGrpSpPr>
        <p:grpSpPr>
          <a:xfrm>
            <a:off x="8563392" y="2474417"/>
            <a:ext cx="2514729" cy="992683"/>
            <a:chOff x="1762205" y="1106490"/>
            <a:chExt cx="2185566" cy="992683"/>
          </a:xfrm>
        </p:grpSpPr>
        <p:sp>
          <p:nvSpPr>
            <p:cNvPr id="44" name="Freeform: Shape 43">
              <a:extLst>
                <a:ext uri="{FF2B5EF4-FFF2-40B4-BE49-F238E27FC236}">
                  <a16:creationId xmlns:a16="http://schemas.microsoft.com/office/drawing/2014/main" id="{C574C5A8-4AA7-6E37-7A48-E1CF18FAC813}"/>
                </a:ext>
              </a:extLst>
            </p:cNvPr>
            <p:cNvSpPr/>
            <p:nvPr/>
          </p:nvSpPr>
          <p:spPr>
            <a:xfrm>
              <a:off x="1762205" y="1106490"/>
              <a:ext cx="2069197" cy="954583"/>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52EEAA17-AD4A-1A99-490D-2BF8526C72D5}"/>
                </a:ext>
              </a:extLst>
            </p:cNvPr>
            <p:cNvSpPr txBox="1"/>
            <p:nvPr/>
          </p:nvSpPr>
          <p:spPr>
            <a:xfrm>
              <a:off x="2161049" y="1182575"/>
              <a:ext cx="1786722"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Δήλωσαν πως η έλλειψη προσωπικού επηρεάζει την παραγωγική δυνατότητα</a:t>
              </a:r>
              <a:r>
                <a:rPr lang="el-GR" sz="1100" dirty="0">
                  <a:solidFill>
                    <a:srgbClr val="00338D"/>
                  </a:solidFill>
                  <a:latin typeface="Arial"/>
                </a:rPr>
                <a:t> και την γενικότερη ανάπτυξη της επιχείρησης τους</a:t>
              </a:r>
              <a:endParaRPr kumimoji="0" lang="el-GR" sz="1100" i="0" u="none" strike="noStrike" kern="1200" cap="none" spc="0" normalizeH="0" baseline="0" noProof="0" dirty="0">
                <a:ln>
                  <a:noFill/>
                </a:ln>
                <a:solidFill>
                  <a:srgbClr val="00338D"/>
                </a:solidFill>
                <a:effectLst/>
                <a:uLnTx/>
                <a:uFillTx/>
                <a:latin typeface="Arial"/>
                <a:ea typeface="+mn-ea"/>
                <a:cs typeface="+mn-cs"/>
              </a:endParaRPr>
            </a:p>
          </p:txBody>
        </p:sp>
      </p:grpSp>
      <p:sp>
        <p:nvSpPr>
          <p:cNvPr id="52" name="TextBox 51">
            <a:extLst>
              <a:ext uri="{FF2B5EF4-FFF2-40B4-BE49-F238E27FC236}">
                <a16:creationId xmlns:a16="http://schemas.microsoft.com/office/drawing/2014/main" id="{B90E1F6B-CF32-C490-85C2-3EE42EEEAA80}"/>
              </a:ext>
            </a:extLst>
          </p:cNvPr>
          <p:cNvSpPr txBox="1"/>
          <p:nvPr/>
        </p:nvSpPr>
        <p:spPr>
          <a:xfrm>
            <a:off x="4466757" y="3669051"/>
            <a:ext cx="1549051"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1100" dirty="0">
                <a:solidFill>
                  <a:srgbClr val="00338D"/>
                </a:solidFill>
                <a:latin typeface="Arial"/>
              </a:rPr>
              <a:t>Αναφέρουν πως αναγκάστηκαν να μειώσουν λειτουργίες λόγω έλλειψης προσωπικού</a:t>
            </a: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53" name="TextBox 52">
            <a:extLst>
              <a:ext uri="{FF2B5EF4-FFF2-40B4-BE49-F238E27FC236}">
                <a16:creationId xmlns:a16="http://schemas.microsoft.com/office/drawing/2014/main" id="{34F0AFC9-CE2B-1D7C-40D4-862CE7063FA5}"/>
              </a:ext>
            </a:extLst>
          </p:cNvPr>
          <p:cNvSpPr txBox="1"/>
          <p:nvPr/>
        </p:nvSpPr>
        <p:spPr>
          <a:xfrm>
            <a:off x="4963131" y="2141924"/>
            <a:ext cx="1019241" cy="97789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Αντιμετωπίζουν έλλειψη κατάλληλου προσωπικού</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srgbClr val="00338D"/>
              </a:solidFill>
              <a:effectLst/>
              <a:uLnTx/>
              <a:uFillTx/>
              <a:latin typeface="Arial"/>
              <a:ea typeface="+mn-ea"/>
              <a:cs typeface="+mn-cs"/>
            </a:endParaRPr>
          </a:p>
        </p:txBody>
      </p:sp>
      <p:sp>
        <p:nvSpPr>
          <p:cNvPr id="54" name="TextBox 53">
            <a:extLst>
              <a:ext uri="{FF2B5EF4-FFF2-40B4-BE49-F238E27FC236}">
                <a16:creationId xmlns:a16="http://schemas.microsoft.com/office/drawing/2014/main" id="{7A67B3F3-6E2E-BCF3-E270-25A4B830E058}"/>
              </a:ext>
            </a:extLst>
          </p:cNvPr>
          <p:cNvSpPr txBox="1"/>
          <p:nvPr/>
        </p:nvSpPr>
        <p:spPr>
          <a:xfrm>
            <a:off x="6071263" y="2837175"/>
            <a:ext cx="2177098" cy="738664"/>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7</a:t>
            </a:r>
            <a:r>
              <a:rPr kumimoji="0" lang="el-GR" sz="6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4</a:t>
            </a:r>
            <a:r>
              <a:rPr kumimoji="0" lang="en-US" sz="6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6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72" name="TextBox 71">
            <a:extLst>
              <a:ext uri="{FF2B5EF4-FFF2-40B4-BE49-F238E27FC236}">
                <a16:creationId xmlns:a16="http://schemas.microsoft.com/office/drawing/2014/main" id="{C72845D3-ECDF-CCE1-79D6-6627956F976D}"/>
              </a:ext>
            </a:extLst>
          </p:cNvPr>
          <p:cNvSpPr txBox="1"/>
          <p:nvPr/>
        </p:nvSpPr>
        <p:spPr>
          <a:xfrm>
            <a:off x="998400" y="1477702"/>
            <a:ext cx="2480820" cy="48288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1200" b="1" dirty="0">
                <a:solidFill>
                  <a:srgbClr val="00338D"/>
                </a:solidFill>
                <a:latin typeface="Arial"/>
              </a:rPr>
              <a:t>Βασικοί λόγοι</a:t>
            </a:r>
            <a:r>
              <a:rPr kumimoji="0" lang="el-GR" sz="1200" b="1" i="0" u="none" strike="noStrike" kern="1200" cap="none" spc="0" normalizeH="0" baseline="0" noProof="0" dirty="0">
                <a:ln>
                  <a:noFill/>
                </a:ln>
                <a:solidFill>
                  <a:srgbClr val="00338D"/>
                </a:solidFill>
                <a:effectLst/>
                <a:uLnTx/>
                <a:uFillTx/>
                <a:latin typeface="Arial"/>
                <a:ea typeface="+mn-ea"/>
                <a:cs typeface="+mn-cs"/>
              </a:rPr>
              <a:t> έλλειψης κατάλληλου προσωπικού</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AC481876-A9C1-2D35-01DC-BB677ED45691}"/>
              </a:ext>
            </a:extLst>
          </p:cNvPr>
          <p:cNvGraphicFramePr/>
          <p:nvPr>
            <p:extLst>
              <p:ext uri="{D42A27DB-BD31-4B8C-83A1-F6EECF244321}">
                <p14:modId xmlns:p14="http://schemas.microsoft.com/office/powerpoint/2010/main" val="1401242006"/>
              </p:ext>
            </p:extLst>
          </p:nvPr>
        </p:nvGraphicFramePr>
        <p:xfrm>
          <a:off x="982688" y="2034009"/>
          <a:ext cx="3080485" cy="33462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203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2CF3-538E-2225-0ECC-D54740174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D1EBE-C639-A728-B2DF-5FA66D4EBB38}"/>
              </a:ext>
            </a:extLst>
          </p:cNvPr>
          <p:cNvSpPr>
            <a:spLocks noGrp="1"/>
          </p:cNvSpPr>
          <p:nvPr>
            <p:ph type="title"/>
          </p:nvPr>
        </p:nvSpPr>
        <p:spPr>
          <a:noFill/>
        </p:spPr>
        <p:txBody>
          <a:bodyPr/>
          <a:lstStyle/>
          <a:p>
            <a:r>
              <a:rPr lang="el-GR" dirty="0">
                <a:latin typeface="KPMG Greek Bold" panose="020B0803030202040204" pitchFamily="34" charset="0"/>
              </a:rPr>
              <a:t>Κλαδική</a:t>
            </a:r>
            <a:r>
              <a:rPr lang="en-US" dirty="0">
                <a:latin typeface="KPMG Greek Bold" panose="020B0803030202040204" pitchFamily="34" charset="0"/>
              </a:rPr>
              <a:t> </a:t>
            </a:r>
            <a:r>
              <a:rPr lang="el-GR" dirty="0">
                <a:latin typeface="KPMG Greek Bold" panose="020B0803030202040204" pitchFamily="34" charset="0"/>
              </a:rPr>
              <a:t> Έρευνα – </a:t>
            </a:r>
            <a:r>
              <a:rPr lang="el-GR" dirty="0">
                <a:latin typeface="KPMG Greek Light" panose="020B0403030202040204" pitchFamily="34" charset="0"/>
              </a:rPr>
              <a:t>Ρυθμίσεις Χρεών / Επιβίωση</a:t>
            </a:r>
            <a:endParaRPr lang="el-GR" dirty="0"/>
          </a:p>
        </p:txBody>
      </p:sp>
      <p:sp>
        <p:nvSpPr>
          <p:cNvPr id="37" name="Oval 36">
            <a:extLst>
              <a:ext uri="{FF2B5EF4-FFF2-40B4-BE49-F238E27FC236}">
                <a16:creationId xmlns:a16="http://schemas.microsoft.com/office/drawing/2014/main" id="{D36276E6-96C0-EED0-085A-C7C405131BF8}"/>
              </a:ext>
            </a:extLst>
          </p:cNvPr>
          <p:cNvSpPr/>
          <p:nvPr/>
        </p:nvSpPr>
        <p:spPr>
          <a:xfrm>
            <a:off x="6389561" y="2500890"/>
            <a:ext cx="1060358" cy="1029896"/>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15</a:t>
            </a:r>
            <a:r>
              <a:rPr kumimoji="0" lang="en-US"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38" name="Oval 37">
            <a:extLst>
              <a:ext uri="{FF2B5EF4-FFF2-40B4-BE49-F238E27FC236}">
                <a16:creationId xmlns:a16="http://schemas.microsoft.com/office/drawing/2014/main" id="{F551FFD3-396D-4F61-51FF-55DD48D03509}"/>
              </a:ext>
            </a:extLst>
          </p:cNvPr>
          <p:cNvSpPr/>
          <p:nvPr/>
        </p:nvSpPr>
        <p:spPr>
          <a:xfrm>
            <a:off x="7666865" y="1965489"/>
            <a:ext cx="1226676" cy="122265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lang="el-GR" sz="3200" dirty="0">
                <a:solidFill>
                  <a:srgbClr val="FFFFFF"/>
                </a:solidFill>
                <a:latin typeface="KPMG Greek Bold" panose="020B0803030202040204" pitchFamily="34" charset="0"/>
              </a:rPr>
              <a:t>22</a:t>
            </a:r>
            <a:r>
              <a:rPr kumimoji="0" lang="el-GR" sz="3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3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41" name="Freeform: Shape 40">
            <a:extLst>
              <a:ext uri="{FF2B5EF4-FFF2-40B4-BE49-F238E27FC236}">
                <a16:creationId xmlns:a16="http://schemas.microsoft.com/office/drawing/2014/main" id="{F6598780-CFD6-A497-8CBC-D93B9FE10081}"/>
              </a:ext>
            </a:extLst>
          </p:cNvPr>
          <p:cNvSpPr/>
          <p:nvPr/>
        </p:nvSpPr>
        <p:spPr>
          <a:xfrm flipH="1">
            <a:off x="4247043" y="1394847"/>
            <a:ext cx="2177099"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490E3DFA-C001-4A34-0B9D-0E7F2FCB1801}"/>
              </a:ext>
            </a:extLst>
          </p:cNvPr>
          <p:cNvSpPr/>
          <p:nvPr/>
        </p:nvSpPr>
        <p:spPr>
          <a:xfrm flipH="1">
            <a:off x="4273576" y="2470441"/>
            <a:ext cx="2071080" cy="317940"/>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D5A5F0ED-A52E-D193-9CD3-144CAA595F26}"/>
              </a:ext>
            </a:extLst>
          </p:cNvPr>
          <p:cNvGrpSpPr/>
          <p:nvPr/>
        </p:nvGrpSpPr>
        <p:grpSpPr>
          <a:xfrm>
            <a:off x="8829533" y="1616823"/>
            <a:ext cx="1963601" cy="767739"/>
            <a:chOff x="1725669" y="1521008"/>
            <a:chExt cx="1963601" cy="767739"/>
          </a:xfrm>
        </p:grpSpPr>
        <p:sp>
          <p:nvSpPr>
            <p:cNvPr id="44" name="Freeform: Shape 43">
              <a:extLst>
                <a:ext uri="{FF2B5EF4-FFF2-40B4-BE49-F238E27FC236}">
                  <a16:creationId xmlns:a16="http://schemas.microsoft.com/office/drawing/2014/main" id="{2F3BAB2C-9C6F-DAD2-D648-44966BFFF40A}"/>
                </a:ext>
              </a:extLst>
            </p:cNvPr>
            <p:cNvSpPr/>
            <p:nvPr/>
          </p:nvSpPr>
          <p:spPr>
            <a:xfrm>
              <a:off x="1725669" y="1521008"/>
              <a:ext cx="196360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CE104117-F66B-E69D-8FA5-FE809DF9CC8B}"/>
                </a:ext>
              </a:extLst>
            </p:cNvPr>
            <p:cNvSpPr txBox="1"/>
            <p:nvPr/>
          </p:nvSpPr>
          <p:spPr>
            <a:xfrm>
              <a:off x="2145470" y="1558354"/>
              <a:ext cx="1329731"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Αξιολογούν λίγο έως καθόλου βιώσιμη την σημερινή κατάσταση της επιχείρησης τους</a:t>
              </a:r>
            </a:p>
          </p:txBody>
        </p:sp>
      </p:grpSp>
      <p:sp>
        <p:nvSpPr>
          <p:cNvPr id="52" name="TextBox 51">
            <a:extLst>
              <a:ext uri="{FF2B5EF4-FFF2-40B4-BE49-F238E27FC236}">
                <a16:creationId xmlns:a16="http://schemas.microsoft.com/office/drawing/2014/main" id="{AEEC6F74-CF97-76BC-3184-AB528F1D93E1}"/>
              </a:ext>
            </a:extLst>
          </p:cNvPr>
          <p:cNvSpPr txBox="1"/>
          <p:nvPr/>
        </p:nvSpPr>
        <p:spPr>
          <a:xfrm>
            <a:off x="4267802" y="1467519"/>
            <a:ext cx="1703601"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Των επιχειρήσεων έχουν ενεργές ρυθμίσεις οφειλών προς φορείς όπως ΕΦΚΑ, εφορία ή τράπεζες</a:t>
            </a: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53" name="TextBox 52">
            <a:extLst>
              <a:ext uri="{FF2B5EF4-FFF2-40B4-BE49-F238E27FC236}">
                <a16:creationId xmlns:a16="http://schemas.microsoft.com/office/drawing/2014/main" id="{E441333F-793C-A73B-9B11-B6BD08E25F4C}"/>
              </a:ext>
            </a:extLst>
          </p:cNvPr>
          <p:cNvSpPr txBox="1"/>
          <p:nvPr/>
        </p:nvSpPr>
        <p:spPr>
          <a:xfrm>
            <a:off x="4295605" y="2549012"/>
            <a:ext cx="1631039" cy="99354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Θεωρούν καθόλου βιώσιμες τις υφιστάμενες ρυθμίσεις</a:t>
            </a:r>
            <a:r>
              <a:rPr lang="el-GR" sz="1100" dirty="0">
                <a:solidFill>
                  <a:srgbClr val="00338D"/>
                </a:solidFill>
                <a:latin typeface="Arial"/>
              </a:rPr>
              <a:t> οφειλών που έχουν σε ισχύ</a:t>
            </a:r>
            <a:endParaRPr kumimoji="0" lang="el-GR" sz="1100" i="0" u="none" strike="noStrike" kern="1200" cap="none" spc="0" normalizeH="0" baseline="0" noProof="0" dirty="0">
              <a:ln>
                <a:noFill/>
              </a:ln>
              <a:solidFill>
                <a:srgbClr val="00338D"/>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804B7A6A-DD43-1000-B306-C6523D33D31E}"/>
              </a:ext>
            </a:extLst>
          </p:cNvPr>
          <p:cNvGrpSpPr/>
          <p:nvPr/>
        </p:nvGrpSpPr>
        <p:grpSpPr>
          <a:xfrm>
            <a:off x="6572856" y="1178519"/>
            <a:ext cx="1600312" cy="1501286"/>
            <a:chOff x="6471079" y="1783756"/>
            <a:chExt cx="1600312" cy="1501286"/>
          </a:xfrm>
        </p:grpSpPr>
        <p:sp>
          <p:nvSpPr>
            <p:cNvPr id="36" name="Oval 35">
              <a:extLst>
                <a:ext uri="{FF2B5EF4-FFF2-40B4-BE49-F238E27FC236}">
                  <a16:creationId xmlns:a16="http://schemas.microsoft.com/office/drawing/2014/main" id="{8ED24468-F727-C3FF-425E-316706AEB76D}"/>
                </a:ext>
              </a:extLst>
            </p:cNvPr>
            <p:cNvSpPr/>
            <p:nvPr/>
          </p:nvSpPr>
          <p:spPr>
            <a:xfrm>
              <a:off x="6471079" y="1783756"/>
              <a:ext cx="1600312" cy="1501286"/>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KPMG Bold"/>
                <a:ea typeface="+mn-ea"/>
                <a:cs typeface="+mn-cs"/>
              </a:endParaRPr>
            </a:p>
          </p:txBody>
        </p:sp>
        <p:sp>
          <p:nvSpPr>
            <p:cNvPr id="54" name="TextBox 53">
              <a:extLst>
                <a:ext uri="{FF2B5EF4-FFF2-40B4-BE49-F238E27FC236}">
                  <a16:creationId xmlns:a16="http://schemas.microsoft.com/office/drawing/2014/main" id="{A211316B-E674-2A93-A324-830BC3CC0B7F}"/>
                </a:ext>
              </a:extLst>
            </p:cNvPr>
            <p:cNvSpPr txBox="1"/>
            <p:nvPr/>
          </p:nvSpPr>
          <p:spPr>
            <a:xfrm>
              <a:off x="6575865" y="2308507"/>
              <a:ext cx="1390740" cy="523220"/>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40</a:t>
              </a:r>
              <a:r>
                <a:rPr kumimoji="0" lang="en-US" sz="4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4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grpSp>
      <p:sp>
        <p:nvSpPr>
          <p:cNvPr id="72" name="TextBox 71">
            <a:extLst>
              <a:ext uri="{FF2B5EF4-FFF2-40B4-BE49-F238E27FC236}">
                <a16:creationId xmlns:a16="http://schemas.microsoft.com/office/drawing/2014/main" id="{E8D74687-C465-98D4-3238-35508ED4329C}"/>
              </a:ext>
            </a:extLst>
          </p:cNvPr>
          <p:cNvSpPr txBox="1"/>
          <p:nvPr/>
        </p:nvSpPr>
        <p:spPr>
          <a:xfrm>
            <a:off x="998400" y="1477702"/>
            <a:ext cx="2480820" cy="48288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1200" b="1" dirty="0">
                <a:solidFill>
                  <a:srgbClr val="00338D"/>
                </a:solidFill>
                <a:latin typeface="Arial"/>
              </a:rPr>
              <a:t>Βασικότερος </a:t>
            </a:r>
            <a:r>
              <a:rPr kumimoji="0" lang="el-GR" sz="1200" b="1" i="0" u="none" strike="noStrike" kern="1200" cap="none" spc="0" normalizeH="0" baseline="0" noProof="0" dirty="0">
                <a:ln>
                  <a:noFill/>
                </a:ln>
                <a:solidFill>
                  <a:srgbClr val="00338D"/>
                </a:solidFill>
                <a:effectLst/>
                <a:uLnTx/>
                <a:uFillTx/>
                <a:latin typeface="Arial"/>
                <a:ea typeface="+mn-ea"/>
                <a:cs typeface="+mn-cs"/>
              </a:rPr>
              <a:t>κίνδυνος για την επιβίωση </a:t>
            </a:r>
            <a:r>
              <a:rPr lang="el-GR" sz="1200" b="1" dirty="0">
                <a:solidFill>
                  <a:srgbClr val="00338D"/>
                </a:solidFill>
                <a:latin typeface="Arial"/>
              </a:rPr>
              <a:t>των επιχειρήσεων</a:t>
            </a:r>
            <a:endParaRPr kumimoji="0" lang="en-GB" sz="1200" b="1" i="0" u="none" strike="noStrike" kern="1200" cap="none" spc="0" normalizeH="0" baseline="0" noProof="0" dirty="0">
              <a:ln>
                <a:noFill/>
              </a:ln>
              <a:solidFill>
                <a:srgbClr val="00338D"/>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2AC0E9A4-9654-64AE-DD0C-D4D27DED444E}"/>
              </a:ext>
            </a:extLst>
          </p:cNvPr>
          <p:cNvGraphicFramePr/>
          <p:nvPr>
            <p:extLst>
              <p:ext uri="{D42A27DB-BD31-4B8C-83A1-F6EECF244321}">
                <p14:modId xmlns:p14="http://schemas.microsoft.com/office/powerpoint/2010/main" val="559826055"/>
              </p:ext>
            </p:extLst>
          </p:nvPr>
        </p:nvGraphicFramePr>
        <p:xfrm>
          <a:off x="866561" y="1998945"/>
          <a:ext cx="3254050" cy="38957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EF71086-7EAE-FFED-2736-9F71EE41AB93}"/>
              </a:ext>
            </a:extLst>
          </p:cNvPr>
          <p:cNvSpPr txBox="1"/>
          <p:nvPr/>
        </p:nvSpPr>
        <p:spPr>
          <a:xfrm>
            <a:off x="9256442" y="2692254"/>
            <a:ext cx="1561986"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Προβλέπουν βελτίωση στην πορεία της επιχείρησης τους τον επόμενο χρόνο</a:t>
            </a:r>
          </a:p>
        </p:txBody>
      </p:sp>
      <p:sp>
        <p:nvSpPr>
          <p:cNvPr id="7" name="Oval 6">
            <a:extLst>
              <a:ext uri="{FF2B5EF4-FFF2-40B4-BE49-F238E27FC236}">
                <a16:creationId xmlns:a16="http://schemas.microsoft.com/office/drawing/2014/main" id="{7EC29DB7-B53E-053C-EAC1-653DF2DA413C}"/>
              </a:ext>
            </a:extLst>
          </p:cNvPr>
          <p:cNvSpPr/>
          <p:nvPr/>
        </p:nvSpPr>
        <p:spPr>
          <a:xfrm>
            <a:off x="6451444" y="3480706"/>
            <a:ext cx="1764000" cy="1764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4</a:t>
            </a:r>
            <a:r>
              <a:rPr kumimoji="0" lang="el-GR" sz="4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5</a:t>
            </a:r>
            <a:r>
              <a:rPr kumimoji="0" lang="en-US" sz="4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4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8" name="Freeform: Shape 7">
            <a:extLst>
              <a:ext uri="{FF2B5EF4-FFF2-40B4-BE49-F238E27FC236}">
                <a16:creationId xmlns:a16="http://schemas.microsoft.com/office/drawing/2014/main" id="{ABBDE712-7176-5EAD-8066-CD65FE56AA0D}"/>
              </a:ext>
            </a:extLst>
          </p:cNvPr>
          <p:cNvSpPr/>
          <p:nvPr/>
        </p:nvSpPr>
        <p:spPr>
          <a:xfrm flipH="1">
            <a:off x="4295605" y="3663928"/>
            <a:ext cx="2071080" cy="524500"/>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5589BFF8-A6FD-92F7-75E9-D552B0AEAA9D}"/>
              </a:ext>
            </a:extLst>
          </p:cNvPr>
          <p:cNvSpPr txBox="1"/>
          <p:nvPr/>
        </p:nvSpPr>
        <p:spPr>
          <a:xfrm>
            <a:off x="4295604" y="3760630"/>
            <a:ext cx="1482559" cy="80733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l-GR" sz="1100" dirty="0">
                <a:solidFill>
                  <a:srgbClr val="00338D"/>
                </a:solidFill>
                <a:latin typeface="Arial"/>
              </a:rPr>
              <a:t>Δεν σχεδιάζουν καμία επένδυση τα επόμενα δύο χρόνια</a:t>
            </a:r>
            <a:endParaRPr kumimoji="0" lang="el-GR" sz="1100" i="0" u="none" strike="noStrike" kern="1200" cap="none" spc="0" normalizeH="0" baseline="0" noProof="0" dirty="0">
              <a:ln>
                <a:noFill/>
              </a:ln>
              <a:solidFill>
                <a:srgbClr val="00338D"/>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100" i="0" u="none" strike="noStrike" kern="1200" cap="none" spc="0" normalizeH="0" baseline="0" noProof="0" dirty="0">
              <a:ln>
                <a:noFill/>
              </a:ln>
              <a:solidFill>
                <a:srgbClr val="00338D"/>
              </a:solidFill>
              <a:effectLst/>
              <a:uLnTx/>
              <a:uFillTx/>
              <a:latin typeface="Arial"/>
              <a:ea typeface="+mn-ea"/>
              <a:cs typeface="+mn-cs"/>
            </a:endParaRPr>
          </a:p>
        </p:txBody>
      </p:sp>
      <p:sp>
        <p:nvSpPr>
          <p:cNvPr id="10" name="Oval 9">
            <a:extLst>
              <a:ext uri="{FF2B5EF4-FFF2-40B4-BE49-F238E27FC236}">
                <a16:creationId xmlns:a16="http://schemas.microsoft.com/office/drawing/2014/main" id="{CE19DABB-2826-6823-D117-5BB3D32893BA}"/>
              </a:ext>
            </a:extLst>
          </p:cNvPr>
          <p:cNvSpPr/>
          <p:nvPr/>
        </p:nvSpPr>
        <p:spPr>
          <a:xfrm>
            <a:off x="6993863" y="4556585"/>
            <a:ext cx="1966316" cy="1926736"/>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lang="el-GR" sz="5400" dirty="0">
                <a:solidFill>
                  <a:srgbClr val="FFFFFF"/>
                </a:solidFill>
                <a:latin typeface="KPMG Greek Bold" panose="020B0803030202040204" pitchFamily="34" charset="0"/>
              </a:rPr>
              <a:t>72</a:t>
            </a:r>
            <a:r>
              <a:rPr kumimoji="0" lang="el-GR" sz="5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endParaRPr kumimoji="0" lang="en-GB" sz="5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grpSp>
        <p:nvGrpSpPr>
          <p:cNvPr id="11" name="Group 10">
            <a:extLst>
              <a:ext uri="{FF2B5EF4-FFF2-40B4-BE49-F238E27FC236}">
                <a16:creationId xmlns:a16="http://schemas.microsoft.com/office/drawing/2014/main" id="{84C03B28-5C67-BE6D-3790-6E2A97BD6F41}"/>
              </a:ext>
            </a:extLst>
          </p:cNvPr>
          <p:cNvGrpSpPr/>
          <p:nvPr/>
        </p:nvGrpSpPr>
        <p:grpSpPr>
          <a:xfrm>
            <a:off x="8807970" y="4188428"/>
            <a:ext cx="2096903" cy="1003632"/>
            <a:chOff x="1737953" y="1478891"/>
            <a:chExt cx="2096903" cy="1003632"/>
          </a:xfrm>
        </p:grpSpPr>
        <p:sp>
          <p:nvSpPr>
            <p:cNvPr id="12" name="Freeform: Shape 11">
              <a:extLst>
                <a:ext uri="{FF2B5EF4-FFF2-40B4-BE49-F238E27FC236}">
                  <a16:creationId xmlns:a16="http://schemas.microsoft.com/office/drawing/2014/main" id="{027A7901-6EC6-8B7F-CB55-4600D4B3FAE6}"/>
                </a:ext>
              </a:extLst>
            </p:cNvPr>
            <p:cNvSpPr/>
            <p:nvPr/>
          </p:nvSpPr>
          <p:spPr>
            <a:xfrm>
              <a:off x="1737953" y="1478891"/>
              <a:ext cx="2096903"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586E4C3E-6498-818A-5242-580373B59BDE}"/>
                </a:ext>
              </a:extLst>
            </p:cNvPr>
            <p:cNvSpPr txBox="1"/>
            <p:nvPr/>
          </p:nvSpPr>
          <p:spPr>
            <a:xfrm>
              <a:off x="2186425" y="1565925"/>
              <a:ext cx="1648431"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i="0" u="none" strike="noStrike" kern="1200" cap="none" spc="0" normalizeH="0" baseline="0" noProof="0" dirty="0">
                  <a:ln>
                    <a:noFill/>
                  </a:ln>
                  <a:solidFill>
                    <a:srgbClr val="00338D"/>
                  </a:solidFill>
                  <a:effectLst/>
                  <a:uLnTx/>
                  <a:uFillTx/>
                  <a:latin typeface="Arial"/>
                  <a:ea typeface="+mn-ea"/>
                  <a:cs typeface="+mn-cs"/>
                </a:rPr>
                <a:t>Πιστεύουν πως οι φορολογικές </a:t>
              </a:r>
              <a:r>
                <a:rPr kumimoji="0" lang="el-GR" sz="1100" i="0" u="none" strike="noStrike" kern="1200" cap="none" spc="0" normalizeH="0" baseline="0" noProof="0" dirty="0" err="1">
                  <a:ln>
                    <a:noFill/>
                  </a:ln>
                  <a:solidFill>
                    <a:srgbClr val="00338D"/>
                  </a:solidFill>
                  <a:effectLst/>
                  <a:uLnTx/>
                  <a:uFillTx/>
                  <a:latin typeface="Arial"/>
                  <a:ea typeface="+mn-ea"/>
                  <a:cs typeface="+mn-cs"/>
                </a:rPr>
                <a:t>ελαφρ</a:t>
              </a:r>
              <a:r>
                <a:rPr lang="el-GR" sz="1100" dirty="0" err="1">
                  <a:solidFill>
                    <a:srgbClr val="00338D"/>
                  </a:solidFill>
                  <a:latin typeface="Arial"/>
                </a:rPr>
                <a:t>ύνσεις</a:t>
              </a:r>
              <a:r>
                <a:rPr lang="el-GR" sz="1100" dirty="0">
                  <a:solidFill>
                    <a:srgbClr val="00338D"/>
                  </a:solidFill>
                  <a:latin typeface="Arial"/>
                </a:rPr>
                <a:t> θα βοηθούσαν σημαντικά στην διαχείριση των χρεών</a:t>
              </a:r>
              <a:endParaRPr kumimoji="0" lang="el-GR" sz="1100" i="0" u="none" strike="noStrike" kern="1200" cap="none" spc="0" normalizeH="0" baseline="0" noProof="0" dirty="0">
                <a:ln>
                  <a:noFill/>
                </a:ln>
                <a:solidFill>
                  <a:srgbClr val="00338D"/>
                </a:solidFill>
                <a:effectLst/>
                <a:uLnTx/>
                <a:uFillTx/>
                <a:latin typeface="Arial"/>
                <a:ea typeface="+mn-ea"/>
                <a:cs typeface="+mn-cs"/>
              </a:endParaRPr>
            </a:p>
          </p:txBody>
        </p:sp>
      </p:grpSp>
      <p:sp>
        <p:nvSpPr>
          <p:cNvPr id="3" name="Oval 2">
            <a:extLst>
              <a:ext uri="{FF2B5EF4-FFF2-40B4-BE49-F238E27FC236}">
                <a16:creationId xmlns:a16="http://schemas.microsoft.com/office/drawing/2014/main" id="{7B70D1F1-E19E-F5B3-F904-04769493DBEA}"/>
              </a:ext>
            </a:extLst>
          </p:cNvPr>
          <p:cNvSpPr/>
          <p:nvPr/>
        </p:nvSpPr>
        <p:spPr>
          <a:xfrm>
            <a:off x="7844049" y="3026933"/>
            <a:ext cx="998609" cy="1004736"/>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70000"/>
              </a:lnSpc>
              <a:spcAft>
                <a:spcPts val="600"/>
              </a:spcAft>
              <a:defRPr/>
            </a:pPr>
            <a:r>
              <a:rPr lang="el-GR" sz="2800" b="1" dirty="0">
                <a:solidFill>
                  <a:srgbClr val="FFFFFF"/>
                </a:solidFill>
                <a:latin typeface="KPMG Greek Bold" panose="020B0803030202040204" pitchFamily="34" charset="0"/>
              </a:rPr>
              <a:t>10%</a:t>
            </a:r>
            <a:endParaRPr kumimoji="0" lang="en-GB" sz="2800" b="0" i="0" u="none" strike="noStrike" kern="1200" cap="none" spc="0" normalizeH="0" baseline="0" noProof="0" dirty="0">
              <a:ln>
                <a:noFill/>
              </a:ln>
              <a:solidFill>
                <a:srgbClr val="FFFFFF"/>
              </a:solidFill>
              <a:effectLst/>
              <a:uLnTx/>
              <a:uFillTx/>
              <a:latin typeface="KPMG Greek Bold" panose="020B0803030202040204" pitchFamily="34" charset="0"/>
            </a:endParaRPr>
          </a:p>
        </p:txBody>
      </p:sp>
      <p:sp>
        <p:nvSpPr>
          <p:cNvPr id="28" name="Freeform: Shape 27">
            <a:extLst>
              <a:ext uri="{FF2B5EF4-FFF2-40B4-BE49-F238E27FC236}">
                <a16:creationId xmlns:a16="http://schemas.microsoft.com/office/drawing/2014/main" id="{E4108C3C-DB3F-5ECD-DF37-1BB575686D3E}"/>
              </a:ext>
            </a:extLst>
          </p:cNvPr>
          <p:cNvSpPr/>
          <p:nvPr/>
        </p:nvSpPr>
        <p:spPr>
          <a:xfrm>
            <a:off x="8842658" y="2599937"/>
            <a:ext cx="196360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31326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35BD-45AE-0187-DBCF-D80AE3A06282}"/>
              </a:ext>
            </a:extLst>
          </p:cNvPr>
          <p:cNvSpPr>
            <a:spLocks noGrp="1"/>
          </p:cNvSpPr>
          <p:nvPr>
            <p:ph type="title"/>
          </p:nvPr>
        </p:nvSpPr>
        <p:spPr/>
        <p:txBody>
          <a:bodyPr/>
          <a:lstStyle/>
          <a:p>
            <a:r>
              <a:rPr lang="en-US">
                <a:latin typeface="KPMG Greek Bold" panose="020B0803030202040204" pitchFamily="34" charset="0"/>
              </a:rPr>
              <a:t> </a:t>
            </a:r>
            <a:r>
              <a:rPr lang="el-GR">
                <a:latin typeface="KPMG Greek Bold" panose="020B0803030202040204" pitchFamily="34" charset="0"/>
              </a:rPr>
              <a:t>Κλάδοι Ανάλυσης</a:t>
            </a:r>
          </a:p>
        </p:txBody>
      </p:sp>
      <p:grpSp>
        <p:nvGrpSpPr>
          <p:cNvPr id="7" name="Group 6">
            <a:extLst>
              <a:ext uri="{FF2B5EF4-FFF2-40B4-BE49-F238E27FC236}">
                <a16:creationId xmlns:a16="http://schemas.microsoft.com/office/drawing/2014/main" id="{83E4D10C-913D-8833-246E-FB27C9EDD739}"/>
              </a:ext>
            </a:extLst>
          </p:cNvPr>
          <p:cNvGrpSpPr/>
          <p:nvPr/>
        </p:nvGrpSpPr>
        <p:grpSpPr>
          <a:xfrm>
            <a:off x="995364" y="3252202"/>
            <a:ext cx="966006" cy="862097"/>
            <a:chOff x="995363" y="1212958"/>
            <a:chExt cx="998339" cy="890952"/>
          </a:xfrm>
          <a:solidFill>
            <a:schemeClr val="accent2"/>
          </a:solidFill>
        </p:grpSpPr>
        <p:sp>
          <p:nvSpPr>
            <p:cNvPr id="81" name="Rectangle 80">
              <a:extLst>
                <a:ext uri="{FF2B5EF4-FFF2-40B4-BE49-F238E27FC236}">
                  <a16:creationId xmlns:a16="http://schemas.microsoft.com/office/drawing/2014/main" id="{4A53245A-3423-85FE-6C70-58907F7712A6}"/>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rgbClr val="FFFFFF"/>
                  </a:solidFill>
                  <a:effectLst/>
                  <a:uLnTx/>
                  <a:uFillTx/>
                  <a:latin typeface="KPMG Bold"/>
                  <a:ea typeface="+mn-ea"/>
                  <a:cs typeface="+mn-cs"/>
                </a:rPr>
                <a:t> </a:t>
              </a:r>
            </a:p>
          </p:txBody>
        </p:sp>
        <p:sp>
          <p:nvSpPr>
            <p:cNvPr id="82" name="Isosceles Triangle 81">
              <a:extLst>
                <a:ext uri="{FF2B5EF4-FFF2-40B4-BE49-F238E27FC236}">
                  <a16:creationId xmlns:a16="http://schemas.microsoft.com/office/drawing/2014/main" id="{3C292A0A-3176-C95A-C958-0E5CDEBC8E07}"/>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404B131A-80CA-3920-F4C2-1BF26D1FF84D}"/>
              </a:ext>
            </a:extLst>
          </p:cNvPr>
          <p:cNvGrpSpPr/>
          <p:nvPr/>
        </p:nvGrpSpPr>
        <p:grpSpPr>
          <a:xfrm>
            <a:off x="995364" y="2296723"/>
            <a:ext cx="966006" cy="862097"/>
            <a:chOff x="995363" y="1212958"/>
            <a:chExt cx="998339" cy="890952"/>
          </a:xfrm>
          <a:solidFill>
            <a:schemeClr val="accent2"/>
          </a:solidFill>
        </p:grpSpPr>
        <p:sp>
          <p:nvSpPr>
            <p:cNvPr id="79" name="Rectangle 78">
              <a:extLst>
                <a:ext uri="{FF2B5EF4-FFF2-40B4-BE49-F238E27FC236}">
                  <a16:creationId xmlns:a16="http://schemas.microsoft.com/office/drawing/2014/main" id="{F47F9084-7C41-CCC9-E766-1573E5D2F43C}"/>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rgbClr val="FFFFFF"/>
                  </a:solidFill>
                  <a:effectLst/>
                  <a:uLnTx/>
                  <a:uFillTx/>
                  <a:latin typeface="KPMG Bold"/>
                  <a:ea typeface="+mn-ea"/>
                  <a:cs typeface="+mn-cs"/>
                </a:rPr>
                <a:t> </a:t>
              </a:r>
            </a:p>
          </p:txBody>
        </p:sp>
        <p:sp>
          <p:nvSpPr>
            <p:cNvPr id="80" name="Isosceles Triangle 79">
              <a:extLst>
                <a:ext uri="{FF2B5EF4-FFF2-40B4-BE49-F238E27FC236}">
                  <a16:creationId xmlns:a16="http://schemas.microsoft.com/office/drawing/2014/main" id="{6C514B08-8347-4EFE-DC78-71BE85BA0A68}"/>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6168CF9E-BC37-C511-3BC3-6F18C3F7BB68}"/>
              </a:ext>
            </a:extLst>
          </p:cNvPr>
          <p:cNvGrpSpPr/>
          <p:nvPr/>
        </p:nvGrpSpPr>
        <p:grpSpPr>
          <a:xfrm>
            <a:off x="995364" y="1343038"/>
            <a:ext cx="966006" cy="862097"/>
            <a:chOff x="995363" y="1212958"/>
            <a:chExt cx="998339" cy="890952"/>
          </a:xfrm>
          <a:solidFill>
            <a:schemeClr val="accent2"/>
          </a:solidFill>
        </p:grpSpPr>
        <p:sp>
          <p:nvSpPr>
            <p:cNvPr id="77" name="Rectangle 76">
              <a:extLst>
                <a:ext uri="{FF2B5EF4-FFF2-40B4-BE49-F238E27FC236}">
                  <a16:creationId xmlns:a16="http://schemas.microsoft.com/office/drawing/2014/main" id="{D5D230A7-0207-B274-950A-530D878A6292}"/>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rgbClr val="FFFFFF"/>
                  </a:solidFill>
                  <a:effectLst/>
                  <a:uLnTx/>
                  <a:uFillTx/>
                  <a:latin typeface="KPMG Bold"/>
                  <a:ea typeface="+mn-ea"/>
                  <a:cs typeface="+mn-cs"/>
                </a:rPr>
                <a:t> </a:t>
              </a:r>
            </a:p>
          </p:txBody>
        </p:sp>
        <p:sp>
          <p:nvSpPr>
            <p:cNvPr id="78" name="Isosceles Triangle 77">
              <a:extLst>
                <a:ext uri="{FF2B5EF4-FFF2-40B4-BE49-F238E27FC236}">
                  <a16:creationId xmlns:a16="http://schemas.microsoft.com/office/drawing/2014/main" id="{AF9BC0C9-740C-C1FC-27DE-3804FBC9FCA7}"/>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848C1E8-F3B1-12FC-7DEC-56D50B0632D1}"/>
              </a:ext>
            </a:extLst>
          </p:cNvPr>
          <p:cNvSpPr txBox="1"/>
          <p:nvPr/>
        </p:nvSpPr>
        <p:spPr>
          <a:xfrm>
            <a:off x="2153353" y="1509384"/>
            <a:ext cx="3094921" cy="451302"/>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Αρτοποιία – Ζαχαροπλαστική </a:t>
            </a:r>
          </a:p>
        </p:txBody>
      </p:sp>
      <p:sp>
        <p:nvSpPr>
          <p:cNvPr id="15" name="TextBox 14">
            <a:extLst>
              <a:ext uri="{FF2B5EF4-FFF2-40B4-BE49-F238E27FC236}">
                <a16:creationId xmlns:a16="http://schemas.microsoft.com/office/drawing/2014/main" id="{A8255FA1-64E7-7521-FB6B-66A88DEFD7BD}"/>
              </a:ext>
            </a:extLst>
          </p:cNvPr>
          <p:cNvSpPr txBox="1"/>
          <p:nvPr/>
        </p:nvSpPr>
        <p:spPr>
          <a:xfrm>
            <a:off x="2153353" y="2537758"/>
            <a:ext cx="3494971" cy="393123"/>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Συνεργεία Αυτοκινήτων</a:t>
            </a:r>
          </a:p>
        </p:txBody>
      </p:sp>
      <p:sp>
        <p:nvSpPr>
          <p:cNvPr id="16" name="TextBox 15">
            <a:extLst>
              <a:ext uri="{FF2B5EF4-FFF2-40B4-BE49-F238E27FC236}">
                <a16:creationId xmlns:a16="http://schemas.microsoft.com/office/drawing/2014/main" id="{2A7C6998-B0F8-3242-3C20-D3D9B85CA6B5}"/>
              </a:ext>
            </a:extLst>
          </p:cNvPr>
          <p:cNvSpPr txBox="1"/>
          <p:nvPr/>
        </p:nvSpPr>
        <p:spPr>
          <a:xfrm>
            <a:off x="2153354" y="3442003"/>
            <a:ext cx="3846006" cy="455984"/>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Κατασκευές (κτηριακά έργα, κ.ά.)</a:t>
            </a:r>
          </a:p>
        </p:txBody>
      </p:sp>
      <p:cxnSp>
        <p:nvCxnSpPr>
          <p:cNvPr id="59" name="Straight Connector 58">
            <a:extLst>
              <a:ext uri="{FF2B5EF4-FFF2-40B4-BE49-F238E27FC236}">
                <a16:creationId xmlns:a16="http://schemas.microsoft.com/office/drawing/2014/main" id="{482E98E2-534F-4BE9-D6B8-0D1C1BDF8D61}"/>
              </a:ext>
            </a:extLst>
          </p:cNvPr>
          <p:cNvCxnSpPr/>
          <p:nvPr/>
        </p:nvCxnSpPr>
        <p:spPr>
          <a:xfrm>
            <a:off x="995360" y="4110738"/>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F9CEF4-DFBD-D17F-86DE-215796D3D393}"/>
              </a:ext>
            </a:extLst>
          </p:cNvPr>
          <p:cNvCxnSpPr/>
          <p:nvPr/>
        </p:nvCxnSpPr>
        <p:spPr>
          <a:xfrm>
            <a:off x="995360" y="3159430"/>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E3B84C-6D7C-A774-0BEF-B8656E957E24}"/>
              </a:ext>
            </a:extLst>
          </p:cNvPr>
          <p:cNvCxnSpPr>
            <a:cxnSpLocks/>
          </p:cNvCxnSpPr>
          <p:nvPr/>
        </p:nvCxnSpPr>
        <p:spPr>
          <a:xfrm>
            <a:off x="995360" y="2208122"/>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4D10EBF-1E47-96E2-A528-824F02FB6DB4}"/>
              </a:ext>
            </a:extLst>
          </p:cNvPr>
          <p:cNvGrpSpPr/>
          <p:nvPr/>
        </p:nvGrpSpPr>
        <p:grpSpPr>
          <a:xfrm>
            <a:off x="995364" y="5143245"/>
            <a:ext cx="966006" cy="862097"/>
            <a:chOff x="995363" y="1212958"/>
            <a:chExt cx="998339" cy="890952"/>
          </a:xfrm>
          <a:solidFill>
            <a:schemeClr val="accent2"/>
          </a:solidFill>
        </p:grpSpPr>
        <p:sp>
          <p:nvSpPr>
            <p:cNvPr id="57" name="Rectangle 56">
              <a:extLst>
                <a:ext uri="{FF2B5EF4-FFF2-40B4-BE49-F238E27FC236}">
                  <a16:creationId xmlns:a16="http://schemas.microsoft.com/office/drawing/2014/main" id="{B6173B6C-967B-5552-0887-07C5F3C307C2}"/>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rgbClr val="FFFFFF"/>
                  </a:solidFill>
                  <a:effectLst/>
                  <a:uLnTx/>
                  <a:uFillTx/>
                  <a:latin typeface="KPMG Bold"/>
                  <a:ea typeface="+mn-ea"/>
                  <a:cs typeface="+mn-cs"/>
                </a:rPr>
                <a:t> </a:t>
              </a:r>
            </a:p>
          </p:txBody>
        </p:sp>
        <p:sp>
          <p:nvSpPr>
            <p:cNvPr id="58" name="Isosceles Triangle 57">
              <a:extLst>
                <a:ext uri="{FF2B5EF4-FFF2-40B4-BE49-F238E27FC236}">
                  <a16:creationId xmlns:a16="http://schemas.microsoft.com/office/drawing/2014/main" id="{90D1F1DA-1EA0-CD1D-D7A1-F854A7DAAEEF}"/>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1A4519D0-A4ED-2989-6D3B-242551F8C103}"/>
              </a:ext>
            </a:extLst>
          </p:cNvPr>
          <p:cNvGrpSpPr/>
          <p:nvPr/>
        </p:nvGrpSpPr>
        <p:grpSpPr>
          <a:xfrm>
            <a:off x="995364" y="4183742"/>
            <a:ext cx="966006" cy="862097"/>
            <a:chOff x="995363" y="1212958"/>
            <a:chExt cx="998339" cy="890952"/>
          </a:xfrm>
          <a:solidFill>
            <a:schemeClr val="accent2"/>
          </a:solidFill>
        </p:grpSpPr>
        <p:sp>
          <p:nvSpPr>
            <p:cNvPr id="55" name="Rectangle 54">
              <a:extLst>
                <a:ext uri="{FF2B5EF4-FFF2-40B4-BE49-F238E27FC236}">
                  <a16:creationId xmlns:a16="http://schemas.microsoft.com/office/drawing/2014/main" id="{A47452A7-5381-3960-B569-54E8C049DCAE}"/>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rgbClr val="FFFFFF"/>
                  </a:solidFill>
                  <a:effectLst/>
                  <a:uLnTx/>
                  <a:uFillTx/>
                  <a:latin typeface="KPMG Bold"/>
                  <a:ea typeface="+mn-ea"/>
                  <a:cs typeface="+mn-cs"/>
                </a:rPr>
                <a:t> </a:t>
              </a:r>
            </a:p>
          </p:txBody>
        </p:sp>
        <p:sp>
          <p:nvSpPr>
            <p:cNvPr id="56" name="Isosceles Triangle 55">
              <a:extLst>
                <a:ext uri="{FF2B5EF4-FFF2-40B4-BE49-F238E27FC236}">
                  <a16:creationId xmlns:a16="http://schemas.microsoft.com/office/drawing/2014/main" id="{0DA0CB16-E6C2-7162-8672-CA602C284560}"/>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32" name="Freeform 175">
            <a:extLst>
              <a:ext uri="{FF2B5EF4-FFF2-40B4-BE49-F238E27FC236}">
                <a16:creationId xmlns:a16="http://schemas.microsoft.com/office/drawing/2014/main" id="{4B834796-211D-6C32-68A2-76CBE28B1EB4}"/>
              </a:ext>
            </a:extLst>
          </p:cNvPr>
          <p:cNvSpPr>
            <a:spLocks/>
          </p:cNvSpPr>
          <p:nvPr/>
        </p:nvSpPr>
        <p:spPr bwMode="auto">
          <a:xfrm>
            <a:off x="1343875" y="5696211"/>
            <a:ext cx="5275" cy="1759"/>
          </a:xfrm>
          <a:custGeom>
            <a:avLst/>
            <a:gdLst/>
            <a:ahLst/>
            <a:cxnLst>
              <a:cxn ang="0">
                <a:pos x="0" y="2"/>
              </a:cxn>
              <a:cxn ang="0">
                <a:pos x="0" y="2"/>
              </a:cxn>
              <a:cxn ang="0">
                <a:pos x="9" y="0"/>
              </a:cxn>
              <a:cxn ang="0">
                <a:pos x="17" y="0"/>
              </a:cxn>
              <a:cxn ang="0">
                <a:pos x="0" y="0"/>
              </a:cxn>
              <a:cxn ang="0">
                <a:pos x="0" y="2"/>
              </a:cxn>
            </a:cxnLst>
            <a:rect l="0" t="0" r="r" b="b"/>
            <a:pathLst>
              <a:path w="17" h="2">
                <a:moveTo>
                  <a:pt x="0" y="2"/>
                </a:moveTo>
                <a:lnTo>
                  <a:pt x="0" y="2"/>
                </a:lnTo>
                <a:lnTo>
                  <a:pt x="9" y="0"/>
                </a:lnTo>
                <a:lnTo>
                  <a:pt x="17" y="0"/>
                </a:lnTo>
                <a:lnTo>
                  <a:pt x="0" y="0"/>
                </a:lnTo>
                <a:lnTo>
                  <a:pt x="0" y="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8476D6E2-31BF-8053-8DF3-DA208A41435B}"/>
              </a:ext>
            </a:extLst>
          </p:cNvPr>
          <p:cNvSpPr txBox="1"/>
          <p:nvPr/>
        </p:nvSpPr>
        <p:spPr>
          <a:xfrm>
            <a:off x="2077154" y="4376620"/>
            <a:ext cx="3847396" cy="475987"/>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Αλουμινοκατασκευές Υαλοπίνακες</a:t>
            </a:r>
          </a:p>
        </p:txBody>
      </p:sp>
      <p:sp>
        <p:nvSpPr>
          <p:cNvPr id="25" name="TextBox 24">
            <a:extLst>
              <a:ext uri="{FF2B5EF4-FFF2-40B4-BE49-F238E27FC236}">
                <a16:creationId xmlns:a16="http://schemas.microsoft.com/office/drawing/2014/main" id="{3BCDB0E9-4111-363C-53D8-A17EADB776F7}"/>
              </a:ext>
            </a:extLst>
          </p:cNvPr>
          <p:cNvSpPr txBox="1"/>
          <p:nvPr/>
        </p:nvSpPr>
        <p:spPr>
          <a:xfrm>
            <a:off x="2077154" y="5332890"/>
            <a:ext cx="3922206" cy="469830"/>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Πλαστικά, Καλούπια, Μηχανουργεία</a:t>
            </a:r>
          </a:p>
        </p:txBody>
      </p:sp>
      <p:cxnSp>
        <p:nvCxnSpPr>
          <p:cNvPr id="26" name="Straight Connector 25">
            <a:extLst>
              <a:ext uri="{FF2B5EF4-FFF2-40B4-BE49-F238E27FC236}">
                <a16:creationId xmlns:a16="http://schemas.microsoft.com/office/drawing/2014/main" id="{02A309FD-0217-82CC-6BA9-5C708FA016F8}"/>
              </a:ext>
            </a:extLst>
          </p:cNvPr>
          <p:cNvCxnSpPr/>
          <p:nvPr/>
        </p:nvCxnSpPr>
        <p:spPr>
          <a:xfrm>
            <a:off x="1012974" y="6005938"/>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8062FD-079C-2448-FA1E-302264A2F30F}"/>
              </a:ext>
            </a:extLst>
          </p:cNvPr>
          <p:cNvCxnSpPr/>
          <p:nvPr/>
        </p:nvCxnSpPr>
        <p:spPr>
          <a:xfrm>
            <a:off x="1012974" y="5045485"/>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CF945EC5-E8AC-E244-F45E-5BCFF48ADBBF}"/>
              </a:ext>
            </a:extLst>
          </p:cNvPr>
          <p:cNvGrpSpPr/>
          <p:nvPr/>
        </p:nvGrpSpPr>
        <p:grpSpPr>
          <a:xfrm>
            <a:off x="6386514" y="3252202"/>
            <a:ext cx="966006" cy="862097"/>
            <a:chOff x="995363" y="1212958"/>
            <a:chExt cx="998339" cy="890952"/>
          </a:xfrm>
          <a:solidFill>
            <a:schemeClr val="accent2"/>
          </a:solidFill>
        </p:grpSpPr>
        <p:sp>
          <p:nvSpPr>
            <p:cNvPr id="154" name="Rectangle 153">
              <a:extLst>
                <a:ext uri="{FF2B5EF4-FFF2-40B4-BE49-F238E27FC236}">
                  <a16:creationId xmlns:a16="http://schemas.microsoft.com/office/drawing/2014/main" id="{D8433A77-2002-CCFC-D3B2-382CE09AA5AC}"/>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chemeClr val="accent2"/>
                  </a:solidFill>
                  <a:effectLst/>
                  <a:uLnTx/>
                  <a:uFillTx/>
                  <a:latin typeface="KPMG Bold"/>
                  <a:ea typeface="+mn-ea"/>
                  <a:cs typeface="+mn-cs"/>
                </a:rPr>
                <a:t> </a:t>
              </a:r>
            </a:p>
          </p:txBody>
        </p:sp>
        <p:sp>
          <p:nvSpPr>
            <p:cNvPr id="155" name="Isosceles Triangle 154">
              <a:extLst>
                <a:ext uri="{FF2B5EF4-FFF2-40B4-BE49-F238E27FC236}">
                  <a16:creationId xmlns:a16="http://schemas.microsoft.com/office/drawing/2014/main" id="{6AAA8580-7365-92F7-40EB-206AF0B08F1C}"/>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chemeClr val="accent2"/>
                </a:solidFill>
                <a:effectLst/>
                <a:uLnTx/>
                <a:uFillTx/>
                <a:latin typeface="Arial"/>
                <a:ea typeface="+mn-ea"/>
                <a:cs typeface="+mn-cs"/>
              </a:endParaRPr>
            </a:p>
          </p:txBody>
        </p:sp>
      </p:grpSp>
      <p:grpSp>
        <p:nvGrpSpPr>
          <p:cNvPr id="86" name="Group 85">
            <a:extLst>
              <a:ext uri="{FF2B5EF4-FFF2-40B4-BE49-F238E27FC236}">
                <a16:creationId xmlns:a16="http://schemas.microsoft.com/office/drawing/2014/main" id="{6474951F-2C3B-841D-A005-7D0C6CDA7C79}"/>
              </a:ext>
            </a:extLst>
          </p:cNvPr>
          <p:cNvGrpSpPr/>
          <p:nvPr/>
        </p:nvGrpSpPr>
        <p:grpSpPr>
          <a:xfrm>
            <a:off x="6386514" y="2296723"/>
            <a:ext cx="966006" cy="862097"/>
            <a:chOff x="995363" y="1212958"/>
            <a:chExt cx="998339" cy="890952"/>
          </a:xfrm>
          <a:solidFill>
            <a:schemeClr val="accent2"/>
          </a:solidFill>
        </p:grpSpPr>
        <p:sp>
          <p:nvSpPr>
            <p:cNvPr id="152" name="Rectangle 151">
              <a:extLst>
                <a:ext uri="{FF2B5EF4-FFF2-40B4-BE49-F238E27FC236}">
                  <a16:creationId xmlns:a16="http://schemas.microsoft.com/office/drawing/2014/main" id="{83673285-3C5D-DDDA-CBBD-68576B0CCD25}"/>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chemeClr val="accent2"/>
                  </a:solidFill>
                  <a:effectLst/>
                  <a:uLnTx/>
                  <a:uFillTx/>
                  <a:latin typeface="KPMG Bold"/>
                  <a:ea typeface="+mn-ea"/>
                  <a:cs typeface="+mn-cs"/>
                </a:rPr>
                <a:t> </a:t>
              </a:r>
            </a:p>
          </p:txBody>
        </p:sp>
        <p:sp>
          <p:nvSpPr>
            <p:cNvPr id="153" name="Isosceles Triangle 152">
              <a:extLst>
                <a:ext uri="{FF2B5EF4-FFF2-40B4-BE49-F238E27FC236}">
                  <a16:creationId xmlns:a16="http://schemas.microsoft.com/office/drawing/2014/main" id="{D3F8A6A6-6C65-CDD3-5561-0CBC8B8771A7}"/>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chemeClr val="accent2"/>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5CDD35EA-F1DD-F9A2-F5F2-169D3CFEBD57}"/>
              </a:ext>
            </a:extLst>
          </p:cNvPr>
          <p:cNvGrpSpPr/>
          <p:nvPr/>
        </p:nvGrpSpPr>
        <p:grpSpPr>
          <a:xfrm>
            <a:off x="6386514" y="1343038"/>
            <a:ext cx="966006" cy="862097"/>
            <a:chOff x="995363" y="1212958"/>
            <a:chExt cx="998339" cy="890952"/>
          </a:xfrm>
          <a:solidFill>
            <a:schemeClr val="accent2"/>
          </a:solidFill>
        </p:grpSpPr>
        <p:sp>
          <p:nvSpPr>
            <p:cNvPr id="150" name="Rectangle 149">
              <a:extLst>
                <a:ext uri="{FF2B5EF4-FFF2-40B4-BE49-F238E27FC236}">
                  <a16:creationId xmlns:a16="http://schemas.microsoft.com/office/drawing/2014/main" id="{BD214820-F536-6C58-9A49-526E53A2DEF8}"/>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chemeClr val="accent2"/>
                  </a:solidFill>
                  <a:effectLst/>
                  <a:uLnTx/>
                  <a:uFillTx/>
                  <a:latin typeface="KPMG Bold"/>
                  <a:ea typeface="+mn-ea"/>
                  <a:cs typeface="+mn-cs"/>
                </a:rPr>
                <a:t> </a:t>
              </a:r>
            </a:p>
          </p:txBody>
        </p:sp>
        <p:sp>
          <p:nvSpPr>
            <p:cNvPr id="151" name="Isosceles Triangle 150">
              <a:extLst>
                <a:ext uri="{FF2B5EF4-FFF2-40B4-BE49-F238E27FC236}">
                  <a16:creationId xmlns:a16="http://schemas.microsoft.com/office/drawing/2014/main" id="{F93E3902-7173-9FD2-2E2D-EDA3EE948240}"/>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chemeClr val="accent2"/>
                </a:solidFill>
                <a:effectLst/>
                <a:uLnTx/>
                <a:uFillTx/>
                <a:latin typeface="Arial"/>
                <a:ea typeface="+mn-ea"/>
                <a:cs typeface="+mn-cs"/>
              </a:endParaRPr>
            </a:p>
          </p:txBody>
        </p:sp>
      </p:grpSp>
      <p:sp>
        <p:nvSpPr>
          <p:cNvPr id="91" name="TextBox 90">
            <a:extLst>
              <a:ext uri="{FF2B5EF4-FFF2-40B4-BE49-F238E27FC236}">
                <a16:creationId xmlns:a16="http://schemas.microsoft.com/office/drawing/2014/main" id="{4D9A1865-C484-912B-ABE7-8511AC8D1E1E}"/>
              </a:ext>
            </a:extLst>
          </p:cNvPr>
          <p:cNvSpPr txBox="1"/>
          <p:nvPr/>
        </p:nvSpPr>
        <p:spPr>
          <a:xfrm>
            <a:off x="7544503" y="1509384"/>
            <a:ext cx="3094921" cy="451302"/>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Κλωστοϋφαντουργία</a:t>
            </a:r>
          </a:p>
        </p:txBody>
      </p:sp>
      <p:sp>
        <p:nvSpPr>
          <p:cNvPr id="92" name="TextBox 91">
            <a:extLst>
              <a:ext uri="{FF2B5EF4-FFF2-40B4-BE49-F238E27FC236}">
                <a16:creationId xmlns:a16="http://schemas.microsoft.com/office/drawing/2014/main" id="{8D7EFB73-A738-EF90-8FE7-F7CC47800E78}"/>
              </a:ext>
            </a:extLst>
          </p:cNvPr>
          <p:cNvSpPr txBox="1"/>
          <p:nvPr/>
        </p:nvSpPr>
        <p:spPr>
          <a:xfrm>
            <a:off x="7544503" y="2537758"/>
            <a:ext cx="3494971" cy="393123"/>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Αργυροχρυσοχοΐα</a:t>
            </a:r>
          </a:p>
        </p:txBody>
      </p:sp>
      <p:sp>
        <p:nvSpPr>
          <p:cNvPr id="93" name="TextBox 92">
            <a:extLst>
              <a:ext uri="{FF2B5EF4-FFF2-40B4-BE49-F238E27FC236}">
                <a16:creationId xmlns:a16="http://schemas.microsoft.com/office/drawing/2014/main" id="{0F72126E-B29C-B5A6-4297-54DA0908FE58}"/>
              </a:ext>
            </a:extLst>
          </p:cNvPr>
          <p:cNvSpPr txBox="1"/>
          <p:nvPr/>
        </p:nvSpPr>
        <p:spPr>
          <a:xfrm>
            <a:off x="7544504" y="3442003"/>
            <a:ext cx="3846006" cy="455984"/>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Γραφικές Τέχνες – Εκτυπώσεις</a:t>
            </a:r>
          </a:p>
        </p:txBody>
      </p:sp>
      <p:cxnSp>
        <p:nvCxnSpPr>
          <p:cNvPr id="132" name="Straight Connector 131">
            <a:extLst>
              <a:ext uri="{FF2B5EF4-FFF2-40B4-BE49-F238E27FC236}">
                <a16:creationId xmlns:a16="http://schemas.microsoft.com/office/drawing/2014/main" id="{1F1572A8-BA5E-907A-362A-87439887C68B}"/>
              </a:ext>
            </a:extLst>
          </p:cNvPr>
          <p:cNvCxnSpPr/>
          <p:nvPr/>
        </p:nvCxnSpPr>
        <p:spPr>
          <a:xfrm>
            <a:off x="6386510" y="4110738"/>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2FBDB2C-513E-E38B-14AB-475AB3971201}"/>
              </a:ext>
            </a:extLst>
          </p:cNvPr>
          <p:cNvCxnSpPr/>
          <p:nvPr/>
        </p:nvCxnSpPr>
        <p:spPr>
          <a:xfrm>
            <a:off x="6386510" y="3159430"/>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4AF0130-0792-5B2D-F6B9-8C2836719C66}"/>
              </a:ext>
            </a:extLst>
          </p:cNvPr>
          <p:cNvCxnSpPr>
            <a:cxnSpLocks/>
          </p:cNvCxnSpPr>
          <p:nvPr/>
        </p:nvCxnSpPr>
        <p:spPr>
          <a:xfrm>
            <a:off x="6386510" y="2208122"/>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C0A6BAD7-CE80-B934-3728-E47E2F86B0D7}"/>
              </a:ext>
            </a:extLst>
          </p:cNvPr>
          <p:cNvSpPr txBox="1"/>
          <p:nvPr/>
        </p:nvSpPr>
        <p:spPr>
          <a:xfrm>
            <a:off x="7468304" y="4376620"/>
            <a:ext cx="3847396" cy="475987"/>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ts val="2800"/>
              </a:lnSpc>
              <a:spcBef>
                <a:spcPts val="0"/>
              </a:spcBef>
              <a:spcAft>
                <a:spcPts val="600"/>
              </a:spcAft>
              <a:buClrTx/>
              <a:buSzTx/>
              <a:buFontTx/>
              <a:buNone/>
              <a:tabLst/>
              <a:defRPr/>
            </a:pPr>
            <a:r>
              <a:rPr kumimoji="0" lang="el-GR" sz="2800" b="1" i="0" u="none" strike="noStrike" kern="1200" cap="none" spc="0" normalizeH="0" baseline="0" noProof="0">
                <a:ln>
                  <a:noFill/>
                </a:ln>
                <a:solidFill>
                  <a:schemeClr val="accent2"/>
                </a:solidFill>
                <a:effectLst/>
                <a:uLnTx/>
                <a:uFillTx/>
                <a:latin typeface="KPMG Greek Bold" panose="020B0803030202040204" pitchFamily="34" charset="0"/>
                <a:ea typeface="+mn-ea"/>
                <a:cs typeface="+mn-cs"/>
              </a:rPr>
              <a:t>Τρόφιμα - Ποτά</a:t>
            </a:r>
          </a:p>
        </p:txBody>
      </p:sp>
      <p:cxnSp>
        <p:nvCxnSpPr>
          <p:cNvPr id="102" name="Straight Connector 101">
            <a:extLst>
              <a:ext uri="{FF2B5EF4-FFF2-40B4-BE49-F238E27FC236}">
                <a16:creationId xmlns:a16="http://schemas.microsoft.com/office/drawing/2014/main" id="{59765B7E-9BDB-42B1-1E21-3C7F514D4067}"/>
              </a:ext>
            </a:extLst>
          </p:cNvPr>
          <p:cNvCxnSpPr/>
          <p:nvPr/>
        </p:nvCxnSpPr>
        <p:spPr>
          <a:xfrm>
            <a:off x="6404124" y="5045485"/>
            <a:ext cx="5004000" cy="0"/>
          </a:xfrm>
          <a:prstGeom prst="line">
            <a:avLst/>
          </a:prstGeom>
          <a:ln w="12700">
            <a:solidFill>
              <a:srgbClr val="76D2FF"/>
            </a:solidFill>
            <a:prstDash val="solid"/>
          </a:ln>
        </p:spPr>
        <p:style>
          <a:lnRef idx="1">
            <a:schemeClr val="accent1"/>
          </a:lnRef>
          <a:fillRef idx="0">
            <a:schemeClr val="accent1"/>
          </a:fillRef>
          <a:effectRef idx="0">
            <a:schemeClr val="accent1"/>
          </a:effectRef>
          <a:fontRef idx="minor">
            <a:schemeClr val="tx1"/>
          </a:fontRef>
        </p:style>
      </p:cxnSp>
      <p:pic>
        <p:nvPicPr>
          <p:cNvPr id="157" name="Graphic 156" descr="Cupcake with solid fill">
            <a:extLst>
              <a:ext uri="{FF2B5EF4-FFF2-40B4-BE49-F238E27FC236}">
                <a16:creationId xmlns:a16="http://schemas.microsoft.com/office/drawing/2014/main" id="{8AA316A1-FBC9-34ED-27D5-BF17F8C5851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9210" y="1509384"/>
            <a:ext cx="550574" cy="550574"/>
          </a:xfrm>
          <a:prstGeom prst="rect">
            <a:avLst/>
          </a:prstGeom>
        </p:spPr>
      </p:pic>
      <p:pic>
        <p:nvPicPr>
          <p:cNvPr id="159" name="Graphic 158" descr="Car Mechanic with solid fill">
            <a:extLst>
              <a:ext uri="{FF2B5EF4-FFF2-40B4-BE49-F238E27FC236}">
                <a16:creationId xmlns:a16="http://schemas.microsoft.com/office/drawing/2014/main" id="{83CA88BA-5344-8D6F-FB8C-52D18D9252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4721" y="2427996"/>
            <a:ext cx="599552" cy="599550"/>
          </a:xfrm>
          <a:prstGeom prst="rect">
            <a:avLst/>
          </a:prstGeom>
        </p:spPr>
      </p:pic>
      <p:pic>
        <p:nvPicPr>
          <p:cNvPr id="161" name="Graphic 160" descr="Modern architecture with solid fill">
            <a:extLst>
              <a:ext uri="{FF2B5EF4-FFF2-40B4-BE49-F238E27FC236}">
                <a16:creationId xmlns:a16="http://schemas.microsoft.com/office/drawing/2014/main" id="{D3B7F17C-99F5-95ED-91BC-2906DECEE5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0106" y="3398859"/>
            <a:ext cx="568782" cy="568782"/>
          </a:xfrm>
          <a:prstGeom prst="rect">
            <a:avLst/>
          </a:prstGeom>
        </p:spPr>
      </p:pic>
      <p:pic>
        <p:nvPicPr>
          <p:cNvPr id="163" name="Picture 162">
            <a:extLst>
              <a:ext uri="{FF2B5EF4-FFF2-40B4-BE49-F238E27FC236}">
                <a16:creationId xmlns:a16="http://schemas.microsoft.com/office/drawing/2014/main" id="{2884A23F-148F-1A05-CC52-46E8CBFB60D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1180450" y="4370744"/>
            <a:ext cx="488094" cy="488092"/>
          </a:xfrm>
          <a:prstGeom prst="rect">
            <a:avLst/>
          </a:prstGeom>
        </p:spPr>
      </p:pic>
      <p:pic>
        <p:nvPicPr>
          <p:cNvPr id="165" name="Picture 164">
            <a:extLst>
              <a:ext uri="{FF2B5EF4-FFF2-40B4-BE49-F238E27FC236}">
                <a16:creationId xmlns:a16="http://schemas.microsoft.com/office/drawing/2014/main" id="{981627BB-7B83-1E6B-F3FB-FFB76B6825C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1168301" y="5318097"/>
            <a:ext cx="512392" cy="512392"/>
          </a:xfrm>
          <a:prstGeom prst="rect">
            <a:avLst/>
          </a:prstGeom>
        </p:spPr>
      </p:pic>
      <p:pic>
        <p:nvPicPr>
          <p:cNvPr id="167" name="Picture 166">
            <a:extLst>
              <a:ext uri="{FF2B5EF4-FFF2-40B4-BE49-F238E27FC236}">
                <a16:creationId xmlns:a16="http://schemas.microsoft.com/office/drawing/2014/main" id="{A2B2F31A-BA10-77A7-3CC6-03C3C00D043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6490423" y="1446325"/>
            <a:ext cx="629376" cy="629376"/>
          </a:xfrm>
          <a:prstGeom prst="rect">
            <a:avLst/>
          </a:prstGeom>
        </p:spPr>
      </p:pic>
      <p:pic>
        <p:nvPicPr>
          <p:cNvPr id="169" name="Graphic 168" descr="Wedding rings with solid fill">
            <a:extLst>
              <a:ext uri="{FF2B5EF4-FFF2-40B4-BE49-F238E27FC236}">
                <a16:creationId xmlns:a16="http://schemas.microsoft.com/office/drawing/2014/main" id="{6A73D90A-611D-3D16-8BC0-A26D3A4E277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495985" y="2433685"/>
            <a:ext cx="609818" cy="609816"/>
          </a:xfrm>
          <a:prstGeom prst="rect">
            <a:avLst/>
          </a:prstGeom>
        </p:spPr>
      </p:pic>
      <p:pic>
        <p:nvPicPr>
          <p:cNvPr id="171" name="Picture 170">
            <a:extLst>
              <a:ext uri="{FF2B5EF4-FFF2-40B4-BE49-F238E27FC236}">
                <a16:creationId xmlns:a16="http://schemas.microsoft.com/office/drawing/2014/main" id="{D11EF39F-662A-46D2-7588-66946D7F231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100000"/>
                    </a14:imgEffect>
                  </a14:imgLayer>
                </a14:imgProps>
              </a:ext>
            </a:extLst>
          </a:blip>
          <a:stretch>
            <a:fillRect/>
          </a:stretch>
        </p:blipFill>
        <p:spPr>
          <a:xfrm>
            <a:off x="6562343" y="3457260"/>
            <a:ext cx="504495" cy="504495"/>
          </a:xfrm>
          <a:prstGeom prst="rect">
            <a:avLst/>
          </a:prstGeom>
        </p:spPr>
      </p:pic>
      <p:grpSp>
        <p:nvGrpSpPr>
          <p:cNvPr id="177" name="Group 176">
            <a:extLst>
              <a:ext uri="{FF2B5EF4-FFF2-40B4-BE49-F238E27FC236}">
                <a16:creationId xmlns:a16="http://schemas.microsoft.com/office/drawing/2014/main" id="{17236D71-3846-B950-D8B6-701ACB510109}"/>
              </a:ext>
            </a:extLst>
          </p:cNvPr>
          <p:cNvGrpSpPr/>
          <p:nvPr/>
        </p:nvGrpSpPr>
        <p:grpSpPr>
          <a:xfrm>
            <a:off x="6386514" y="4183742"/>
            <a:ext cx="966006" cy="862097"/>
            <a:chOff x="6386514" y="4183742"/>
            <a:chExt cx="966006" cy="862097"/>
          </a:xfrm>
          <a:solidFill>
            <a:schemeClr val="accent2"/>
          </a:solidFill>
        </p:grpSpPr>
        <p:grpSp>
          <p:nvGrpSpPr>
            <p:cNvPr id="96" name="Group 95">
              <a:extLst>
                <a:ext uri="{FF2B5EF4-FFF2-40B4-BE49-F238E27FC236}">
                  <a16:creationId xmlns:a16="http://schemas.microsoft.com/office/drawing/2014/main" id="{B963FAE7-7349-F59C-864A-BF449FA7CEEB}"/>
                </a:ext>
              </a:extLst>
            </p:cNvPr>
            <p:cNvGrpSpPr/>
            <p:nvPr/>
          </p:nvGrpSpPr>
          <p:grpSpPr>
            <a:xfrm>
              <a:off x="6386514" y="4183742"/>
              <a:ext cx="966006" cy="862097"/>
              <a:chOff x="995363" y="1212958"/>
              <a:chExt cx="998339" cy="890952"/>
            </a:xfrm>
            <a:grpFill/>
          </p:grpSpPr>
          <p:sp>
            <p:nvSpPr>
              <p:cNvPr id="128" name="Rectangle 127">
                <a:extLst>
                  <a:ext uri="{FF2B5EF4-FFF2-40B4-BE49-F238E27FC236}">
                    <a16:creationId xmlns:a16="http://schemas.microsoft.com/office/drawing/2014/main" id="{0A88E4EA-6797-DEA2-45D4-42FAF824A183}"/>
                  </a:ext>
                </a:extLst>
              </p:cNvPr>
              <p:cNvSpPr/>
              <p:nvPr/>
            </p:nvSpPr>
            <p:spPr>
              <a:xfrm>
                <a:off x="995363" y="1212958"/>
                <a:ext cx="890952" cy="8909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4000" b="0" i="0" u="none" strike="noStrike" kern="1200" cap="none" spc="0" normalizeH="0" baseline="0" noProof="0">
                    <a:ln>
                      <a:noFill/>
                    </a:ln>
                    <a:solidFill>
                      <a:schemeClr val="accent2"/>
                    </a:solidFill>
                    <a:effectLst/>
                    <a:uLnTx/>
                    <a:uFillTx/>
                    <a:latin typeface="KPMG Bold"/>
                    <a:ea typeface="+mn-ea"/>
                    <a:cs typeface="+mn-cs"/>
                  </a:rPr>
                  <a:t> </a:t>
                </a:r>
              </a:p>
            </p:txBody>
          </p:sp>
          <p:sp>
            <p:nvSpPr>
              <p:cNvPr id="129" name="Isosceles Triangle 128">
                <a:extLst>
                  <a:ext uri="{FF2B5EF4-FFF2-40B4-BE49-F238E27FC236}">
                    <a16:creationId xmlns:a16="http://schemas.microsoft.com/office/drawing/2014/main" id="{D7F67530-B975-C6FA-66FE-349626946925}"/>
                  </a:ext>
                </a:extLst>
              </p:cNvPr>
              <p:cNvSpPr/>
              <p:nvPr/>
            </p:nvSpPr>
            <p:spPr>
              <a:xfrm rot="5400000">
                <a:off x="1830043" y="1595902"/>
                <a:ext cx="202250" cy="125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chemeClr val="accent2"/>
                  </a:solidFill>
                  <a:effectLst/>
                  <a:uLnTx/>
                  <a:uFillTx/>
                  <a:latin typeface="Arial"/>
                  <a:ea typeface="+mn-ea"/>
                  <a:cs typeface="+mn-cs"/>
                </a:endParaRPr>
              </a:p>
            </p:txBody>
          </p:sp>
        </p:grpSp>
        <p:grpSp>
          <p:nvGrpSpPr>
            <p:cNvPr id="176" name="Group 175">
              <a:extLst>
                <a:ext uri="{FF2B5EF4-FFF2-40B4-BE49-F238E27FC236}">
                  <a16:creationId xmlns:a16="http://schemas.microsoft.com/office/drawing/2014/main" id="{FBE4E96E-A0E8-4B8F-FFA5-1F48E1A8F2D4}"/>
                </a:ext>
              </a:extLst>
            </p:cNvPr>
            <p:cNvGrpSpPr/>
            <p:nvPr/>
          </p:nvGrpSpPr>
          <p:grpSpPr>
            <a:xfrm>
              <a:off x="6567161" y="4370745"/>
              <a:ext cx="631544" cy="470735"/>
              <a:chOff x="5761718" y="2862965"/>
              <a:chExt cx="1293796" cy="964359"/>
            </a:xfrm>
            <a:grpFill/>
          </p:grpSpPr>
          <p:pic>
            <p:nvPicPr>
              <p:cNvPr id="173" name="Graphic 172" descr="Pasta with solid fill">
                <a:extLst>
                  <a:ext uri="{FF2B5EF4-FFF2-40B4-BE49-F238E27FC236}">
                    <a16:creationId xmlns:a16="http://schemas.microsoft.com/office/drawing/2014/main" id="{B58B5AAC-955F-659A-1F2E-280277BC5667}"/>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761718" y="2862965"/>
                <a:ext cx="914399" cy="914400"/>
              </a:xfrm>
              <a:prstGeom prst="rect">
                <a:avLst/>
              </a:prstGeom>
            </p:spPr>
          </p:pic>
          <p:pic>
            <p:nvPicPr>
              <p:cNvPr id="175" name="Graphic 174" descr="Wine with solid fill">
                <a:extLst>
                  <a:ext uri="{FF2B5EF4-FFF2-40B4-BE49-F238E27FC236}">
                    <a16:creationId xmlns:a16="http://schemas.microsoft.com/office/drawing/2014/main" id="{B90FCE4A-A1AA-29B2-291B-EFEA8F745EA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218917" y="2990727"/>
                <a:ext cx="836597" cy="836597"/>
              </a:xfrm>
              <a:prstGeom prst="rect">
                <a:avLst/>
              </a:prstGeom>
            </p:spPr>
          </p:pic>
        </p:grpSp>
      </p:grpSp>
    </p:spTree>
    <p:extLst>
      <p:ext uri="{BB962C8B-B14F-4D97-AF65-F5344CB8AC3E}">
        <p14:creationId xmlns:p14="http://schemas.microsoft.com/office/powerpoint/2010/main" val="149308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4EE9-FE71-6E94-4987-15C134AD6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8DFFE-44C0-D91F-8300-1BECA9EA4CAD}"/>
              </a:ext>
            </a:extLst>
          </p:cNvPr>
          <p:cNvSpPr>
            <a:spLocks noGrp="1"/>
          </p:cNvSpPr>
          <p:nvPr>
            <p:ph type="title"/>
          </p:nvPr>
        </p:nvSpPr>
        <p:spPr/>
        <p:txBody>
          <a:bodyPr/>
          <a:lstStyle/>
          <a:p>
            <a:r>
              <a:rPr lang="el-GR" sz="4000" b="1" dirty="0">
                <a:latin typeface="KPMG Greek Bold" panose="020B0803030202040204" pitchFamily="34" charset="0"/>
              </a:rPr>
              <a:t>Αρτοποιία – Ζαχαροπλαστική</a:t>
            </a:r>
            <a:br>
              <a:rPr lang="el-GR" sz="4000" b="1" dirty="0">
                <a:latin typeface="KPMG Greek Bold" panose="020B0803030202040204" pitchFamily="34" charset="0"/>
              </a:rPr>
            </a:br>
            <a:endParaRPr lang="en-GB" sz="4000" b="1" dirty="0">
              <a:latin typeface="KPMG Greek Bold" panose="020B0803030202040204" pitchFamily="34" charset="0"/>
            </a:endParaRPr>
          </a:p>
        </p:txBody>
      </p:sp>
      <p:sp>
        <p:nvSpPr>
          <p:cNvPr id="9" name="TextBox 8">
            <a:extLst>
              <a:ext uri="{FF2B5EF4-FFF2-40B4-BE49-F238E27FC236}">
                <a16:creationId xmlns:a16="http://schemas.microsoft.com/office/drawing/2014/main" id="{307CDCA8-1C0C-CB83-6DCD-34F4BAE89C84}"/>
              </a:ext>
            </a:extLst>
          </p:cNvPr>
          <p:cNvSpPr txBox="1"/>
          <p:nvPr/>
        </p:nvSpPr>
        <p:spPr>
          <a:xfrm>
            <a:off x="717692" y="3984178"/>
            <a:ext cx="1440000" cy="1071768"/>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300"/>
              </a:spcAft>
              <a:buClrTx/>
              <a:buSzTx/>
              <a:buFontTx/>
              <a:buNone/>
              <a:tabLst/>
              <a:defRPr/>
            </a:pPr>
            <a:r>
              <a:rPr lang="el-GR" sz="1200" b="1">
                <a:solidFill>
                  <a:srgbClr val="00338D"/>
                </a:solidFill>
                <a:latin typeface="Arial"/>
              </a:rPr>
              <a:t>Αυξήσεις στις τιμές πρώτων υλών</a:t>
            </a:r>
          </a:p>
          <a:p>
            <a:pPr lvl="0">
              <a:lnSpc>
                <a:spcPct val="110000"/>
              </a:lnSpc>
              <a:spcAft>
                <a:spcPts val="600"/>
              </a:spcAft>
              <a:defRPr/>
            </a:pPr>
            <a:r>
              <a:rPr lang="el-GR" sz="1000">
                <a:solidFill>
                  <a:srgbClr val="00338D"/>
                </a:solidFill>
              </a:rPr>
              <a:t>Σωρευμένες ανατιμήσεις 100%-400% σε βασικές πρώτες ύλες από την πανδημία και μετά.</a:t>
            </a:r>
            <a:endParaRPr lang="en-GB" sz="1000">
              <a:solidFill>
                <a:srgbClr val="00338D"/>
              </a:solidFill>
            </a:endParaRPr>
          </a:p>
        </p:txBody>
      </p:sp>
      <p:sp>
        <p:nvSpPr>
          <p:cNvPr id="10" name="TextBox 9">
            <a:extLst>
              <a:ext uri="{FF2B5EF4-FFF2-40B4-BE49-F238E27FC236}">
                <a16:creationId xmlns:a16="http://schemas.microsoft.com/office/drawing/2014/main" id="{DD5D6836-138C-3C6F-1028-1123F75E0DE8}"/>
              </a:ext>
            </a:extLst>
          </p:cNvPr>
          <p:cNvSpPr txBox="1"/>
          <p:nvPr/>
        </p:nvSpPr>
        <p:spPr>
          <a:xfrm>
            <a:off x="2765224" y="3907449"/>
            <a:ext cx="1440000" cy="1594988"/>
          </a:xfrm>
          <a:prstGeom prst="rect">
            <a:avLst/>
          </a:prstGeom>
          <a:noFill/>
        </p:spPr>
        <p:txBody>
          <a:bodyPr wrap="square" lIns="0" tIns="0" rIns="0" bIns="0" rtlCol="0">
            <a:spAutoFit/>
          </a:bodyPr>
          <a:lstStyle/>
          <a:p>
            <a:pPr>
              <a:spcAft>
                <a:spcPts val="300"/>
              </a:spcAft>
              <a:defRPr/>
            </a:pPr>
            <a:r>
              <a:rPr lang="el-GR" sz="1200" b="1">
                <a:solidFill>
                  <a:srgbClr val="00338D"/>
                </a:solidFill>
                <a:latin typeface="Arial"/>
              </a:rPr>
              <a:t>Μείωση του κύκλου εργασιών του κλάδου</a:t>
            </a:r>
            <a:endParaRPr lang="en-GB" sz="1200" b="1">
              <a:solidFill>
                <a:srgbClr val="00338D"/>
              </a:solidFill>
              <a:latin typeface="Arial"/>
            </a:endParaRPr>
          </a:p>
          <a:p>
            <a:pPr lvl="0">
              <a:lnSpc>
                <a:spcPct val="110000"/>
              </a:lnSpc>
              <a:spcAft>
                <a:spcPts val="600"/>
              </a:spcAft>
              <a:defRPr/>
            </a:pPr>
            <a:r>
              <a:rPr lang="el-GR" sz="1000">
                <a:solidFill>
                  <a:srgbClr val="00338D"/>
                </a:solidFill>
              </a:rPr>
              <a:t>Το 2025, ο ετήσιος κύκλος εργασιών ανήλθε σε €849.274 χιλ., σημειώνοντας μείωση 1,3% σε σχέση με το 2024.</a:t>
            </a:r>
          </a:p>
        </p:txBody>
      </p:sp>
      <p:sp>
        <p:nvSpPr>
          <p:cNvPr id="11" name="TextBox 10">
            <a:extLst>
              <a:ext uri="{FF2B5EF4-FFF2-40B4-BE49-F238E27FC236}">
                <a16:creationId xmlns:a16="http://schemas.microsoft.com/office/drawing/2014/main" id="{78F9FEA3-9D40-36C8-355B-0A9AE9EE3492}"/>
              </a:ext>
            </a:extLst>
          </p:cNvPr>
          <p:cNvSpPr txBox="1"/>
          <p:nvPr/>
        </p:nvSpPr>
        <p:spPr>
          <a:xfrm>
            <a:off x="4536946" y="3928407"/>
            <a:ext cx="1440000" cy="1441100"/>
          </a:xfrm>
          <a:prstGeom prst="rect">
            <a:avLst/>
          </a:prstGeom>
          <a:noFill/>
        </p:spPr>
        <p:txBody>
          <a:bodyPr wrap="square" lIns="0" tIns="0" rIns="0" bIns="0" rtlCol="0">
            <a:spAutoFit/>
          </a:bodyPr>
          <a:lstStyle/>
          <a:p>
            <a:pPr>
              <a:spcAft>
                <a:spcPts val="300"/>
              </a:spcAft>
              <a:defRPr/>
            </a:pPr>
            <a:r>
              <a:rPr lang="el-GR" sz="1200" b="1">
                <a:solidFill>
                  <a:srgbClr val="00338D"/>
                </a:solidFill>
                <a:latin typeface="Arial"/>
              </a:rPr>
              <a:t>Εισαγωγές προϊόντων αρτοποιίας &amp; </a:t>
            </a:r>
            <a:r>
              <a:rPr lang="en-US" sz="1200" b="1">
                <a:solidFill>
                  <a:srgbClr val="00338D"/>
                </a:solidFill>
                <a:latin typeface="Arial"/>
              </a:rPr>
              <a:t>bakery </a:t>
            </a:r>
            <a:endParaRPr lang="el-GR" sz="1200" b="1">
              <a:solidFill>
                <a:srgbClr val="00338D"/>
              </a:solidFill>
              <a:latin typeface="Arial"/>
            </a:endParaRP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0" i="0" u="none" strike="noStrike" kern="1200" cap="none" spc="0" normalizeH="0" baseline="0" noProof="0">
                <a:ln>
                  <a:noFill/>
                </a:ln>
                <a:solidFill>
                  <a:srgbClr val="00338D"/>
                </a:solidFill>
                <a:effectLst/>
                <a:uLnTx/>
                <a:uFillTx/>
                <a:latin typeface="Arial"/>
                <a:ea typeface="+mn-ea"/>
                <a:cs typeface="+mn-cs"/>
              </a:rPr>
              <a:t>Εισαγωγές </a:t>
            </a:r>
            <a:r>
              <a:rPr kumimoji="0" lang="el-GR" sz="1000" b="0" i="0" u="none" strike="noStrike" kern="1200" cap="none" spc="0" normalizeH="0" baseline="0" noProof="0" err="1">
                <a:ln>
                  <a:noFill/>
                </a:ln>
                <a:solidFill>
                  <a:srgbClr val="00338D"/>
                </a:solidFill>
                <a:effectLst/>
                <a:uLnTx/>
                <a:uFillTx/>
                <a:latin typeface="Arial"/>
                <a:ea typeface="+mn-ea"/>
                <a:cs typeface="+mn-cs"/>
              </a:rPr>
              <a:t>bakery</a:t>
            </a:r>
            <a:r>
              <a:rPr kumimoji="0" lang="el-GR" sz="1000" b="0" i="0" u="none" strike="noStrike" kern="1200" cap="none" spc="0" normalizeH="0" baseline="0" noProof="0">
                <a:ln>
                  <a:noFill/>
                </a:ln>
                <a:solidFill>
                  <a:srgbClr val="00338D"/>
                </a:solidFill>
                <a:effectLst/>
                <a:uLnTx/>
                <a:uFillTx/>
                <a:latin typeface="Arial"/>
                <a:ea typeface="+mn-ea"/>
                <a:cs typeface="+mn-cs"/>
              </a:rPr>
              <a:t> προϊόντων στην Ελλάδα αυξήθηκαν κατά +7,6% το 2024 έναντι του 2023.</a:t>
            </a:r>
          </a:p>
        </p:txBody>
      </p:sp>
      <p:sp>
        <p:nvSpPr>
          <p:cNvPr id="12" name="TextBox 11">
            <a:extLst>
              <a:ext uri="{FF2B5EF4-FFF2-40B4-BE49-F238E27FC236}">
                <a16:creationId xmlns:a16="http://schemas.microsoft.com/office/drawing/2014/main" id="{675386CF-E839-3A46-E066-D8197AEB5F4E}"/>
              </a:ext>
            </a:extLst>
          </p:cNvPr>
          <p:cNvSpPr txBox="1"/>
          <p:nvPr/>
        </p:nvSpPr>
        <p:spPr>
          <a:xfrm>
            <a:off x="6284785" y="3984178"/>
            <a:ext cx="1440000" cy="1071768"/>
          </a:xfrm>
          <a:prstGeom prst="rect">
            <a:avLst/>
          </a:prstGeom>
          <a:noFill/>
        </p:spPr>
        <p:txBody>
          <a:bodyPr wrap="square" lIns="0" tIns="0" rIns="0" bIns="0" rtlCol="0">
            <a:spAutoFit/>
          </a:bodyPr>
          <a:lstStyle/>
          <a:p>
            <a:pPr>
              <a:spcAft>
                <a:spcPts val="300"/>
              </a:spcAft>
              <a:defRPr/>
            </a:pPr>
            <a:r>
              <a:rPr lang="el-GR" sz="1200" b="1">
                <a:solidFill>
                  <a:srgbClr val="00338D"/>
                </a:solidFill>
                <a:latin typeface="Arial"/>
              </a:rPr>
              <a:t>Ανατιμήσεις στην τιμή της ζάχαρης</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0" i="0" u="none" strike="noStrike" kern="1200" cap="none" spc="0" normalizeH="0" baseline="0" noProof="0">
                <a:ln>
                  <a:noFill/>
                </a:ln>
                <a:solidFill>
                  <a:srgbClr val="00338D"/>
                </a:solidFill>
                <a:effectLst/>
                <a:uLnTx/>
                <a:uFillTx/>
                <a:latin typeface="Arial"/>
                <a:ea typeface="+mn-ea"/>
                <a:cs typeface="+mn-cs"/>
              </a:rPr>
              <a:t>+61% αύξηση της τιμής της ζάχαρης στην ΕΕ, με άμεσες πιέσεις στη ζαχαροπλαστική.</a:t>
            </a:r>
          </a:p>
        </p:txBody>
      </p:sp>
      <p:sp>
        <p:nvSpPr>
          <p:cNvPr id="13" name="TextBox 12">
            <a:extLst>
              <a:ext uri="{FF2B5EF4-FFF2-40B4-BE49-F238E27FC236}">
                <a16:creationId xmlns:a16="http://schemas.microsoft.com/office/drawing/2014/main" id="{2934F741-A4F4-553B-5141-32382804D0AD}"/>
              </a:ext>
            </a:extLst>
          </p:cNvPr>
          <p:cNvSpPr txBox="1"/>
          <p:nvPr/>
        </p:nvSpPr>
        <p:spPr>
          <a:xfrm>
            <a:off x="8290751" y="3984178"/>
            <a:ext cx="1440000" cy="1071768"/>
          </a:xfrm>
          <a:prstGeom prst="rect">
            <a:avLst/>
          </a:prstGeom>
          <a:noFill/>
        </p:spPr>
        <p:txBody>
          <a:bodyPr wrap="square" lIns="0" tIns="0" rIns="0" bIns="0" rtlCol="0">
            <a:spAutoFit/>
          </a:bodyPr>
          <a:lstStyle/>
          <a:p>
            <a:pPr>
              <a:spcAft>
                <a:spcPts val="300"/>
              </a:spcAft>
              <a:defRPr/>
            </a:pPr>
            <a:r>
              <a:rPr lang="el-GR" sz="1200" b="1">
                <a:solidFill>
                  <a:srgbClr val="00338D"/>
                </a:solidFill>
                <a:latin typeface="Arial"/>
              </a:rPr>
              <a:t>Αύξηση τιμής ψωμιού</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0" i="0" u="none" strike="noStrike" kern="1200" cap="none" spc="0" normalizeH="0" baseline="0" noProof="0">
                <a:ln>
                  <a:noFill/>
                </a:ln>
                <a:solidFill>
                  <a:srgbClr val="00338D"/>
                </a:solidFill>
                <a:effectLst/>
                <a:uLnTx/>
                <a:uFillTx/>
                <a:latin typeface="Arial"/>
                <a:ea typeface="+mn-ea"/>
                <a:cs typeface="+mn-cs"/>
              </a:rPr>
              <a:t>Η τιμή του ψωμιού στην Ελλάδα έχει αυξηθεί κατά 50% από το 2020 έως το 2025.</a:t>
            </a:r>
          </a:p>
        </p:txBody>
      </p:sp>
      <p:cxnSp>
        <p:nvCxnSpPr>
          <p:cNvPr id="14" name="Straight Connector 13">
            <a:extLst>
              <a:ext uri="{FF2B5EF4-FFF2-40B4-BE49-F238E27FC236}">
                <a16:creationId xmlns:a16="http://schemas.microsoft.com/office/drawing/2014/main" id="{1ECD9A60-E957-D5D1-C204-1F4355FFE112}"/>
              </a:ext>
            </a:extLst>
          </p:cNvPr>
          <p:cNvCxnSpPr>
            <a:cxnSpLocks/>
          </p:cNvCxnSpPr>
          <p:nvPr/>
        </p:nvCxnSpPr>
        <p:spPr>
          <a:xfrm flipV="1">
            <a:off x="262006" y="2884407"/>
            <a:ext cx="11774232" cy="306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7CB4F50-BDDE-8DD4-9342-69DEC829311C}"/>
              </a:ext>
            </a:extLst>
          </p:cNvPr>
          <p:cNvSpPr/>
          <p:nvPr/>
        </p:nvSpPr>
        <p:spPr>
          <a:xfrm>
            <a:off x="489502" y="1964504"/>
            <a:ext cx="1944000" cy="194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4800" dirty="0">
                <a:solidFill>
                  <a:srgbClr val="FFFFFF"/>
                </a:solidFill>
                <a:latin typeface="KPMG Greek Bold" panose="020B0803030202040204" pitchFamily="34" charset="0"/>
              </a:rPr>
              <a:t>&gt;100</a:t>
            </a:r>
            <a:r>
              <a:rPr lang="en-GB" sz="4800" dirty="0">
                <a:solidFill>
                  <a:srgbClr val="FFFFFF"/>
                </a:solidFill>
                <a:latin typeface="KPMG Greek Bold" panose="020B0803030202040204" pitchFamily="34" charset="0"/>
              </a:rPr>
              <a:t>%</a:t>
            </a:r>
          </a:p>
        </p:txBody>
      </p:sp>
      <p:sp>
        <p:nvSpPr>
          <p:cNvPr id="5" name="Oval 4">
            <a:extLst>
              <a:ext uri="{FF2B5EF4-FFF2-40B4-BE49-F238E27FC236}">
                <a16:creationId xmlns:a16="http://schemas.microsoft.com/office/drawing/2014/main" id="{59C1C253-0AA8-A9D3-3E14-2A2E2E012E29}"/>
              </a:ext>
            </a:extLst>
          </p:cNvPr>
          <p:cNvSpPr/>
          <p:nvPr/>
        </p:nvSpPr>
        <p:spPr>
          <a:xfrm>
            <a:off x="2947906" y="2452313"/>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-1,3</a:t>
            </a:r>
            <a:r>
              <a:rPr lang="en-GB" sz="2400">
                <a:solidFill>
                  <a:srgbClr val="FFFFFF"/>
                </a:solidFill>
                <a:latin typeface="KPMG Greek Bold" panose="020B0803030202040204" pitchFamily="34" charset="0"/>
              </a:rPr>
              <a:t>%</a:t>
            </a:r>
          </a:p>
        </p:txBody>
      </p:sp>
      <p:sp>
        <p:nvSpPr>
          <p:cNvPr id="7" name="Oval 6">
            <a:extLst>
              <a:ext uri="{FF2B5EF4-FFF2-40B4-BE49-F238E27FC236}">
                <a16:creationId xmlns:a16="http://schemas.microsoft.com/office/drawing/2014/main" id="{EBE3F89D-146D-8088-E9D2-639B73565C1C}"/>
              </a:ext>
            </a:extLst>
          </p:cNvPr>
          <p:cNvSpPr/>
          <p:nvPr/>
        </p:nvSpPr>
        <p:spPr>
          <a:xfrm>
            <a:off x="6079728" y="2019951"/>
            <a:ext cx="1692000" cy="169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44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+61%</a:t>
            </a:r>
          </a:p>
        </p:txBody>
      </p:sp>
      <p:sp>
        <p:nvSpPr>
          <p:cNvPr id="8" name="Oval 7">
            <a:extLst>
              <a:ext uri="{FF2B5EF4-FFF2-40B4-BE49-F238E27FC236}">
                <a16:creationId xmlns:a16="http://schemas.microsoft.com/office/drawing/2014/main" id="{1DB2DAEB-05FB-4F93-A2CD-C81937AC242E}"/>
              </a:ext>
            </a:extLst>
          </p:cNvPr>
          <p:cNvSpPr/>
          <p:nvPr/>
        </p:nvSpPr>
        <p:spPr>
          <a:xfrm>
            <a:off x="8128414" y="2110407"/>
            <a:ext cx="1548000" cy="1548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600" b="0" i="0" u="none" strike="noStrike" kern="1200" cap="none" spc="0" normalizeH="0" baseline="0" noProof="0" dirty="0">
                <a:ln>
                  <a:noFill/>
                </a:ln>
                <a:solidFill>
                  <a:srgbClr val="00338D"/>
                </a:solidFill>
                <a:effectLst/>
                <a:uLnTx/>
                <a:uFillTx/>
                <a:latin typeface="KPMG Greek Bold" panose="020B0803030202040204" pitchFamily="34" charset="0"/>
              </a:rPr>
              <a:t>+50%</a:t>
            </a:r>
          </a:p>
        </p:txBody>
      </p:sp>
      <p:sp>
        <p:nvSpPr>
          <p:cNvPr id="15" name="Oval 14">
            <a:extLst>
              <a:ext uri="{FF2B5EF4-FFF2-40B4-BE49-F238E27FC236}">
                <a16:creationId xmlns:a16="http://schemas.microsoft.com/office/drawing/2014/main" id="{82969B3D-FF93-4DBA-4384-45A2B3A29338}"/>
              </a:ext>
            </a:extLst>
          </p:cNvPr>
          <p:cNvSpPr/>
          <p:nvPr/>
        </p:nvSpPr>
        <p:spPr>
          <a:xfrm>
            <a:off x="10070904" y="1964504"/>
            <a:ext cx="1800000" cy="1800000"/>
          </a:xfrm>
          <a:prstGeom prst="ellipse">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sz="3200" dirty="0">
                <a:solidFill>
                  <a:srgbClr val="FFFFFF"/>
                </a:solidFill>
                <a:latin typeface="KPMG Greek Bold" panose="020B0803030202040204" pitchFamily="34" charset="0"/>
              </a:rPr>
              <a:t>+60-80%</a:t>
            </a:r>
          </a:p>
        </p:txBody>
      </p:sp>
      <p:sp>
        <p:nvSpPr>
          <p:cNvPr id="17" name="TextBox 16">
            <a:extLst>
              <a:ext uri="{FF2B5EF4-FFF2-40B4-BE49-F238E27FC236}">
                <a16:creationId xmlns:a16="http://schemas.microsoft.com/office/drawing/2014/main" id="{1C2BE464-5435-704C-4786-4C8E52C9ACFE}"/>
              </a:ext>
            </a:extLst>
          </p:cNvPr>
          <p:cNvSpPr txBox="1"/>
          <p:nvPr/>
        </p:nvSpPr>
        <p:spPr>
          <a:xfrm>
            <a:off x="10355016" y="3957099"/>
            <a:ext cx="1440000" cy="2102820"/>
          </a:xfrm>
          <a:prstGeom prst="rect">
            <a:avLst/>
          </a:prstGeom>
          <a:noFill/>
        </p:spPr>
        <p:txBody>
          <a:bodyPr wrap="square" lIns="0" tIns="0" rIns="0" bIns="0" rtlCol="0">
            <a:spAutoFit/>
          </a:bodyPr>
          <a:lstStyle/>
          <a:p>
            <a:pPr>
              <a:spcAft>
                <a:spcPts val="300"/>
              </a:spcAft>
              <a:defRPr/>
            </a:pPr>
            <a:r>
              <a:rPr lang="el-GR" sz="1200" b="1">
                <a:solidFill>
                  <a:srgbClr val="00338D"/>
                </a:solidFill>
                <a:latin typeface="Arial"/>
              </a:rPr>
              <a:t>Αύξηση ενεργειακού κόστους</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0" i="0" u="none" strike="noStrike" kern="1200" cap="none" spc="0" normalizeH="0" baseline="0" noProof="0">
                <a:ln>
                  <a:noFill/>
                </a:ln>
                <a:solidFill>
                  <a:srgbClr val="00338D"/>
                </a:solidFill>
                <a:effectLst/>
                <a:uLnTx/>
                <a:uFillTx/>
                <a:latin typeface="Arial"/>
                <a:ea typeface="+mn-ea"/>
                <a:cs typeface="+mn-cs"/>
              </a:rPr>
              <a:t>Επιχειρήσεις αρτοποιίας και ζαχαροπλαστικής κατέγραψαν αυξήσεις 60%-80% στο ενεργειακό κόστος λόγω της ενεργειακής κρίσης που προκλήθηκε από τον πόλεμο Ρωσίας-Ουκρανίας.</a:t>
            </a:r>
          </a:p>
        </p:txBody>
      </p:sp>
      <p:sp>
        <p:nvSpPr>
          <p:cNvPr id="6" name="Oval 5">
            <a:extLst>
              <a:ext uri="{FF2B5EF4-FFF2-40B4-BE49-F238E27FC236}">
                <a16:creationId xmlns:a16="http://schemas.microsoft.com/office/drawing/2014/main" id="{97B66F5F-CBAF-69C9-F25D-2E546E8B737E}"/>
              </a:ext>
            </a:extLst>
          </p:cNvPr>
          <p:cNvSpPr/>
          <p:nvPr/>
        </p:nvSpPr>
        <p:spPr>
          <a:xfrm>
            <a:off x="4495756" y="2393066"/>
            <a:ext cx="1044000" cy="104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+7,6%</a:t>
            </a:r>
          </a:p>
        </p:txBody>
      </p:sp>
      <p:sp>
        <p:nvSpPr>
          <p:cNvPr id="4" name="TextBox 3">
            <a:extLst>
              <a:ext uri="{FF2B5EF4-FFF2-40B4-BE49-F238E27FC236}">
                <a16:creationId xmlns:a16="http://schemas.microsoft.com/office/drawing/2014/main" id="{66A54030-F191-8BF2-24BB-7E5E45B4DD43}"/>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lvl="0">
              <a:spcAft>
                <a:spcPts val="600"/>
              </a:spcAft>
              <a:defRPr/>
            </a:pPr>
            <a:r>
              <a:rPr lang="el-GR" sz="1200">
                <a:solidFill>
                  <a:srgbClr val="00338D"/>
                </a:solidFill>
              </a:rPr>
              <a:t>Παρά τις κρίσεις των τελευταίων ετών, η αρτοποιία και ζαχαροπλαστική παραμένει ανθεκτικός κλάδος με σταθερή ζήτηση, ενώ εξελίσσεται προς πιο σύγχρονα σημεία κατανάλωσης με ποιοτικά και </a:t>
            </a:r>
            <a:r>
              <a:rPr lang="el-GR" sz="1200" err="1">
                <a:solidFill>
                  <a:srgbClr val="00338D"/>
                </a:solidFill>
              </a:rPr>
              <a:t>premium</a:t>
            </a:r>
            <a:r>
              <a:rPr lang="el-GR" sz="1200">
                <a:solidFill>
                  <a:srgbClr val="00338D"/>
                </a:solidFill>
              </a:rPr>
              <a:t> προϊόντα</a:t>
            </a:r>
          </a:p>
          <a:p>
            <a:pPr lvl="0">
              <a:spcAft>
                <a:spcPts val="600"/>
              </a:spcAft>
              <a:defRPr/>
            </a:pPr>
            <a:endParaRPr lang="el-GR" sz="1200" b="1">
              <a:solidFill>
                <a:srgbClr val="00338D"/>
              </a:solidFill>
            </a:endParaRPr>
          </a:p>
        </p:txBody>
      </p:sp>
      <p:pic>
        <p:nvPicPr>
          <p:cNvPr id="21" name="Graphic 20" descr="Cupcake with solid fill">
            <a:extLst>
              <a:ext uri="{FF2B5EF4-FFF2-40B4-BE49-F238E27FC236}">
                <a16:creationId xmlns:a16="http://schemas.microsoft.com/office/drawing/2014/main" id="{F0C326F1-F2CD-4BEE-2927-9FC623CF8A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4739" y="359253"/>
            <a:ext cx="550574" cy="550574"/>
          </a:xfrm>
          <a:prstGeom prst="rect">
            <a:avLst/>
          </a:prstGeom>
        </p:spPr>
      </p:pic>
      <p:pic>
        <p:nvPicPr>
          <p:cNvPr id="29" name="Graphic 28" descr="Cupcake with solid fill">
            <a:extLst>
              <a:ext uri="{FF2B5EF4-FFF2-40B4-BE49-F238E27FC236}">
                <a16:creationId xmlns:a16="http://schemas.microsoft.com/office/drawing/2014/main" id="{4A86477F-684F-8DE7-7F78-BD0247D07F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638064" y="319497"/>
            <a:ext cx="550574" cy="550574"/>
          </a:xfrm>
          <a:prstGeom prst="rect">
            <a:avLst/>
          </a:prstGeom>
        </p:spPr>
      </p:pic>
    </p:spTree>
    <p:extLst>
      <p:ext uri="{BB962C8B-B14F-4D97-AF65-F5344CB8AC3E}">
        <p14:creationId xmlns:p14="http://schemas.microsoft.com/office/powerpoint/2010/main" val="171778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2E2E59C-4EEB-424F-A30A-CC1CF2E00C79}"/>
              </a:ext>
            </a:extLst>
          </p:cNvPr>
          <p:cNvSpPr/>
          <p:nvPr/>
        </p:nvSpPr>
        <p:spPr>
          <a:xfrm>
            <a:off x="5941671" y="3709247"/>
            <a:ext cx="1908000" cy="1908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7200" b="0" i="0" u="none" strike="noStrike" kern="1200" cap="none" spc="0" normalizeH="0" baseline="0" noProof="0">
                <a:ln>
                  <a:noFill/>
                </a:ln>
                <a:solidFill>
                  <a:srgbClr val="FFFFFF"/>
                </a:solidFill>
                <a:effectLst/>
                <a:uLnTx/>
                <a:uFillTx/>
                <a:latin typeface="KPMG Bold"/>
                <a:ea typeface="+mn-ea"/>
                <a:cs typeface="+mn-cs"/>
              </a:rPr>
              <a:t>86%</a:t>
            </a:r>
            <a:endParaRPr kumimoji="0" lang="en-GB" sz="7200" b="0" i="0" u="none" strike="noStrike" kern="1200" cap="none" spc="0" normalizeH="0" baseline="0" noProof="0">
              <a:ln>
                <a:noFill/>
              </a:ln>
              <a:solidFill>
                <a:srgbClr val="FFFFFF"/>
              </a:solidFill>
              <a:effectLst/>
              <a:uLnTx/>
              <a:uFillTx/>
              <a:latin typeface="KPMG Bold"/>
              <a:ea typeface="+mn-ea"/>
              <a:cs typeface="+mn-cs"/>
            </a:endParaRPr>
          </a:p>
        </p:txBody>
      </p:sp>
      <p:sp>
        <p:nvSpPr>
          <p:cNvPr id="2" name="Title 1">
            <a:extLst>
              <a:ext uri="{FF2B5EF4-FFF2-40B4-BE49-F238E27FC236}">
                <a16:creationId xmlns:a16="http://schemas.microsoft.com/office/drawing/2014/main" id="{32E6F70D-C00F-4F9C-955E-C9D7FBFADFE6}"/>
              </a:ext>
            </a:extLst>
          </p:cNvPr>
          <p:cNvSpPr>
            <a:spLocks noGrp="1"/>
          </p:cNvSpPr>
          <p:nvPr>
            <p:ph type="title"/>
          </p:nvPr>
        </p:nvSpPr>
        <p:spPr>
          <a:xfrm>
            <a:off x="948874" y="223252"/>
            <a:ext cx="6270819" cy="533400"/>
          </a:xfrm>
        </p:spPr>
        <p:txBody>
          <a:bodyPr/>
          <a:lstStyle/>
          <a:p>
            <a:pPr>
              <a:lnSpc>
                <a:spcPct val="100000"/>
              </a:lnSpc>
            </a:pPr>
            <a:r>
              <a:rPr lang="el-GR" sz="4000" b="1">
                <a:latin typeface="KPMG Greek Bold" panose="020B0803030202040204" pitchFamily="34" charset="0"/>
              </a:rPr>
              <a:t>Κλαδική  Έρευνα:  </a:t>
            </a:r>
            <a:r>
              <a:rPr lang="el-GR" sz="4000" b="1">
                <a:latin typeface="KPMG Greek Thin" panose="020B0203030202040204" pitchFamily="34" charset="0"/>
              </a:rPr>
              <a:t>Αρτοποιία – Ζαχαροπλαστική</a:t>
            </a:r>
            <a:br>
              <a:rPr lang="el-GR" sz="4000" b="1">
                <a:latin typeface="KPMG Greek Thin" panose="020B0203030202040204" pitchFamily="34" charset="0"/>
              </a:rPr>
            </a:br>
            <a:endParaRPr lang="en-GB" sz="1000">
              <a:solidFill>
                <a:schemeClr val="tx2"/>
              </a:solidFill>
              <a:latin typeface="KPMG Greek Thin" panose="020B0203030202040204" pitchFamily="34" charset="0"/>
              <a:ea typeface="+mn-ea"/>
              <a:cs typeface="+mn-cs"/>
            </a:endParaRPr>
          </a:p>
        </p:txBody>
      </p:sp>
      <p:sp>
        <p:nvSpPr>
          <p:cNvPr id="9" name="Oval 8">
            <a:extLst>
              <a:ext uri="{FF2B5EF4-FFF2-40B4-BE49-F238E27FC236}">
                <a16:creationId xmlns:a16="http://schemas.microsoft.com/office/drawing/2014/main" id="{FBEB7BDD-03FD-4A92-BB56-22BAAA68FF13}"/>
              </a:ext>
            </a:extLst>
          </p:cNvPr>
          <p:cNvSpPr/>
          <p:nvPr/>
        </p:nvSpPr>
        <p:spPr>
          <a:xfrm>
            <a:off x="4202414" y="1998851"/>
            <a:ext cx="1512000" cy="1512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a:ln>
                  <a:noFill/>
                </a:ln>
                <a:solidFill>
                  <a:srgbClr val="FFFFFF"/>
                </a:solidFill>
                <a:effectLst/>
                <a:uLnTx/>
                <a:uFillTx/>
                <a:latin typeface="KPMG Bold"/>
                <a:ea typeface="+mn-ea"/>
                <a:cs typeface="+mn-cs"/>
              </a:rPr>
              <a:t>&gt;70%</a:t>
            </a:r>
            <a:endParaRPr kumimoji="0" lang="en-GB" sz="4400" b="0" i="0" u="none" strike="noStrike" kern="1200" cap="none" spc="0" normalizeH="0" baseline="0" noProof="0">
              <a:ln>
                <a:noFill/>
              </a:ln>
              <a:solidFill>
                <a:srgbClr val="FFFFFF"/>
              </a:solidFill>
              <a:effectLst/>
              <a:uLnTx/>
              <a:uFillTx/>
              <a:latin typeface="KPMG Bold"/>
              <a:ea typeface="+mn-ea"/>
              <a:cs typeface="+mn-cs"/>
            </a:endParaRPr>
          </a:p>
        </p:txBody>
      </p:sp>
      <p:sp>
        <p:nvSpPr>
          <p:cNvPr id="11" name="Oval 10">
            <a:extLst>
              <a:ext uri="{FF2B5EF4-FFF2-40B4-BE49-F238E27FC236}">
                <a16:creationId xmlns:a16="http://schemas.microsoft.com/office/drawing/2014/main" id="{294F088E-EA89-4C08-B1CB-977EF1879D55}"/>
              </a:ext>
            </a:extLst>
          </p:cNvPr>
          <p:cNvSpPr/>
          <p:nvPr/>
        </p:nvSpPr>
        <p:spPr>
          <a:xfrm>
            <a:off x="4695726" y="4112697"/>
            <a:ext cx="1008000" cy="1008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800" b="0" i="0" u="none" strike="noStrike" kern="1200" cap="none" spc="0" normalizeH="0" baseline="0" noProof="0">
                <a:ln>
                  <a:noFill/>
                </a:ln>
                <a:solidFill>
                  <a:srgbClr val="FFFFFF"/>
                </a:solidFill>
                <a:effectLst/>
                <a:uLnTx/>
                <a:uFillTx/>
                <a:latin typeface="KPMG Bold"/>
                <a:ea typeface="+mn-ea"/>
                <a:cs typeface="+mn-cs"/>
              </a:rPr>
              <a:t>~20%</a:t>
            </a:r>
            <a:endParaRPr kumimoji="0" lang="en-GB" sz="2800" b="0" i="0" u="none" strike="noStrike" kern="1200" cap="none" spc="0" normalizeH="0" baseline="0" noProof="0">
              <a:ln>
                <a:noFill/>
              </a:ln>
              <a:solidFill>
                <a:srgbClr val="FFFFFF"/>
              </a:solidFill>
              <a:effectLst/>
              <a:uLnTx/>
              <a:uFillTx/>
              <a:latin typeface="KPMG Bold"/>
              <a:ea typeface="+mn-ea"/>
              <a:cs typeface="+mn-cs"/>
            </a:endParaRPr>
          </a:p>
        </p:txBody>
      </p:sp>
      <p:sp>
        <p:nvSpPr>
          <p:cNvPr id="12" name="Oval 11">
            <a:extLst>
              <a:ext uri="{FF2B5EF4-FFF2-40B4-BE49-F238E27FC236}">
                <a16:creationId xmlns:a16="http://schemas.microsoft.com/office/drawing/2014/main" id="{872ECA8F-CAB9-4F81-AC0C-05EB13031F11}"/>
              </a:ext>
            </a:extLst>
          </p:cNvPr>
          <p:cNvSpPr/>
          <p:nvPr/>
        </p:nvSpPr>
        <p:spPr>
          <a:xfrm>
            <a:off x="5869373" y="1624979"/>
            <a:ext cx="1584000" cy="1584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a:ea typeface="+mn-ea"/>
                <a:cs typeface="+mn-cs"/>
              </a:rPr>
              <a:t>~73%</a:t>
            </a:r>
            <a:endParaRPr kumimoji="0" lang="en-GB" sz="5400" b="0" i="0" u="none" strike="noStrike" kern="1200" cap="none" spc="0" normalizeH="0" baseline="0" noProof="0">
              <a:ln>
                <a:noFill/>
              </a:ln>
              <a:solidFill>
                <a:srgbClr val="FFFFFF"/>
              </a:solidFill>
              <a:effectLst/>
              <a:uLnTx/>
              <a:uFillTx/>
              <a:latin typeface="KPMG Bold"/>
              <a:ea typeface="+mn-ea"/>
              <a:cs typeface="+mn-cs"/>
            </a:endParaRPr>
          </a:p>
        </p:txBody>
      </p:sp>
      <p:grpSp>
        <p:nvGrpSpPr>
          <p:cNvPr id="4" name="Group 3">
            <a:extLst>
              <a:ext uri="{FF2B5EF4-FFF2-40B4-BE49-F238E27FC236}">
                <a16:creationId xmlns:a16="http://schemas.microsoft.com/office/drawing/2014/main" id="{9742E2DF-34A0-43C0-952E-9CBD5C93B8D1}"/>
              </a:ext>
            </a:extLst>
          </p:cNvPr>
          <p:cNvGrpSpPr/>
          <p:nvPr/>
        </p:nvGrpSpPr>
        <p:grpSpPr>
          <a:xfrm>
            <a:off x="1097062" y="1718749"/>
            <a:ext cx="3197112" cy="1265719"/>
            <a:chOff x="1725668" y="1521008"/>
            <a:chExt cx="3197112" cy="1265719"/>
          </a:xfrm>
        </p:grpSpPr>
        <p:sp>
          <p:nvSpPr>
            <p:cNvPr id="16" name="Freeform: Shape 15">
              <a:extLst>
                <a:ext uri="{FF2B5EF4-FFF2-40B4-BE49-F238E27FC236}">
                  <a16:creationId xmlns:a16="http://schemas.microsoft.com/office/drawing/2014/main" id="{580C6E94-9ED8-441F-9923-530D92798E00}"/>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AE665B59-4FA7-4B49-A0F2-3F66461BBFA7}"/>
                </a:ext>
              </a:extLst>
            </p:cNvPr>
            <p:cNvSpPr txBox="1"/>
            <p:nvPr/>
          </p:nvSpPr>
          <p:spPr>
            <a:xfrm>
              <a:off x="1725668" y="1683925"/>
              <a:ext cx="2663272"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Η έρευνα έδειξε ότι πάνω από το 70% των ερωτηθέντων υποστηρίζει ότι το κόστος των πρώτων υλών έχει αυξηθεί, με κύριες κατηγορίες να είναι το αλεύρι, το βούτυρο, το γάλα/τυροκομικά και οι συσκευασίες τροφίμων.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979EBC71-BD59-4BC2-8D83-28FF57CF9131}"/>
              </a:ext>
            </a:extLst>
          </p:cNvPr>
          <p:cNvGrpSpPr/>
          <p:nvPr/>
        </p:nvGrpSpPr>
        <p:grpSpPr>
          <a:xfrm>
            <a:off x="1574814" y="3600389"/>
            <a:ext cx="3197112" cy="903943"/>
            <a:chOff x="1725668" y="1521008"/>
            <a:chExt cx="3197112" cy="903943"/>
          </a:xfrm>
        </p:grpSpPr>
        <p:sp>
          <p:nvSpPr>
            <p:cNvPr id="19" name="Freeform: Shape 18">
              <a:extLst>
                <a:ext uri="{FF2B5EF4-FFF2-40B4-BE49-F238E27FC236}">
                  <a16:creationId xmlns:a16="http://schemas.microsoft.com/office/drawing/2014/main" id="{95B8E641-17A9-4F62-A933-EFB60CB18C70}"/>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7E6E3A0-2112-40DD-AC0D-DDF073614B9E}"/>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Ωστόσο, μόνο το περίπου 20% των συμμετεχόντων υποστηρίζει ότι το κόστος πρώτων υλών κυμαίνεται ακόμα σε σταθερά επίπεδα.</a:t>
              </a:r>
            </a:p>
          </p:txBody>
        </p:sp>
      </p:grpSp>
      <p:grpSp>
        <p:nvGrpSpPr>
          <p:cNvPr id="21" name="Group 20">
            <a:extLst>
              <a:ext uri="{FF2B5EF4-FFF2-40B4-BE49-F238E27FC236}">
                <a16:creationId xmlns:a16="http://schemas.microsoft.com/office/drawing/2014/main" id="{28BBC9E9-BC1B-498C-A09B-B6BD9D1DFE4C}"/>
              </a:ext>
            </a:extLst>
          </p:cNvPr>
          <p:cNvGrpSpPr/>
          <p:nvPr/>
        </p:nvGrpSpPr>
        <p:grpSpPr>
          <a:xfrm>
            <a:off x="7423352" y="1478519"/>
            <a:ext cx="2953271" cy="1212852"/>
            <a:chOff x="1969509" y="1521008"/>
            <a:chExt cx="2953271" cy="1212852"/>
          </a:xfrm>
        </p:grpSpPr>
        <p:sp>
          <p:nvSpPr>
            <p:cNvPr id="22" name="Freeform: Shape 21">
              <a:extLst>
                <a:ext uri="{FF2B5EF4-FFF2-40B4-BE49-F238E27FC236}">
                  <a16:creationId xmlns:a16="http://schemas.microsoft.com/office/drawing/2014/main" id="{4F00AC6E-3E4E-445F-8ADF-5A5B6076D708}"/>
                </a:ext>
              </a:extLst>
            </p:cNvPr>
            <p:cNvSpPr/>
            <p:nvPr/>
          </p:nvSpPr>
          <p:spPr>
            <a:xfrm>
              <a:off x="1969509" y="1521008"/>
              <a:ext cx="2953271" cy="519452"/>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34F7276A-6B54-453F-92CB-EB1B5642124C}"/>
                </a:ext>
              </a:extLst>
            </p:cNvPr>
            <p:cNvSpPr txBox="1"/>
            <p:nvPr/>
          </p:nvSpPr>
          <p:spPr>
            <a:xfrm>
              <a:off x="2563847" y="1631058"/>
              <a:ext cx="2358933"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Τα αποτελέσματα δείχνουν ότι περίπου το 73% των συμμετεχόντων  θεωρεί ότι το ενεργειακό κόστος λειτουργίας του εξοπλισμού επηρεάζει αρνητικά την λειτουργία της επιχείρησης.</a:t>
              </a:r>
            </a:p>
          </p:txBody>
        </p:sp>
      </p:grpSp>
      <p:grpSp>
        <p:nvGrpSpPr>
          <p:cNvPr id="24" name="Group 23">
            <a:extLst>
              <a:ext uri="{FF2B5EF4-FFF2-40B4-BE49-F238E27FC236}">
                <a16:creationId xmlns:a16="http://schemas.microsoft.com/office/drawing/2014/main" id="{EAB0AAE3-E907-4BB0-A6C8-3E751D450539}"/>
              </a:ext>
            </a:extLst>
          </p:cNvPr>
          <p:cNvGrpSpPr/>
          <p:nvPr/>
        </p:nvGrpSpPr>
        <p:grpSpPr>
          <a:xfrm>
            <a:off x="7516870" y="3257000"/>
            <a:ext cx="3197111" cy="1064748"/>
            <a:chOff x="1725669" y="1546408"/>
            <a:chExt cx="3197111" cy="1064748"/>
          </a:xfrm>
        </p:grpSpPr>
        <p:sp>
          <p:nvSpPr>
            <p:cNvPr id="25" name="Freeform: Shape 24">
              <a:extLst>
                <a:ext uri="{FF2B5EF4-FFF2-40B4-BE49-F238E27FC236}">
                  <a16:creationId xmlns:a16="http://schemas.microsoft.com/office/drawing/2014/main" id="{BE0F66F2-97E0-4D51-A7F2-554FEE6D8D68}"/>
                </a:ext>
              </a:extLst>
            </p:cNvPr>
            <p:cNvSpPr/>
            <p:nvPr/>
          </p:nvSpPr>
          <p:spPr>
            <a:xfrm>
              <a:off x="1725669" y="15464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AAAF0A84-D8AA-42A2-806E-DFD3DC3CC8F6}"/>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86% των ερωτηθέντων δηλώνει ότι η κατανάλωση των προϊόντων της επιχείρησης έχει μειωθεί λόγω της ακρίβειας, εκ των οποίων το 50% αναφέρει σημαντική μείωση</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35C64945-3830-F3AB-666E-20A6E702377D}"/>
              </a:ext>
            </a:extLst>
          </p:cNvPr>
          <p:cNvSpPr txBox="1"/>
          <p:nvPr/>
        </p:nvSpPr>
        <p:spPr>
          <a:xfrm>
            <a:off x="986699" y="897097"/>
            <a:ext cx="10528361" cy="53340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l-GR" sz="1200" b="1" i="0" u="none" strike="noStrike" kern="1200" cap="none" spc="0" normalizeH="0" baseline="0" noProof="0" dirty="0">
              <a:ln>
                <a:noFill/>
              </a:ln>
              <a:solidFill>
                <a:srgbClr val="00338D"/>
              </a:solidFill>
              <a:effectLst/>
              <a:uLnTx/>
              <a:uFillTx/>
              <a:latin typeface="Arial"/>
              <a:ea typeface="+mn-ea"/>
              <a:cs typeface="+mn-cs"/>
            </a:endParaRPr>
          </a:p>
        </p:txBody>
      </p:sp>
      <p:pic>
        <p:nvPicPr>
          <p:cNvPr id="6" name="Graphic 5" descr="Cupcake with solid fill">
            <a:extLst>
              <a:ext uri="{FF2B5EF4-FFF2-40B4-BE49-F238E27FC236}">
                <a16:creationId xmlns:a16="http://schemas.microsoft.com/office/drawing/2014/main" id="{C7DDD546-01EA-2C17-7AD8-0A7B393F180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4739" y="302103"/>
            <a:ext cx="550574" cy="550574"/>
          </a:xfrm>
          <a:prstGeom prst="rect">
            <a:avLst/>
          </a:prstGeom>
        </p:spPr>
      </p:pic>
    </p:spTree>
    <p:extLst>
      <p:ext uri="{BB962C8B-B14F-4D97-AF65-F5344CB8AC3E}">
        <p14:creationId xmlns:p14="http://schemas.microsoft.com/office/powerpoint/2010/main" val="188916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55C189EA-F307-7EB3-2399-F59209377B57}"/>
              </a:ext>
            </a:extLst>
          </p:cNvPr>
          <p:cNvSpPr txBox="1">
            <a:spLocks/>
          </p:cNvSpPr>
          <p:nvPr/>
        </p:nvSpPr>
        <p:spPr>
          <a:xfrm>
            <a:off x="893295" y="124299"/>
            <a:ext cx="10574092" cy="169200"/>
          </a:xfrm>
          <a:prstGeom prst="rect">
            <a:avLst/>
          </a:prstGeom>
        </p:spPr>
        <p:txBody>
          <a:bodyPr anchor="ct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endParaRPr lang="el-GR" sz="1050">
              <a:solidFill>
                <a:schemeClr val="tx2"/>
              </a:solidFill>
              <a:latin typeface="KPMG Greek Bold" panose="020B0803030202040204" pitchFamily="34" charset="0"/>
            </a:endParaRPr>
          </a:p>
        </p:txBody>
      </p:sp>
      <p:grpSp>
        <p:nvGrpSpPr>
          <p:cNvPr id="2" name="Group 1">
            <a:extLst>
              <a:ext uri="{FF2B5EF4-FFF2-40B4-BE49-F238E27FC236}">
                <a16:creationId xmlns:a16="http://schemas.microsoft.com/office/drawing/2014/main" id="{7D19CA6E-3DC8-00BC-A44B-7A9FCC24FE79}"/>
              </a:ext>
            </a:extLst>
          </p:cNvPr>
          <p:cNvGrpSpPr/>
          <p:nvPr/>
        </p:nvGrpSpPr>
        <p:grpSpPr>
          <a:xfrm>
            <a:off x="998400" y="1755228"/>
            <a:ext cx="10468987" cy="3884405"/>
            <a:chOff x="1533418" y="1380866"/>
            <a:chExt cx="9459148" cy="4258767"/>
          </a:xfrm>
        </p:grpSpPr>
        <p:grpSp>
          <p:nvGrpSpPr>
            <p:cNvPr id="3" name="Group 2">
              <a:extLst>
                <a:ext uri="{FF2B5EF4-FFF2-40B4-BE49-F238E27FC236}">
                  <a16:creationId xmlns:a16="http://schemas.microsoft.com/office/drawing/2014/main" id="{51C8F723-689C-89F0-0C0C-95AE941519B4}"/>
                </a:ext>
              </a:extLst>
            </p:cNvPr>
            <p:cNvGrpSpPr/>
            <p:nvPr/>
          </p:nvGrpSpPr>
          <p:grpSpPr>
            <a:xfrm>
              <a:off x="1533418" y="1380866"/>
              <a:ext cx="9141668" cy="2652012"/>
              <a:chOff x="998399" y="2240414"/>
              <a:chExt cx="6816309" cy="2370755"/>
            </a:xfrm>
          </p:grpSpPr>
          <p:sp>
            <p:nvSpPr>
              <p:cNvPr id="4" name="Rectangle 3">
                <a:extLst>
                  <a:ext uri="{FF2B5EF4-FFF2-40B4-BE49-F238E27FC236}">
                    <a16:creationId xmlns:a16="http://schemas.microsoft.com/office/drawing/2014/main" id="{B98C8011-F6A4-EFAA-B65E-41F625CAF6E8}"/>
                  </a:ext>
                </a:extLst>
              </p:cNvPr>
              <p:cNvSpPr/>
              <p:nvPr/>
            </p:nvSpPr>
            <p:spPr>
              <a:xfrm>
                <a:off x="6085474" y="2789515"/>
                <a:ext cx="1729234" cy="181181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algn="ctr">
                  <a:lnSpc>
                    <a:spcPct val="70000"/>
                  </a:lnSpc>
                  <a:spcAft>
                    <a:spcPts val="600"/>
                  </a:spcAft>
                  <a:defRPr/>
                </a:pPr>
                <a:r>
                  <a:rPr lang="el-GR" sz="3600">
                    <a:solidFill>
                      <a:schemeClr val="tx2"/>
                    </a:solidFill>
                    <a:latin typeface="KPMG Greek Bold" panose="020B0803030202040204" pitchFamily="34" charset="0"/>
                  </a:rPr>
                  <a:t>Δράσεις </a:t>
                </a:r>
              </a:p>
              <a:p>
                <a:pPr algn="ctr">
                  <a:lnSpc>
                    <a:spcPct val="70000"/>
                  </a:lnSpc>
                  <a:spcAft>
                    <a:spcPts val="600"/>
                  </a:spcAft>
                  <a:defRPr/>
                </a:pPr>
                <a:r>
                  <a:rPr lang="el-GR" sz="3600">
                    <a:solidFill>
                      <a:schemeClr val="tx2"/>
                    </a:solidFill>
                    <a:latin typeface="KPMG Greek Bold" panose="020B0803030202040204" pitchFamily="34" charset="0"/>
                  </a:rPr>
                  <a:t>&amp; Πρωτοβουλίες</a:t>
                </a:r>
              </a:p>
            </p:txBody>
          </p:sp>
          <p:sp>
            <p:nvSpPr>
              <p:cNvPr id="5" name="Rectangle 4">
                <a:extLst>
                  <a:ext uri="{FF2B5EF4-FFF2-40B4-BE49-F238E27FC236}">
                    <a16:creationId xmlns:a16="http://schemas.microsoft.com/office/drawing/2014/main" id="{D4CB147C-EEC7-826B-BE14-147FB151D047}"/>
                  </a:ext>
                </a:extLst>
              </p:cNvPr>
              <p:cNvSpPr/>
              <p:nvPr/>
            </p:nvSpPr>
            <p:spPr>
              <a:xfrm>
                <a:off x="998399" y="2240416"/>
                <a:ext cx="1701069" cy="2005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600" b="0" i="0" u="none" strike="noStrike" kern="1200" cap="none" spc="0" normalizeH="0" baseline="0" noProof="0">
                    <a:ln>
                      <a:noFill/>
                    </a:ln>
                    <a:solidFill>
                      <a:srgbClr val="FFFFFF"/>
                    </a:solidFill>
                    <a:effectLst/>
                    <a:uLnTx/>
                    <a:uFillTx/>
                    <a:latin typeface="KPMG Greek Bold" panose="020B0803030202040204" pitchFamily="34" charset="0"/>
                  </a:rPr>
                  <a:t>Θεσμικός Εκπρόσωπος ΜμΕ</a:t>
                </a:r>
              </a:p>
            </p:txBody>
          </p:sp>
          <p:sp>
            <p:nvSpPr>
              <p:cNvPr id="6" name="Isosceles Triangle 5">
                <a:extLst>
                  <a:ext uri="{FF2B5EF4-FFF2-40B4-BE49-F238E27FC236}">
                    <a16:creationId xmlns:a16="http://schemas.microsoft.com/office/drawing/2014/main" id="{59488BD8-F361-3291-B3CB-79A0C8FD1E1A}"/>
                  </a:ext>
                </a:extLst>
              </p:cNvPr>
              <p:cNvSpPr/>
              <p:nvPr/>
            </p:nvSpPr>
            <p:spPr>
              <a:xfrm rot="10800000" flipH="1">
                <a:off x="2418235" y="4246179"/>
                <a:ext cx="282320" cy="355151"/>
              </a:xfrm>
              <a:prstGeom prst="triangle">
                <a:avLst>
                  <a:gd name="adj"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2D0306AB-B5A4-1266-8823-64DE8F301C87}"/>
                  </a:ext>
                </a:extLst>
              </p:cNvPr>
              <p:cNvSpPr/>
              <p:nvPr/>
            </p:nvSpPr>
            <p:spPr>
              <a:xfrm>
                <a:off x="2699468" y="2789516"/>
                <a:ext cx="1701069" cy="1811816"/>
              </a:xfrm>
              <a:prstGeom prst="rect">
                <a:avLst/>
              </a:prstGeom>
              <a:solidFill>
                <a:srgbClr val="003DAC"/>
              </a:solidFill>
              <a:ln>
                <a:solidFill>
                  <a:srgbClr val="1A40C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algn="ctr">
                  <a:lnSpc>
                    <a:spcPct val="70000"/>
                  </a:lnSpc>
                  <a:spcAft>
                    <a:spcPts val="600"/>
                  </a:spcAft>
                  <a:defRPr/>
                </a:pPr>
                <a:r>
                  <a:rPr lang="el-GR" sz="3600">
                    <a:solidFill>
                      <a:srgbClr val="FFFFFF"/>
                    </a:solidFill>
                    <a:latin typeface="KPMG Greek Bold" panose="020B0803030202040204" pitchFamily="34" charset="0"/>
                  </a:rPr>
                  <a:t>Αποστολή</a:t>
                </a:r>
              </a:p>
            </p:txBody>
          </p:sp>
          <p:sp>
            <p:nvSpPr>
              <p:cNvPr id="8" name="Rectangle 7">
                <a:extLst>
                  <a:ext uri="{FF2B5EF4-FFF2-40B4-BE49-F238E27FC236}">
                    <a16:creationId xmlns:a16="http://schemas.microsoft.com/office/drawing/2014/main" id="{99E08ED8-148A-5FD1-7BCB-C8B48AAC5702}"/>
                  </a:ext>
                </a:extLst>
              </p:cNvPr>
              <p:cNvSpPr/>
              <p:nvPr/>
            </p:nvSpPr>
            <p:spPr>
              <a:xfrm>
                <a:off x="4396414" y="2240414"/>
                <a:ext cx="1701069" cy="20057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marR="0" lvl="0" indent="0" algn="ctr" fontAlgn="auto">
                  <a:lnSpc>
                    <a:spcPct val="70000"/>
                  </a:lnSpc>
                  <a:spcBef>
                    <a:spcPts val="0"/>
                  </a:spcBef>
                  <a:spcAft>
                    <a:spcPts val="600"/>
                  </a:spcAft>
                  <a:buClrTx/>
                  <a:buSzTx/>
                  <a:buFontTx/>
                  <a:buNone/>
                  <a:tabLst/>
                  <a:defRPr/>
                </a:pPr>
                <a:r>
                  <a:rPr lang="el-GR" sz="3600">
                    <a:solidFill>
                      <a:srgbClr val="FFFFFF"/>
                    </a:solidFill>
                    <a:latin typeface="KPMG Greek Bold" panose="020B0803030202040204" pitchFamily="34" charset="0"/>
                  </a:rPr>
                  <a:t>Κύριες Υπηρεσίες</a:t>
                </a:r>
                <a:endPar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endParaRPr>
              </a:p>
            </p:txBody>
          </p:sp>
          <p:sp>
            <p:nvSpPr>
              <p:cNvPr id="9" name="Isosceles Triangle 8">
                <a:extLst>
                  <a:ext uri="{FF2B5EF4-FFF2-40B4-BE49-F238E27FC236}">
                    <a16:creationId xmlns:a16="http://schemas.microsoft.com/office/drawing/2014/main" id="{76A47CB2-5B19-55AC-60C2-CD4FF253C2B9}"/>
                  </a:ext>
                </a:extLst>
              </p:cNvPr>
              <p:cNvSpPr/>
              <p:nvPr/>
            </p:nvSpPr>
            <p:spPr>
              <a:xfrm rot="10800000" flipH="1">
                <a:off x="5819054" y="4246178"/>
                <a:ext cx="282320" cy="364991"/>
              </a:xfrm>
              <a:prstGeom prst="triangle">
                <a:avLst>
                  <a:gd name="adj" fmla="val 100000"/>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28F1A5B1-F8CF-D194-B11F-3D46D2C97378}"/>
                </a:ext>
              </a:extLst>
            </p:cNvPr>
            <p:cNvSpPr txBox="1"/>
            <p:nvPr/>
          </p:nvSpPr>
          <p:spPr>
            <a:xfrm>
              <a:off x="1533420" y="4047886"/>
              <a:ext cx="2281382" cy="907941"/>
            </a:xfrm>
            <a:prstGeom prst="rect">
              <a:avLst/>
            </a:prstGeom>
            <a:noFill/>
            <a:ln w="3175">
              <a:noFill/>
            </a:ln>
          </p:spPr>
          <p:txBody>
            <a:bodyPr vert="horz" wrap="square" lIns="0" tIns="0" rIns="0" bIns="0" rtlCol="0" anchor="t" anchorCtr="0">
              <a:spAutoFit/>
            </a:bodyPr>
            <a:lstStyle>
              <a:defPPr>
                <a:defRPr lang="en-US"/>
              </a:defPPr>
              <a:lvl1pPr marL="171450" marR="0" lvl="0" indent="-171450" fontAlgn="auto">
                <a:lnSpc>
                  <a:spcPct val="100000"/>
                </a:lnSpc>
                <a:spcBef>
                  <a:spcPts val="0"/>
                </a:spcBef>
                <a:spcAft>
                  <a:spcPts val="600"/>
                </a:spcAft>
                <a:buClrTx/>
                <a:buSzTx/>
                <a:buFont typeface="Arial" panose="020B0604020202020204" pitchFamily="34" charset="0"/>
                <a:buChar char="•"/>
                <a:tabLst/>
                <a:defRPr kumimoji="0" sz="1100" b="0"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a:buClr>
                  <a:schemeClr val="accent1"/>
                </a:buClr>
                <a:buSzPct val="120000"/>
                <a:buFont typeface="Wingdings" panose="05000000000000000000" pitchFamily="2" charset="2"/>
                <a:buChar char="§"/>
              </a:pPr>
              <a:r>
                <a:rPr lang="el-GR">
                  <a:solidFill>
                    <a:schemeClr val="tx2"/>
                  </a:solidFill>
                </a:rPr>
                <a:t>100 χρόνια λειτουργίας</a:t>
              </a:r>
            </a:p>
            <a:p>
              <a:pPr>
                <a:buClr>
                  <a:schemeClr val="accent1"/>
                </a:buClr>
                <a:buSzPct val="120000"/>
                <a:buFont typeface="Wingdings" panose="05000000000000000000" pitchFamily="2" charset="2"/>
                <a:buChar char="§"/>
              </a:pPr>
              <a:r>
                <a:rPr lang="el-GR">
                  <a:solidFill>
                    <a:schemeClr val="tx2"/>
                  </a:solidFill>
                </a:rPr>
                <a:t>35.000+ επιχειρήσεις-μέλη</a:t>
              </a:r>
            </a:p>
            <a:p>
              <a:pPr>
                <a:buClr>
                  <a:schemeClr val="accent1"/>
                </a:buClr>
                <a:buSzPct val="120000"/>
                <a:buFont typeface="Wingdings" panose="05000000000000000000" pitchFamily="2" charset="2"/>
                <a:buChar char="§"/>
              </a:pPr>
              <a:r>
                <a:rPr lang="el-GR">
                  <a:solidFill>
                    <a:schemeClr val="tx2"/>
                  </a:solidFill>
                </a:rPr>
                <a:t>800+ επαγγελματικοί κλάδοι</a:t>
              </a:r>
            </a:p>
            <a:p>
              <a:pPr>
                <a:buClr>
                  <a:schemeClr val="accent1"/>
                </a:buClr>
                <a:buSzPct val="120000"/>
                <a:buFont typeface="Wingdings" panose="05000000000000000000" pitchFamily="2" charset="2"/>
                <a:buChar char="§"/>
              </a:pPr>
              <a:r>
                <a:rPr lang="el-GR">
                  <a:solidFill>
                    <a:schemeClr val="tx2"/>
                  </a:solidFill>
                </a:rPr>
                <a:t>Εκπροσώπηση ΜμΕ στην Αθήνα</a:t>
              </a:r>
            </a:p>
          </p:txBody>
        </p:sp>
        <p:sp>
          <p:nvSpPr>
            <p:cNvPr id="13" name="TextBox 12">
              <a:extLst>
                <a:ext uri="{FF2B5EF4-FFF2-40B4-BE49-F238E27FC236}">
                  <a16:creationId xmlns:a16="http://schemas.microsoft.com/office/drawing/2014/main" id="{02259F0E-86E4-1AED-6190-C8DE3142DCAB}"/>
                </a:ext>
              </a:extLst>
            </p:cNvPr>
            <p:cNvSpPr txBox="1"/>
            <p:nvPr/>
          </p:nvSpPr>
          <p:spPr>
            <a:xfrm>
              <a:off x="3855997" y="4419154"/>
              <a:ext cx="2239818" cy="907941"/>
            </a:xfrm>
            <a:prstGeom prst="rect">
              <a:avLst/>
            </a:prstGeom>
            <a:noFill/>
            <a:ln w="3175">
              <a:noFill/>
            </a:ln>
          </p:spPr>
          <p:txBody>
            <a:bodyPr vert="horz" wrap="square" lIns="0" tIns="0" rIns="0" bIns="0" rtlCol="0" anchor="t" anchorCtr="0">
              <a:spAutoFit/>
            </a:bodyPr>
            <a:lstStyle>
              <a:defPPr>
                <a:defRPr lang="en-US"/>
              </a:defPPr>
              <a:lvl1pPr marL="171450" marR="0" lvl="0" indent="-171450" fontAlgn="auto">
                <a:lnSpc>
                  <a:spcPct val="100000"/>
                </a:lnSpc>
                <a:spcBef>
                  <a:spcPts val="0"/>
                </a:spcBef>
                <a:spcAft>
                  <a:spcPts val="600"/>
                </a:spcAft>
                <a:buClrTx/>
                <a:buSzTx/>
                <a:buFont typeface="Arial" panose="020B0604020202020204" pitchFamily="34" charset="0"/>
                <a:buChar char="•"/>
                <a:tabLst/>
                <a:defRPr kumimoji="0" sz="1100" b="0"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a:buClr>
                  <a:schemeClr val="tx2"/>
                </a:buClr>
                <a:buSzPct val="120000"/>
                <a:buFont typeface="Wingdings" panose="05000000000000000000" pitchFamily="2" charset="2"/>
                <a:buChar char="§"/>
              </a:pPr>
              <a:r>
                <a:rPr lang="el-GR">
                  <a:solidFill>
                    <a:schemeClr val="tx2"/>
                  </a:solidFill>
                </a:rPr>
                <a:t>Ενίσχυση βιωσιμότητας ΜμΕ</a:t>
              </a:r>
            </a:p>
            <a:p>
              <a:pPr>
                <a:buClr>
                  <a:schemeClr val="tx2"/>
                </a:buClr>
                <a:buSzPct val="120000"/>
                <a:buFont typeface="Wingdings" panose="05000000000000000000" pitchFamily="2" charset="2"/>
                <a:buChar char="§"/>
              </a:pPr>
              <a:r>
                <a:rPr lang="el-GR">
                  <a:solidFill>
                    <a:schemeClr val="tx2"/>
                  </a:solidFill>
                </a:rPr>
                <a:t>Πρόσβαση σε χρηματοδότηση</a:t>
              </a:r>
            </a:p>
            <a:p>
              <a:pPr>
                <a:buClr>
                  <a:schemeClr val="tx2"/>
                </a:buClr>
                <a:buSzPct val="120000"/>
                <a:buFont typeface="Wingdings" panose="05000000000000000000" pitchFamily="2" charset="2"/>
                <a:buChar char="§"/>
              </a:pPr>
              <a:r>
                <a:rPr lang="el-GR">
                  <a:solidFill>
                    <a:schemeClr val="tx2"/>
                  </a:solidFill>
                </a:rPr>
                <a:t>Προώθηση καινοτομίας</a:t>
              </a:r>
            </a:p>
            <a:p>
              <a:pPr>
                <a:buClr>
                  <a:schemeClr val="tx2"/>
                </a:buClr>
                <a:buSzPct val="120000"/>
                <a:buFont typeface="Wingdings" panose="05000000000000000000" pitchFamily="2" charset="2"/>
                <a:buChar char="§"/>
              </a:pPr>
              <a:r>
                <a:rPr lang="el-GR">
                  <a:solidFill>
                    <a:schemeClr val="tx2"/>
                  </a:solidFill>
                </a:rPr>
                <a:t>Υποστήριξη ανταγωνιστικότητας</a:t>
              </a:r>
            </a:p>
          </p:txBody>
        </p:sp>
        <p:sp>
          <p:nvSpPr>
            <p:cNvPr id="14" name="TextBox 13">
              <a:extLst>
                <a:ext uri="{FF2B5EF4-FFF2-40B4-BE49-F238E27FC236}">
                  <a16:creationId xmlns:a16="http://schemas.microsoft.com/office/drawing/2014/main" id="{8B1F9CD0-9B1A-EE86-85BB-C96D6D239521}"/>
                </a:ext>
              </a:extLst>
            </p:cNvPr>
            <p:cNvSpPr txBox="1"/>
            <p:nvPr/>
          </p:nvSpPr>
          <p:spPr>
            <a:xfrm>
              <a:off x="6141095" y="4021870"/>
              <a:ext cx="2155897" cy="1492716"/>
            </a:xfrm>
            <a:prstGeom prst="rect">
              <a:avLst/>
            </a:prstGeom>
            <a:noFill/>
            <a:ln w="3175">
              <a:noFill/>
            </a:ln>
          </p:spPr>
          <p:txBody>
            <a:bodyPr vert="horz" wrap="square" lIns="0" tIns="0" rIns="0" bIns="0" rtlCol="0" anchor="t" anchorCtr="0">
              <a:spAutoFit/>
            </a:bodyPr>
            <a:lstStyle>
              <a:defPPr>
                <a:defRPr lang="en-US"/>
              </a:defPPr>
              <a:lvl1pPr marL="171450" marR="0" lvl="0" indent="-171450" fontAlgn="auto">
                <a:lnSpc>
                  <a:spcPct val="100000"/>
                </a:lnSpc>
                <a:spcBef>
                  <a:spcPts val="0"/>
                </a:spcBef>
                <a:spcAft>
                  <a:spcPts val="600"/>
                </a:spcAft>
                <a:buClrTx/>
                <a:buSzTx/>
                <a:buFont typeface="Arial" panose="020B0604020202020204" pitchFamily="34" charset="0"/>
                <a:buChar char="•"/>
                <a:tabLst/>
                <a:defRPr kumimoji="0" sz="1100" b="0"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a:buClr>
                  <a:schemeClr val="accent4"/>
                </a:buClr>
                <a:buSzPct val="120000"/>
                <a:buFont typeface="Wingdings" panose="05000000000000000000" pitchFamily="2" charset="2"/>
                <a:buChar char="§"/>
              </a:pPr>
              <a:r>
                <a:rPr lang="el-GR">
                  <a:solidFill>
                    <a:schemeClr val="tx2"/>
                  </a:solidFill>
                </a:rPr>
                <a:t>Συμβουλευτική υποστήριξη</a:t>
              </a:r>
            </a:p>
            <a:p>
              <a:pPr>
                <a:buClr>
                  <a:schemeClr val="accent4"/>
                </a:buClr>
                <a:buSzPct val="120000"/>
                <a:buFont typeface="Wingdings" panose="05000000000000000000" pitchFamily="2" charset="2"/>
                <a:buChar char="§"/>
              </a:pPr>
              <a:r>
                <a:rPr lang="el-GR">
                  <a:solidFill>
                    <a:schemeClr val="tx2"/>
                  </a:solidFill>
                </a:rPr>
                <a:t>Εκπαιδευτικά σεμινάρια</a:t>
              </a:r>
            </a:p>
            <a:p>
              <a:pPr>
                <a:buClr>
                  <a:schemeClr val="accent4"/>
                </a:buClr>
                <a:buSzPct val="120000"/>
                <a:buFont typeface="Wingdings" panose="05000000000000000000" pitchFamily="2" charset="2"/>
                <a:buChar char="§"/>
              </a:pPr>
              <a:r>
                <a:rPr lang="el-GR">
                  <a:solidFill>
                    <a:schemeClr val="tx2"/>
                  </a:solidFill>
                </a:rPr>
                <a:t>Πληροφόρηση για επιδοτήσεις</a:t>
              </a:r>
            </a:p>
            <a:p>
              <a:pPr>
                <a:buClr>
                  <a:schemeClr val="accent4"/>
                </a:buClr>
                <a:buSzPct val="120000"/>
                <a:buFont typeface="Wingdings" panose="05000000000000000000" pitchFamily="2" charset="2"/>
                <a:buChar char="§"/>
              </a:pPr>
              <a:r>
                <a:rPr lang="el-GR">
                  <a:solidFill>
                    <a:schemeClr val="tx2"/>
                  </a:solidFill>
                </a:rPr>
                <a:t>Διαμεσολάβηση με δημόσιους φορείς</a:t>
              </a:r>
            </a:p>
            <a:p>
              <a:pPr>
                <a:buClr>
                  <a:schemeClr val="accent4"/>
                </a:buClr>
                <a:buSzPct val="120000"/>
                <a:buFont typeface="Wingdings" panose="05000000000000000000" pitchFamily="2" charset="2"/>
                <a:buChar char="§"/>
              </a:pPr>
              <a:r>
                <a:rPr lang="el-GR">
                  <a:solidFill>
                    <a:schemeClr val="tx2"/>
                  </a:solidFill>
                </a:rPr>
                <a:t>Networking &amp; δράσεις εξωστρέφειας</a:t>
              </a:r>
            </a:p>
          </p:txBody>
        </p:sp>
        <p:sp>
          <p:nvSpPr>
            <p:cNvPr id="15" name="TextBox 14">
              <a:extLst>
                <a:ext uri="{FF2B5EF4-FFF2-40B4-BE49-F238E27FC236}">
                  <a16:creationId xmlns:a16="http://schemas.microsoft.com/office/drawing/2014/main" id="{D9CD74EB-D8DC-A24B-7150-652D311ED8DA}"/>
                </a:ext>
              </a:extLst>
            </p:cNvPr>
            <p:cNvSpPr txBox="1"/>
            <p:nvPr/>
          </p:nvSpPr>
          <p:spPr>
            <a:xfrm>
              <a:off x="8463671" y="4393138"/>
              <a:ext cx="2528895" cy="1246495"/>
            </a:xfrm>
            <a:prstGeom prst="rect">
              <a:avLst/>
            </a:prstGeom>
            <a:noFill/>
            <a:ln w="3175">
              <a:noFill/>
            </a:ln>
          </p:spPr>
          <p:txBody>
            <a:bodyPr vert="horz" wrap="square" lIns="0" tIns="0" rIns="0" bIns="0" rtlCol="0" anchor="t" anchorCtr="0">
              <a:spAutoFit/>
            </a:bodyPr>
            <a:lstStyle>
              <a:defPPr>
                <a:defRPr lang="en-US"/>
              </a:defPPr>
              <a:lvl1pPr marL="171450" marR="0" lvl="0" indent="-171450" fontAlgn="auto">
                <a:lnSpc>
                  <a:spcPct val="100000"/>
                </a:lnSpc>
                <a:spcBef>
                  <a:spcPts val="0"/>
                </a:spcBef>
                <a:spcAft>
                  <a:spcPts val="600"/>
                </a:spcAft>
                <a:buClrTx/>
                <a:buSzTx/>
                <a:buFont typeface="Arial" panose="020B0604020202020204" pitchFamily="34" charset="0"/>
                <a:buChar char="•"/>
                <a:tabLst/>
                <a:defRPr kumimoji="0" sz="1100" b="0"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a:buClr>
                  <a:schemeClr val="accent4">
                    <a:lumMod val="40000"/>
                    <a:lumOff val="60000"/>
                  </a:schemeClr>
                </a:buClr>
                <a:buSzPct val="120000"/>
                <a:buFont typeface="Wingdings" panose="05000000000000000000" pitchFamily="2" charset="2"/>
                <a:buChar char="§"/>
              </a:pPr>
              <a:r>
                <a:rPr lang="el-GR">
                  <a:solidFill>
                    <a:schemeClr val="tx2"/>
                  </a:solidFill>
                </a:rPr>
                <a:t>Συμμετοχή σε ευρωπαϊκά προγράμματα</a:t>
              </a:r>
            </a:p>
            <a:p>
              <a:pPr>
                <a:buClr>
                  <a:schemeClr val="accent4">
                    <a:lumMod val="40000"/>
                    <a:lumOff val="60000"/>
                  </a:schemeClr>
                </a:buClr>
                <a:buSzPct val="120000"/>
                <a:buFont typeface="Wingdings" panose="05000000000000000000" pitchFamily="2" charset="2"/>
                <a:buChar char="§"/>
              </a:pPr>
              <a:r>
                <a:rPr lang="el-GR">
                  <a:solidFill>
                    <a:schemeClr val="tx2"/>
                  </a:solidFill>
                </a:rPr>
                <a:t>Εκδηλώσεις &amp; ημερίδες</a:t>
              </a:r>
            </a:p>
            <a:p>
              <a:pPr>
                <a:buClr>
                  <a:schemeClr val="accent4">
                    <a:lumMod val="40000"/>
                    <a:lumOff val="60000"/>
                  </a:schemeClr>
                </a:buClr>
                <a:buSzPct val="120000"/>
                <a:buFont typeface="Wingdings" panose="05000000000000000000" pitchFamily="2" charset="2"/>
                <a:buChar char="§"/>
              </a:pPr>
              <a:r>
                <a:rPr lang="el-GR">
                  <a:solidFill>
                    <a:schemeClr val="tx2"/>
                  </a:solidFill>
                </a:rPr>
                <a:t>Συνεργασίες με φορείς</a:t>
              </a:r>
            </a:p>
            <a:p>
              <a:pPr>
                <a:buClr>
                  <a:schemeClr val="accent4">
                    <a:lumMod val="40000"/>
                    <a:lumOff val="60000"/>
                  </a:schemeClr>
                </a:buClr>
                <a:buSzPct val="120000"/>
                <a:buFont typeface="Wingdings" panose="05000000000000000000" pitchFamily="2" charset="2"/>
                <a:buChar char="§"/>
              </a:pPr>
              <a:r>
                <a:rPr lang="el-GR">
                  <a:solidFill>
                    <a:schemeClr val="tx2"/>
                  </a:solidFill>
                </a:rPr>
                <a:t>Υποστήριση επιχειρηματικών κοινοτήτων</a:t>
              </a:r>
            </a:p>
          </p:txBody>
        </p:sp>
      </p:grpSp>
      <p:sp>
        <p:nvSpPr>
          <p:cNvPr id="16" name="Title 1">
            <a:extLst>
              <a:ext uri="{FF2B5EF4-FFF2-40B4-BE49-F238E27FC236}">
                <a16:creationId xmlns:a16="http://schemas.microsoft.com/office/drawing/2014/main" id="{FB1AEDC8-96A2-0878-CA1D-37D1789B8FE3}"/>
              </a:ext>
            </a:extLst>
          </p:cNvPr>
          <p:cNvSpPr txBox="1">
            <a:spLocks/>
          </p:cNvSpPr>
          <p:nvPr/>
        </p:nvSpPr>
        <p:spPr>
          <a:xfrm>
            <a:off x="998400" y="431800"/>
            <a:ext cx="8415107"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tx2"/>
                </a:solidFill>
                <a:latin typeface="+mj-lt"/>
                <a:ea typeface="+mj-ea"/>
                <a:cs typeface="+mj-cs"/>
              </a:defRPr>
            </a:lvl1pPr>
          </a:lstStyle>
          <a:p>
            <a:r>
              <a:rPr lang="el-GR">
                <a:latin typeface="KPMG Greek Bold" panose="020B0803030202040204" pitchFamily="34" charset="0"/>
              </a:rPr>
              <a:t>Βιοτεχνικό Επιμελητήριο Αθήνας</a:t>
            </a:r>
            <a:endParaRPr lang="en-GB"/>
          </a:p>
        </p:txBody>
      </p:sp>
    </p:spTree>
    <p:extLst>
      <p:ext uri="{BB962C8B-B14F-4D97-AF65-F5344CB8AC3E}">
        <p14:creationId xmlns:p14="http://schemas.microsoft.com/office/powerpoint/2010/main" val="222003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39A9D-65F9-6A27-C2CF-72B6C2C06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B0185-EF60-F4D7-5A0D-0A19DC3E8FB3}"/>
              </a:ext>
            </a:extLst>
          </p:cNvPr>
          <p:cNvSpPr>
            <a:spLocks noGrp="1"/>
          </p:cNvSpPr>
          <p:nvPr>
            <p:ph type="title"/>
          </p:nvPr>
        </p:nvSpPr>
        <p:spPr/>
        <p:txBody>
          <a:bodyPr/>
          <a:lstStyle/>
          <a:p>
            <a:r>
              <a:rPr lang="el-GR" sz="4000" b="1">
                <a:latin typeface="KPMG Greek Bold" panose="020B0803030202040204" pitchFamily="34" charset="0"/>
              </a:rPr>
              <a:t>Συνεργεία Αυτοκινήτων</a:t>
            </a: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A29644C1-D28A-77BC-8572-BBA21C47E3E5}"/>
              </a:ext>
            </a:extLst>
          </p:cNvPr>
          <p:cNvSpPr txBox="1"/>
          <p:nvPr/>
        </p:nvSpPr>
        <p:spPr>
          <a:xfrm>
            <a:off x="605742" y="3927028"/>
            <a:ext cx="1440000" cy="861774"/>
          </a:xfrm>
          <a:prstGeom prst="rect">
            <a:avLst/>
          </a:prstGeom>
          <a:noFill/>
        </p:spPr>
        <p:txBody>
          <a:bodyPr wrap="square" lIns="0" tIns="0" rIns="0" bIns="0" rtlCol="0">
            <a:spAutoFit/>
          </a:bodyPr>
          <a:lstStyle/>
          <a:p>
            <a:pPr lvl="0">
              <a:spcAft>
                <a:spcPts val="600"/>
              </a:spcAft>
              <a:defRPr/>
            </a:pPr>
            <a:r>
              <a:rPr lang="el-GR" sz="1200" b="1">
                <a:solidFill>
                  <a:srgbClr val="00338D"/>
                </a:solidFill>
              </a:rPr>
              <a:t>των συνεργείων αυτοκινήτων στην Ελλάδα </a:t>
            </a:r>
            <a:r>
              <a:rPr lang="el-GR" sz="1000">
                <a:solidFill>
                  <a:srgbClr val="00338D"/>
                </a:solidFill>
              </a:rPr>
              <a:t>λειτουργεί ως οικογενειακή ή </a:t>
            </a:r>
            <a:r>
              <a:rPr lang="en-US" sz="1000">
                <a:solidFill>
                  <a:srgbClr val="00338D"/>
                </a:solidFill>
              </a:rPr>
              <a:t>single-owner </a:t>
            </a:r>
            <a:r>
              <a:rPr lang="el-GR" sz="1000">
                <a:solidFill>
                  <a:srgbClr val="00338D"/>
                </a:solidFill>
              </a:rPr>
              <a:t>επιχείρηση.</a:t>
            </a:r>
            <a:endParaRPr lang="en-GB" sz="1000">
              <a:solidFill>
                <a:srgbClr val="00338D"/>
              </a:solidFill>
            </a:endParaRPr>
          </a:p>
        </p:txBody>
      </p:sp>
      <p:sp>
        <p:nvSpPr>
          <p:cNvPr id="10" name="TextBox 9">
            <a:extLst>
              <a:ext uri="{FF2B5EF4-FFF2-40B4-BE49-F238E27FC236}">
                <a16:creationId xmlns:a16="http://schemas.microsoft.com/office/drawing/2014/main" id="{514B9F43-90AE-E3F7-2664-3DE30DFE8D06}"/>
              </a:ext>
            </a:extLst>
          </p:cNvPr>
          <p:cNvSpPr txBox="1"/>
          <p:nvPr/>
        </p:nvSpPr>
        <p:spPr>
          <a:xfrm>
            <a:off x="2583418" y="3927028"/>
            <a:ext cx="1440000" cy="892552"/>
          </a:xfrm>
          <a:prstGeom prst="rect">
            <a:avLst/>
          </a:prstGeom>
          <a:noFill/>
        </p:spPr>
        <p:txBody>
          <a:bodyPr wrap="square" lIns="0" tIns="0" rIns="0" bIns="0" rtlCol="0">
            <a:spAutoFit/>
          </a:bodyPr>
          <a:lstStyle/>
          <a:p>
            <a:pPr lvl="0">
              <a:spcAft>
                <a:spcPts val="600"/>
              </a:spcAft>
              <a:defRPr/>
            </a:pPr>
            <a:r>
              <a:rPr lang="el-GR" sz="1200" b="1">
                <a:solidFill>
                  <a:srgbClr val="00338D"/>
                </a:solidFill>
              </a:rPr>
              <a:t>Συνεργεία αντιμετωπίζουν έλλειψη εργαζομένων </a:t>
            </a:r>
            <a:r>
              <a:rPr lang="el-GR" sz="1000">
                <a:solidFill>
                  <a:srgbClr val="00338D"/>
                </a:solidFill>
              </a:rPr>
              <a:t>την τελευταία πενταετία.</a:t>
            </a:r>
            <a:endParaRPr lang="en-GB" sz="1000">
              <a:solidFill>
                <a:srgbClr val="00338D"/>
              </a:solidFill>
            </a:endParaRPr>
          </a:p>
        </p:txBody>
      </p:sp>
      <p:sp>
        <p:nvSpPr>
          <p:cNvPr id="11" name="TextBox 10">
            <a:extLst>
              <a:ext uri="{FF2B5EF4-FFF2-40B4-BE49-F238E27FC236}">
                <a16:creationId xmlns:a16="http://schemas.microsoft.com/office/drawing/2014/main" id="{A1854738-41D0-1ECE-5A8B-F5D52FA70961}"/>
              </a:ext>
            </a:extLst>
          </p:cNvPr>
          <p:cNvSpPr txBox="1"/>
          <p:nvPr/>
        </p:nvSpPr>
        <p:spPr>
          <a:xfrm>
            <a:off x="4561094" y="3984178"/>
            <a:ext cx="1440000" cy="677108"/>
          </a:xfrm>
          <a:prstGeom prst="rect">
            <a:avLst/>
          </a:prstGeom>
          <a:noFill/>
        </p:spPr>
        <p:txBody>
          <a:bodyPr wrap="square" lIns="0" tIns="0" rIns="0" bIns="0" rtlCol="0">
            <a:spAutoFit/>
          </a:bodyPr>
          <a:lstStyle/>
          <a:p>
            <a:pPr lvl="0">
              <a:spcAft>
                <a:spcPts val="600"/>
              </a:spcAft>
              <a:defRPr/>
            </a:pPr>
            <a:r>
              <a:rPr lang="el-GR" sz="1200" b="1">
                <a:solidFill>
                  <a:srgbClr val="00338D"/>
                </a:solidFill>
              </a:rPr>
              <a:t>Οχήματα στην Ελλάδα </a:t>
            </a:r>
            <a:r>
              <a:rPr lang="el-GR" sz="1000">
                <a:solidFill>
                  <a:srgbClr val="00338D"/>
                </a:solidFill>
              </a:rPr>
              <a:t>κυκλοφορούν χωρίς τακτική συντήρηση ή τεχνικό έλεγχο.</a:t>
            </a:r>
            <a:endParaRPr lang="en-GB" sz="1000">
              <a:solidFill>
                <a:srgbClr val="00338D"/>
              </a:solidFill>
            </a:endParaRPr>
          </a:p>
        </p:txBody>
      </p:sp>
      <p:sp>
        <p:nvSpPr>
          <p:cNvPr id="12" name="TextBox 11">
            <a:extLst>
              <a:ext uri="{FF2B5EF4-FFF2-40B4-BE49-F238E27FC236}">
                <a16:creationId xmlns:a16="http://schemas.microsoft.com/office/drawing/2014/main" id="{B6FAEE98-65AF-5247-D30C-3CC523EE6ABB}"/>
              </a:ext>
            </a:extLst>
          </p:cNvPr>
          <p:cNvSpPr txBox="1"/>
          <p:nvPr/>
        </p:nvSpPr>
        <p:spPr>
          <a:xfrm>
            <a:off x="6586396" y="3978741"/>
            <a:ext cx="1440000" cy="1015663"/>
          </a:xfrm>
          <a:prstGeom prst="rect">
            <a:avLst/>
          </a:prstGeom>
          <a:noFill/>
        </p:spPr>
        <p:txBody>
          <a:bodyPr wrap="square" lIns="0" tIns="0" rIns="0" bIns="0" rtlCol="0">
            <a:spAutoFit/>
          </a:bodyPr>
          <a:lstStyle/>
          <a:p>
            <a:pPr lvl="0">
              <a:spcAft>
                <a:spcPts val="600"/>
              </a:spcAft>
              <a:defRPr/>
            </a:pPr>
            <a:r>
              <a:rPr lang="el-GR" sz="1200" b="1">
                <a:solidFill>
                  <a:srgbClr val="00338D"/>
                </a:solidFill>
              </a:rPr>
              <a:t>Μέση ηλικία επιβατικών οχημάτων</a:t>
            </a:r>
            <a:br>
              <a:rPr lang="en-US" sz="1400" b="1">
                <a:solidFill>
                  <a:srgbClr val="00338D"/>
                </a:solidFill>
                <a:latin typeface="Arial"/>
              </a:rPr>
            </a:br>
            <a:r>
              <a:rPr lang="el-GR" sz="1000">
                <a:solidFill>
                  <a:srgbClr val="00338D"/>
                </a:solidFill>
              </a:rPr>
              <a:t>Ο </a:t>
            </a:r>
            <a:r>
              <a:rPr lang="el-GR" sz="1000" err="1">
                <a:solidFill>
                  <a:srgbClr val="00338D"/>
                </a:solidFill>
              </a:rPr>
              <a:t>γηραιότερος</a:t>
            </a:r>
            <a:r>
              <a:rPr lang="el-GR" sz="1000">
                <a:solidFill>
                  <a:srgbClr val="00338D"/>
                </a:solidFill>
              </a:rPr>
              <a:t> στόλος οχημάτων στην ΕΕ (ΕΕ: ~12,5 έτη).</a:t>
            </a:r>
          </a:p>
        </p:txBody>
      </p:sp>
      <p:sp>
        <p:nvSpPr>
          <p:cNvPr id="13" name="TextBox 12">
            <a:extLst>
              <a:ext uri="{FF2B5EF4-FFF2-40B4-BE49-F238E27FC236}">
                <a16:creationId xmlns:a16="http://schemas.microsoft.com/office/drawing/2014/main" id="{C74DC0DA-DAAC-6888-9108-BF80C7FC62D3}"/>
              </a:ext>
            </a:extLst>
          </p:cNvPr>
          <p:cNvSpPr txBox="1"/>
          <p:nvPr/>
        </p:nvSpPr>
        <p:spPr>
          <a:xfrm>
            <a:off x="8370526" y="3927028"/>
            <a:ext cx="1440000" cy="1169551"/>
          </a:xfrm>
          <a:prstGeom prst="rect">
            <a:avLst/>
          </a:prstGeom>
          <a:noFill/>
        </p:spPr>
        <p:txBody>
          <a:bodyPr wrap="square" lIns="0" tIns="0" rIns="0" bIns="0" rtlCol="0">
            <a:spAutoFit/>
          </a:bodyPr>
          <a:lstStyle/>
          <a:p>
            <a:pPr lvl="0">
              <a:spcAft>
                <a:spcPts val="600"/>
              </a:spcAft>
              <a:defRPr/>
            </a:pPr>
            <a:r>
              <a:rPr lang="el-GR" sz="1200" b="1">
                <a:solidFill>
                  <a:srgbClr val="00338D"/>
                </a:solidFill>
              </a:rPr>
              <a:t>Νέα στην κυκλοφορία οχήματα </a:t>
            </a:r>
            <a:r>
              <a:rPr lang="el-GR" sz="1000">
                <a:solidFill>
                  <a:srgbClr val="00338D"/>
                </a:solidFill>
              </a:rPr>
              <a:t>για πρώτη φορά στην Ελλάδα το 2025, σημειώνοντας αύξηση ~5% σε σχέση με το 2024.</a:t>
            </a:r>
            <a:endParaRPr lang="en-GB" sz="1000">
              <a:solidFill>
                <a:srgbClr val="00338D"/>
              </a:solidFill>
            </a:endParaRPr>
          </a:p>
        </p:txBody>
      </p:sp>
      <p:cxnSp>
        <p:nvCxnSpPr>
          <p:cNvPr id="14" name="Straight Connector 13">
            <a:extLst>
              <a:ext uri="{FF2B5EF4-FFF2-40B4-BE49-F238E27FC236}">
                <a16:creationId xmlns:a16="http://schemas.microsoft.com/office/drawing/2014/main" id="{6135A8A8-CAAC-74C5-6C20-035BD8D8DB55}"/>
              </a:ext>
            </a:extLst>
          </p:cNvPr>
          <p:cNvCxnSpPr>
            <a:cxnSpLocks/>
          </p:cNvCxnSpPr>
          <p:nvPr/>
        </p:nvCxnSpPr>
        <p:spPr>
          <a:xfrm>
            <a:off x="175800" y="2900901"/>
            <a:ext cx="11840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C372AA8-0548-6BA7-6174-665004DA2BB4}"/>
              </a:ext>
            </a:extLst>
          </p:cNvPr>
          <p:cNvSpPr/>
          <p:nvPr/>
        </p:nvSpPr>
        <p:spPr>
          <a:xfrm>
            <a:off x="462867" y="2100052"/>
            <a:ext cx="1634400" cy="163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3600">
                <a:solidFill>
                  <a:srgbClr val="FFFFFF"/>
                </a:solidFill>
                <a:latin typeface="KPMG Greek Bold" panose="020B0803030202040204" pitchFamily="34" charset="0"/>
              </a:rPr>
              <a:t>&gt;95%</a:t>
            </a:r>
          </a:p>
        </p:txBody>
      </p:sp>
      <p:sp>
        <p:nvSpPr>
          <p:cNvPr id="5" name="Oval 4">
            <a:extLst>
              <a:ext uri="{FF2B5EF4-FFF2-40B4-BE49-F238E27FC236}">
                <a16:creationId xmlns:a16="http://schemas.microsoft.com/office/drawing/2014/main" id="{4AE1A837-AFC3-FB2A-C208-F0D94CD482C3}"/>
              </a:ext>
            </a:extLst>
          </p:cNvPr>
          <p:cNvSpPr/>
          <p:nvPr/>
        </p:nvSpPr>
        <p:spPr>
          <a:xfrm>
            <a:off x="2537194" y="2246492"/>
            <a:ext cx="1296000" cy="129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8 στα 10</a:t>
            </a:r>
          </a:p>
        </p:txBody>
      </p:sp>
      <p:sp>
        <p:nvSpPr>
          <p:cNvPr id="7" name="Oval 6">
            <a:extLst>
              <a:ext uri="{FF2B5EF4-FFF2-40B4-BE49-F238E27FC236}">
                <a16:creationId xmlns:a16="http://schemas.microsoft.com/office/drawing/2014/main" id="{7C3A615B-65EF-13F1-F4EF-BDA98AABBC2A}"/>
              </a:ext>
            </a:extLst>
          </p:cNvPr>
          <p:cNvSpPr/>
          <p:nvPr/>
        </p:nvSpPr>
        <p:spPr>
          <a:xfrm>
            <a:off x="6621341" y="2241937"/>
            <a:ext cx="1296000" cy="129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rPr>
              <a:t>~20 έτη</a:t>
            </a:r>
          </a:p>
        </p:txBody>
      </p:sp>
      <p:sp>
        <p:nvSpPr>
          <p:cNvPr id="8" name="Oval 7">
            <a:extLst>
              <a:ext uri="{FF2B5EF4-FFF2-40B4-BE49-F238E27FC236}">
                <a16:creationId xmlns:a16="http://schemas.microsoft.com/office/drawing/2014/main" id="{D9B53BA9-8A7B-EC91-2637-8B1EE2DD1724}"/>
              </a:ext>
            </a:extLst>
          </p:cNvPr>
          <p:cNvSpPr/>
          <p:nvPr/>
        </p:nvSpPr>
        <p:spPr>
          <a:xfrm>
            <a:off x="8190526" y="1990725"/>
            <a:ext cx="1692000" cy="1692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200" b="0" i="0" u="none" strike="noStrike" kern="1200" cap="none" spc="0" normalizeH="0" baseline="0" noProof="0">
                <a:ln>
                  <a:noFill/>
                </a:ln>
                <a:solidFill>
                  <a:srgbClr val="00338D"/>
                </a:solidFill>
                <a:effectLst/>
                <a:uLnTx/>
                <a:uFillTx/>
                <a:latin typeface="KPMG Greek Bold" panose="020B0803030202040204" pitchFamily="34" charset="0"/>
              </a:rPr>
              <a:t>341.517</a:t>
            </a:r>
          </a:p>
        </p:txBody>
      </p:sp>
      <p:sp>
        <p:nvSpPr>
          <p:cNvPr id="15" name="Oval 14">
            <a:extLst>
              <a:ext uri="{FF2B5EF4-FFF2-40B4-BE49-F238E27FC236}">
                <a16:creationId xmlns:a16="http://schemas.microsoft.com/office/drawing/2014/main" id="{E1505F70-24DA-E1C1-DD71-6C74782A5226}"/>
              </a:ext>
            </a:extLst>
          </p:cNvPr>
          <p:cNvSpPr/>
          <p:nvPr/>
        </p:nvSpPr>
        <p:spPr>
          <a:xfrm>
            <a:off x="10355016" y="2504822"/>
            <a:ext cx="900000" cy="900000"/>
          </a:xfrm>
          <a:prstGeom prst="ellipse">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a:solidFill>
                  <a:srgbClr val="FFFFFF"/>
                </a:solidFill>
                <a:latin typeface="KPMG Greek Bold" panose="020B0803030202040204" pitchFamily="34" charset="0"/>
              </a:rPr>
              <a:t>+2,4%</a:t>
            </a:r>
          </a:p>
        </p:txBody>
      </p:sp>
      <p:sp>
        <p:nvSpPr>
          <p:cNvPr id="17" name="TextBox 16">
            <a:extLst>
              <a:ext uri="{FF2B5EF4-FFF2-40B4-BE49-F238E27FC236}">
                <a16:creationId xmlns:a16="http://schemas.microsoft.com/office/drawing/2014/main" id="{94375EB4-0995-CAD8-D97D-B621F9EC5FEE}"/>
              </a:ext>
            </a:extLst>
          </p:cNvPr>
          <p:cNvSpPr txBox="1"/>
          <p:nvPr/>
        </p:nvSpPr>
        <p:spPr>
          <a:xfrm>
            <a:off x="10316916" y="3909474"/>
            <a:ext cx="1440000" cy="830997"/>
          </a:xfrm>
          <a:prstGeom prst="rect">
            <a:avLst/>
          </a:prstGeom>
          <a:noFill/>
        </p:spPr>
        <p:txBody>
          <a:bodyPr wrap="square" lIns="0" tIns="0" rIns="0" bIns="0" rtlCol="0">
            <a:spAutoFit/>
          </a:bodyPr>
          <a:lstStyle/>
          <a:p>
            <a:pPr lvl="0">
              <a:spcAft>
                <a:spcPts val="300"/>
              </a:spcAft>
              <a:defRPr/>
            </a:pPr>
            <a:r>
              <a:rPr lang="el-GR" sz="1200" b="1">
                <a:solidFill>
                  <a:srgbClr val="00338D"/>
                </a:solidFill>
              </a:rPr>
              <a:t>Άνοδος του κύκλου εργασιών </a:t>
            </a:r>
            <a:r>
              <a:rPr lang="el-GR" sz="1000">
                <a:solidFill>
                  <a:srgbClr val="00338D"/>
                </a:solidFill>
              </a:rPr>
              <a:t>του κλάδου των συνεργείων αυτοκινήτων το 2025 σε σχέση με το 2024.</a:t>
            </a:r>
            <a:endParaRPr lang="en-GB" sz="1000">
              <a:solidFill>
                <a:srgbClr val="00338D"/>
              </a:solidFill>
            </a:endParaRPr>
          </a:p>
        </p:txBody>
      </p:sp>
      <p:sp>
        <p:nvSpPr>
          <p:cNvPr id="6" name="Oval 5">
            <a:extLst>
              <a:ext uri="{FF2B5EF4-FFF2-40B4-BE49-F238E27FC236}">
                <a16:creationId xmlns:a16="http://schemas.microsoft.com/office/drawing/2014/main" id="{1378BC50-41E1-3292-CF3A-3022F56D9E3C}"/>
              </a:ext>
            </a:extLst>
          </p:cNvPr>
          <p:cNvSpPr/>
          <p:nvPr/>
        </p:nvSpPr>
        <p:spPr>
          <a:xfrm>
            <a:off x="4306195" y="1927198"/>
            <a:ext cx="1944000" cy="194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4400" b="0" i="0" u="none" strike="noStrike" kern="1200" cap="none" spc="0" normalizeH="0" baseline="0" noProof="0">
                <a:ln>
                  <a:noFill/>
                </a:ln>
                <a:solidFill>
                  <a:srgbClr val="FFFFFF"/>
                </a:solidFill>
                <a:effectLst/>
                <a:uLnTx/>
                <a:uFillTx/>
                <a:latin typeface="KPMG Greek Bold" panose="020B0803030202040204" pitchFamily="34" charset="0"/>
              </a:rPr>
              <a:t>2,84 εκατ.</a:t>
            </a:r>
          </a:p>
        </p:txBody>
      </p:sp>
      <p:sp>
        <p:nvSpPr>
          <p:cNvPr id="4" name="TextBox 3">
            <a:extLst>
              <a:ext uri="{FF2B5EF4-FFF2-40B4-BE49-F238E27FC236}">
                <a16:creationId xmlns:a16="http://schemas.microsoft.com/office/drawing/2014/main" id="{67E471CA-FC19-3C4E-6D88-150CF97E0FEF}"/>
              </a:ext>
            </a:extLst>
          </p:cNvPr>
          <p:cNvSpPr txBox="1"/>
          <p:nvPr/>
        </p:nvSpPr>
        <p:spPr>
          <a:xfrm>
            <a:off x="998400" y="965200"/>
            <a:ext cx="9454710" cy="835933"/>
          </a:xfrm>
          <a:prstGeom prst="rect">
            <a:avLst/>
          </a:prstGeom>
        </p:spPr>
        <p:txBody>
          <a:bodyPr vert="horz" wrap="square" lIns="0" tIns="0" rIns="0" bIns="0" rtlCol="0" anchor="t" anchorCtr="0">
            <a:noAutofit/>
          </a:bodyPr>
          <a:lstStyle/>
          <a:p>
            <a:pPr>
              <a:spcAft>
                <a:spcPts val="600"/>
              </a:spcAft>
            </a:pPr>
            <a:r>
              <a:rPr lang="el-GR" sz="1200">
                <a:solidFill>
                  <a:srgbClr val="00338D"/>
                </a:solidFill>
              </a:rPr>
              <a:t>Ο κλάδος των συνεργείων αυτοκινήτων στην Ελλάδα αποτελεί βασικό πυλώνα της οδικής κινητικότητας, χαρακτηρίζεται από υψηλό κατακερματισμό και κυριαρχία μικρών οικογενειακών επιχειρήσεων, εξυπηρετώντας έναν από τους πιο «</a:t>
            </a:r>
            <a:r>
              <a:rPr lang="el-GR" sz="1200" err="1">
                <a:solidFill>
                  <a:srgbClr val="00338D"/>
                </a:solidFill>
              </a:rPr>
              <a:t>γηρασμένους</a:t>
            </a:r>
            <a:r>
              <a:rPr lang="el-GR" sz="1200">
                <a:solidFill>
                  <a:srgbClr val="00338D"/>
                </a:solidFill>
              </a:rPr>
              <a:t>» στόλους οχημάτων στην Ευρώπη</a:t>
            </a:r>
          </a:p>
        </p:txBody>
      </p:sp>
      <p:pic>
        <p:nvPicPr>
          <p:cNvPr id="24" name="Graphic 23" descr="Car Mechanic with solid fill">
            <a:extLst>
              <a:ext uri="{FF2B5EF4-FFF2-40B4-BE49-F238E27FC236}">
                <a16:creationId xmlns:a16="http://schemas.microsoft.com/office/drawing/2014/main" id="{DE6FA851-6AA9-AC20-6FDD-9AE9C47A9C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3598" y="356125"/>
            <a:ext cx="599552" cy="599550"/>
          </a:xfrm>
          <a:prstGeom prst="rect">
            <a:avLst/>
          </a:prstGeom>
        </p:spPr>
      </p:pic>
    </p:spTree>
    <p:extLst>
      <p:ext uri="{BB962C8B-B14F-4D97-AF65-F5344CB8AC3E}">
        <p14:creationId xmlns:p14="http://schemas.microsoft.com/office/powerpoint/2010/main" val="2504670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86F2F30-3E7A-4B78-B79B-F115A420E420}"/>
              </a:ext>
            </a:extLst>
          </p:cNvPr>
          <p:cNvSpPr/>
          <p:nvPr/>
        </p:nvSpPr>
        <p:spPr>
          <a:xfrm>
            <a:off x="5502000" y="4605961"/>
            <a:ext cx="1188000" cy="1188000"/>
          </a:xfrm>
          <a:prstGeom prst="ellipse">
            <a:avLst/>
          </a:prstGeom>
          <a:solidFill>
            <a:srgbClr val="ACEA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6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49%</a:t>
            </a:r>
            <a:endParaRPr kumimoji="0" lang="en-GB" sz="3600" b="0" i="0" u="none" strike="noStrike" kern="1200" cap="none" spc="0" normalizeH="0" baseline="0" noProof="0">
              <a:ln>
                <a:noFill/>
              </a:ln>
              <a:solidFill>
                <a:srgbClr val="00338D"/>
              </a:solidFill>
              <a:effectLst/>
              <a:uLnTx/>
              <a:uFillTx/>
              <a:latin typeface="KPMG Bold" panose="020B0803030202040204" pitchFamily="34" charset="0"/>
              <a:ea typeface="+mn-ea"/>
              <a:cs typeface="+mn-cs"/>
            </a:endParaRPr>
          </a:p>
        </p:txBody>
      </p:sp>
      <p:sp>
        <p:nvSpPr>
          <p:cNvPr id="11" name="Oval 10">
            <a:extLst>
              <a:ext uri="{FF2B5EF4-FFF2-40B4-BE49-F238E27FC236}">
                <a16:creationId xmlns:a16="http://schemas.microsoft.com/office/drawing/2014/main" id="{294F088E-EA89-4C08-B1CB-977EF1879D55}"/>
              </a:ext>
            </a:extLst>
          </p:cNvPr>
          <p:cNvSpPr/>
          <p:nvPr/>
        </p:nvSpPr>
        <p:spPr>
          <a:xfrm>
            <a:off x="4837497" y="3102604"/>
            <a:ext cx="1512000" cy="1512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r>
              <a:rPr kumimoji="0" lang="en-US"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7</a:t>
            </a:r>
            <a:r>
              <a:rPr kumimoji="0" lang="el-GR"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0</a:t>
            </a:r>
            <a:r>
              <a:rPr kumimoji="0" lang="en-GB"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B2E2E59C-4EEB-424F-A30A-CC1CF2E00C79}"/>
              </a:ext>
            </a:extLst>
          </p:cNvPr>
          <p:cNvSpPr/>
          <p:nvPr/>
        </p:nvSpPr>
        <p:spPr>
          <a:xfrm>
            <a:off x="6487267" y="3792231"/>
            <a:ext cx="1008000" cy="1008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22</a:t>
            </a:r>
            <a:r>
              <a:rPr kumimoji="0" lang="en-GB" sz="2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9" name="Oval 8">
            <a:extLst>
              <a:ext uri="{FF2B5EF4-FFF2-40B4-BE49-F238E27FC236}">
                <a16:creationId xmlns:a16="http://schemas.microsoft.com/office/drawing/2014/main" id="{FBEB7BDD-03FD-4A92-BB56-22BAAA68FF13}"/>
              </a:ext>
            </a:extLst>
          </p:cNvPr>
          <p:cNvSpPr/>
          <p:nvPr/>
        </p:nvSpPr>
        <p:spPr>
          <a:xfrm>
            <a:off x="4612838" y="1659628"/>
            <a:ext cx="1296000" cy="1296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53</a:t>
            </a:r>
            <a:r>
              <a:rPr kumimoji="0" lang="en-GB"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grpSp>
        <p:nvGrpSpPr>
          <p:cNvPr id="4" name="Group 3">
            <a:extLst>
              <a:ext uri="{FF2B5EF4-FFF2-40B4-BE49-F238E27FC236}">
                <a16:creationId xmlns:a16="http://schemas.microsoft.com/office/drawing/2014/main" id="{9742E2DF-34A0-43C0-952E-9CBD5C93B8D1}"/>
              </a:ext>
            </a:extLst>
          </p:cNvPr>
          <p:cNvGrpSpPr/>
          <p:nvPr/>
        </p:nvGrpSpPr>
        <p:grpSpPr>
          <a:xfrm>
            <a:off x="1475642" y="1323386"/>
            <a:ext cx="3197112" cy="1090148"/>
            <a:chOff x="1725668" y="1521008"/>
            <a:chExt cx="3197112" cy="1090148"/>
          </a:xfrm>
        </p:grpSpPr>
        <p:sp>
          <p:nvSpPr>
            <p:cNvPr id="16" name="Freeform: Shape 15">
              <a:extLst>
                <a:ext uri="{FF2B5EF4-FFF2-40B4-BE49-F238E27FC236}">
                  <a16:creationId xmlns:a16="http://schemas.microsoft.com/office/drawing/2014/main" id="{580C6E94-9ED8-441F-9923-530D92798E00}"/>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AE665B59-4FA7-4B49-A0F2-3F66461BBFA7}"/>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53% των συμμετεχόντων δηλώνουν ότι αντιμετωπίζουν δυσκολία στην προμήθεια των απαραίτητων ανταλλακτικών για τη λειτουργία της επιχείρησής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979EBC71-BD59-4BC2-8D83-28FF57CF9131}"/>
              </a:ext>
            </a:extLst>
          </p:cNvPr>
          <p:cNvGrpSpPr/>
          <p:nvPr/>
        </p:nvGrpSpPr>
        <p:grpSpPr>
          <a:xfrm>
            <a:off x="1705434" y="2846289"/>
            <a:ext cx="3197112" cy="903943"/>
            <a:chOff x="1725668" y="1521008"/>
            <a:chExt cx="3197112" cy="903943"/>
          </a:xfrm>
        </p:grpSpPr>
        <p:sp>
          <p:nvSpPr>
            <p:cNvPr id="19" name="Freeform: Shape 18">
              <a:extLst>
                <a:ext uri="{FF2B5EF4-FFF2-40B4-BE49-F238E27FC236}">
                  <a16:creationId xmlns:a16="http://schemas.microsoft.com/office/drawing/2014/main" id="{95B8E641-17A9-4F62-A933-EFB60CB18C70}"/>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7E6E3A0-2112-40DD-AC0D-DDF073614B9E}"/>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Περίπου το </a:t>
              </a:r>
              <a:r>
                <a:rPr kumimoji="0" lang="en-US" sz="1100" b="0" i="0" u="none" strike="noStrike" kern="1200" cap="none" spc="0" normalizeH="0" baseline="0" noProof="0">
                  <a:ln>
                    <a:noFill/>
                  </a:ln>
                  <a:solidFill>
                    <a:srgbClr val="00338D"/>
                  </a:solidFill>
                  <a:effectLst/>
                  <a:uLnTx/>
                  <a:uFillTx/>
                  <a:latin typeface="Arial"/>
                  <a:ea typeface="+mn-ea"/>
                  <a:cs typeface="+mn-cs"/>
                </a:rPr>
                <a:t>7</a:t>
              </a:r>
              <a:r>
                <a:rPr kumimoji="0" lang="el-GR" sz="1100" b="0" i="0" u="none" strike="noStrike" kern="1200" cap="none" spc="0" normalizeH="0" baseline="0" noProof="0">
                  <a:ln>
                    <a:noFill/>
                  </a:ln>
                  <a:solidFill>
                    <a:srgbClr val="00338D"/>
                  </a:solidFill>
                  <a:effectLst/>
                  <a:uLnTx/>
                  <a:uFillTx/>
                  <a:latin typeface="Arial"/>
                  <a:ea typeface="+mn-ea"/>
                  <a:cs typeface="+mn-cs"/>
                </a:rPr>
                <a:t>0% των ερωτηθέντων υποστηρίζουν ότι το κόστος ενέργειας και εξοπλισμού επιβαρύνει τη λειτουργία της επιχείρησής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EAB0AAE3-E907-4BB0-A6C8-3E751D450539}"/>
              </a:ext>
            </a:extLst>
          </p:cNvPr>
          <p:cNvGrpSpPr/>
          <p:nvPr/>
        </p:nvGrpSpPr>
        <p:grpSpPr>
          <a:xfrm>
            <a:off x="7495267" y="3543992"/>
            <a:ext cx="3401137" cy="2021172"/>
            <a:chOff x="1725669" y="1521008"/>
            <a:chExt cx="3197111" cy="2021172"/>
          </a:xfrm>
        </p:grpSpPr>
        <p:sp>
          <p:nvSpPr>
            <p:cNvPr id="25" name="Freeform: Shape 24">
              <a:extLst>
                <a:ext uri="{FF2B5EF4-FFF2-40B4-BE49-F238E27FC236}">
                  <a16:creationId xmlns:a16="http://schemas.microsoft.com/office/drawing/2014/main" id="{BE0F66F2-97E0-4D51-A7F2-554FEE6D8D68}"/>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AAAF0A84-D8AA-42A2-806E-DFD3DC3CC8F6}"/>
                </a:ext>
              </a:extLst>
            </p:cNvPr>
            <p:cNvSpPr txBox="1"/>
            <p:nvPr/>
          </p:nvSpPr>
          <p:spPr>
            <a:xfrm>
              <a:off x="2563847" y="1694558"/>
              <a:ext cx="2358933" cy="184762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Μόνο το 22% των ερωτηθέντων δηλώνει ότι έχουν εκπαιδεύσει τους εργαζομένους τους στον τομέα της ηλεκτροκίνησης. Από αυτούς, η πλειοψηφία αναφέρει ως κύριο τομέα τη συντήρηση και επισκευή ηλεκτρικών οχημάτων, ενώ λιγότεροι έχουν εκπαιδευτεί στη διαχείριση μπαταριών και στη φόρτιση (τεχνολογίες και υποδομές). </a:t>
              </a:r>
            </a:p>
          </p:txBody>
        </p:sp>
      </p:grpSp>
      <p:grpSp>
        <p:nvGrpSpPr>
          <p:cNvPr id="27" name="Group 26">
            <a:extLst>
              <a:ext uri="{FF2B5EF4-FFF2-40B4-BE49-F238E27FC236}">
                <a16:creationId xmlns:a16="http://schemas.microsoft.com/office/drawing/2014/main" id="{A6CB1F54-2192-4918-B3DF-B993C19340B9}"/>
              </a:ext>
            </a:extLst>
          </p:cNvPr>
          <p:cNvGrpSpPr/>
          <p:nvPr/>
        </p:nvGrpSpPr>
        <p:grpSpPr>
          <a:xfrm>
            <a:off x="2170898" y="4501151"/>
            <a:ext cx="3197112" cy="1276352"/>
            <a:chOff x="1725668" y="1521008"/>
            <a:chExt cx="3197112" cy="1276352"/>
          </a:xfrm>
        </p:grpSpPr>
        <p:sp>
          <p:nvSpPr>
            <p:cNvPr id="28" name="Freeform: Shape 27">
              <a:extLst>
                <a:ext uri="{FF2B5EF4-FFF2-40B4-BE49-F238E27FC236}">
                  <a16:creationId xmlns:a16="http://schemas.microsoft.com/office/drawing/2014/main" id="{530ADDD6-194E-4EBC-A55B-F3D0BFAFAC73}"/>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7928EAA2-DA10-4C3D-9BAB-DCF0BFFA32DD}"/>
                </a:ext>
              </a:extLst>
            </p:cNvPr>
            <p:cNvSpPr txBox="1"/>
            <p:nvPr/>
          </p:nvSpPr>
          <p:spPr>
            <a:xfrm>
              <a:off x="1725668" y="1694558"/>
              <a:ext cx="2358933"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49% υποστηρίζει ότι το μεγαλύτερο εμπόδιο για τον εκσυγχρονισμό του συνεργείου τους είναι το κόστος του εξοπλισμού με αμέσως επόμενο με 27% να είναι η έλλειψη χρηματοδότησης.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6" name="Title 1">
            <a:extLst>
              <a:ext uri="{FF2B5EF4-FFF2-40B4-BE49-F238E27FC236}">
                <a16:creationId xmlns:a16="http://schemas.microsoft.com/office/drawing/2014/main" id="{E1B919A0-86F8-7281-0FF5-688620A02F2F}"/>
              </a:ext>
            </a:extLst>
          </p:cNvPr>
          <p:cNvSpPr txBox="1">
            <a:spLocks/>
          </p:cNvSpPr>
          <p:nvPr/>
        </p:nvSpPr>
        <p:spPr>
          <a:xfrm>
            <a:off x="948874" y="223252"/>
            <a:ext cx="6270819"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a:ln>
                  <a:noFill/>
                </a:ln>
                <a:solidFill>
                  <a:srgbClr val="00338D"/>
                </a:solidFill>
                <a:effectLst/>
                <a:uLnTx/>
                <a:uFillTx/>
                <a:latin typeface="KPMG Greek Bold" panose="020B0803030202040204" pitchFamily="34" charset="0"/>
                <a:ea typeface="+mj-ea"/>
                <a:cs typeface="+mj-cs"/>
              </a:rPr>
              <a:t>Κλαδική  Έρευνα:  </a:t>
            </a:r>
            <a:r>
              <a:rPr kumimoji="0" lang="el-GR" sz="4000" b="1" i="0" u="none" strike="noStrike" kern="1200" cap="none" spc="0" normalizeH="0" baseline="0" noProof="0">
                <a:ln>
                  <a:noFill/>
                </a:ln>
                <a:solidFill>
                  <a:srgbClr val="00338D"/>
                </a:solidFill>
                <a:effectLst/>
                <a:uLnTx/>
                <a:uFillTx/>
                <a:latin typeface="KPMG Greek Thin" panose="020B0203030202040204" pitchFamily="34" charset="0"/>
                <a:ea typeface="+mj-ea"/>
                <a:cs typeface="+mj-cs"/>
              </a:rPr>
              <a:t>Συνεργεία Αυτοκινήτων</a:t>
            </a:r>
            <a:br>
              <a:rPr kumimoji="0" lang="el-GR" sz="4000" b="1" i="0" u="none" strike="noStrike" kern="1200" cap="none" spc="0" normalizeH="0" baseline="0" noProof="0">
                <a:ln>
                  <a:noFill/>
                </a:ln>
                <a:solidFill>
                  <a:srgbClr val="00338D"/>
                </a:solidFill>
                <a:effectLst/>
                <a:uLnTx/>
                <a:uFillTx/>
                <a:latin typeface="KPMG Greek Thin" panose="020B0203030202040204" pitchFamily="34" charset="0"/>
                <a:ea typeface="+mj-ea"/>
                <a:cs typeface="+mj-cs"/>
              </a:rPr>
            </a:br>
            <a:endParaRPr kumimoji="0" lang="en-GB" sz="1000" b="0" i="0" u="none" strike="noStrike" kern="1200" cap="none" spc="0" normalizeH="0" baseline="0" noProof="0">
              <a:ln>
                <a:noFill/>
              </a:ln>
              <a:solidFill>
                <a:srgbClr val="00338D"/>
              </a:solidFill>
              <a:effectLst/>
              <a:uLnTx/>
              <a:uFillTx/>
              <a:latin typeface="KPMG Greek Thin" panose="020B0203030202040204" pitchFamily="34" charset="0"/>
              <a:ea typeface="+mj-ea"/>
              <a:cs typeface="+mj-cs"/>
            </a:endParaRPr>
          </a:p>
        </p:txBody>
      </p:sp>
      <p:pic>
        <p:nvPicPr>
          <p:cNvPr id="7" name="Graphic 6" descr="Car Mechanic with solid fill">
            <a:extLst>
              <a:ext uri="{FF2B5EF4-FFF2-40B4-BE49-F238E27FC236}">
                <a16:creationId xmlns:a16="http://schemas.microsoft.com/office/drawing/2014/main" id="{784E42D1-4115-C42E-A48F-26D769E1D71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03598" y="308500"/>
            <a:ext cx="599552" cy="599550"/>
          </a:xfrm>
          <a:prstGeom prst="rect">
            <a:avLst/>
          </a:prstGeom>
        </p:spPr>
      </p:pic>
      <p:grpSp>
        <p:nvGrpSpPr>
          <p:cNvPr id="10" name="Group 9">
            <a:extLst>
              <a:ext uri="{FF2B5EF4-FFF2-40B4-BE49-F238E27FC236}">
                <a16:creationId xmlns:a16="http://schemas.microsoft.com/office/drawing/2014/main" id="{8C8B8B24-482C-58F8-87BA-5AFB1A38128C}"/>
              </a:ext>
            </a:extLst>
          </p:cNvPr>
          <p:cNvGrpSpPr/>
          <p:nvPr/>
        </p:nvGrpSpPr>
        <p:grpSpPr>
          <a:xfrm>
            <a:off x="7782772" y="1217934"/>
            <a:ext cx="3197111" cy="1398912"/>
            <a:chOff x="1725669" y="1521008"/>
            <a:chExt cx="3197111" cy="1398912"/>
          </a:xfrm>
        </p:grpSpPr>
        <p:sp>
          <p:nvSpPr>
            <p:cNvPr id="14" name="Freeform: Shape 13">
              <a:extLst>
                <a:ext uri="{FF2B5EF4-FFF2-40B4-BE49-F238E27FC236}">
                  <a16:creationId xmlns:a16="http://schemas.microsoft.com/office/drawing/2014/main" id="{5F21B86F-1E94-CD36-8029-58988B2A5AE0}"/>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EF19AACB-B4A5-CC55-079B-ECC2035CE35C}"/>
                </a:ext>
              </a:extLst>
            </p:cNvPr>
            <p:cNvSpPr txBox="1"/>
            <p:nvPr/>
          </p:nvSpPr>
          <p:spPr>
            <a:xfrm>
              <a:off x="2563847" y="1630913"/>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Η πλειοψηφία των συμμετεχόντων</a:t>
              </a:r>
              <a:r>
                <a:rPr kumimoji="0" lang="en-US" sz="1100" b="0" i="0" u="none" strike="noStrike" kern="1200" cap="none" spc="0" normalizeH="0" baseline="0" noProof="0">
                  <a:ln>
                    <a:noFill/>
                  </a:ln>
                  <a:solidFill>
                    <a:srgbClr val="00338D"/>
                  </a:solidFill>
                  <a:effectLst/>
                  <a:uLnTx/>
                  <a:uFillTx/>
                  <a:latin typeface="Arial"/>
                  <a:ea typeface="+mn-ea"/>
                  <a:cs typeface="+mn-cs"/>
                </a:rPr>
                <a:t> </a:t>
              </a:r>
              <a:r>
                <a:rPr kumimoji="0" lang="el-GR" sz="1100" b="0" i="0" u="none" strike="noStrike" kern="1200" cap="none" spc="0" normalizeH="0" baseline="0" noProof="0">
                  <a:ln>
                    <a:noFill/>
                  </a:ln>
                  <a:solidFill>
                    <a:srgbClr val="00338D"/>
                  </a:solidFill>
                  <a:effectLst/>
                  <a:uLnTx/>
                  <a:uFillTx/>
                  <a:latin typeface="Arial"/>
                  <a:ea typeface="+mn-ea"/>
                  <a:cs typeface="+mn-cs"/>
                </a:rPr>
                <a:t>(92%) δήλωσε ότι αντιμετωπίζουν έλλειψη εξειδικευμένων τεχνιτών με κυριότερες αιτίες να είναι η χαμηλή διαθεσιμότητα στην αγορά εργασίας (53%) και η έλλειψη κατάλληλης κατάρτισης (27%).</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2" name="Oval 31">
            <a:extLst>
              <a:ext uri="{FF2B5EF4-FFF2-40B4-BE49-F238E27FC236}">
                <a16:creationId xmlns:a16="http://schemas.microsoft.com/office/drawing/2014/main" id="{5E4326A9-51C9-83E8-D070-ABA902E3877B}"/>
              </a:ext>
            </a:extLst>
          </p:cNvPr>
          <p:cNvSpPr/>
          <p:nvPr/>
        </p:nvSpPr>
        <p:spPr>
          <a:xfrm>
            <a:off x="5965731" y="1478792"/>
            <a:ext cx="2065200" cy="2065200"/>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GB" sz="72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92%</a:t>
            </a:r>
          </a:p>
        </p:txBody>
      </p:sp>
    </p:spTree>
    <p:extLst>
      <p:ext uri="{BB962C8B-B14F-4D97-AF65-F5344CB8AC3E}">
        <p14:creationId xmlns:p14="http://schemas.microsoft.com/office/powerpoint/2010/main" val="375348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A849-E4EF-CF39-E5D7-A11FB925D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AB9FC-E875-286C-352D-46ED880EF026}"/>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Κατασκευές (Κτηριακά  Έργα)</a:t>
            </a: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0EDD587F-0514-19E4-E3F6-8F0D7D78AC19}"/>
              </a:ext>
            </a:extLst>
          </p:cNvPr>
          <p:cNvSpPr txBox="1"/>
          <p:nvPr/>
        </p:nvSpPr>
        <p:spPr>
          <a:xfrm>
            <a:off x="567642" y="3774628"/>
            <a:ext cx="1440000" cy="1579600"/>
          </a:xfrm>
          <a:prstGeom prst="rect">
            <a:avLst/>
          </a:prstGeom>
          <a:noFill/>
        </p:spPr>
        <p:txBody>
          <a:bodyPr wrap="square" lIns="0" tIns="0" rIns="0" bIns="0" rtlCol="0">
            <a:spAutoFit/>
          </a:bodyPr>
          <a:lstStyle/>
          <a:p>
            <a:pPr>
              <a:spcAft>
                <a:spcPts val="300"/>
              </a:spcAft>
              <a:defRPr/>
            </a:pPr>
            <a:r>
              <a:rPr lang="el-GR" sz="1200" b="1">
                <a:solidFill>
                  <a:srgbClr val="00338D"/>
                </a:solidFill>
              </a:rPr>
              <a:t>Επενδύσεις σε Κατασκευές</a:t>
            </a:r>
            <a:endParaRPr lang="en-GB" sz="1200" b="1">
              <a:solidFill>
                <a:srgbClr val="00338D"/>
              </a:solidFill>
            </a:endParaRP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rgbClr val="00338D"/>
                </a:solidFill>
              </a:rPr>
              <a:t>Οι επενδύσεις σε κατασκευές έφτασαν το 6% του ΑΕΠ το 2024, σημειώνοντας ανάκαμψη από τα επίπεδα της κρίσης και του 2020 (~4%).</a:t>
            </a:r>
            <a:endParaRPr lang="en-GB" sz="1000">
              <a:solidFill>
                <a:srgbClr val="00338D"/>
              </a:solidFill>
            </a:endParaRPr>
          </a:p>
        </p:txBody>
      </p:sp>
      <p:sp>
        <p:nvSpPr>
          <p:cNvPr id="10" name="TextBox 9">
            <a:extLst>
              <a:ext uri="{FF2B5EF4-FFF2-40B4-BE49-F238E27FC236}">
                <a16:creationId xmlns:a16="http://schemas.microsoft.com/office/drawing/2014/main" id="{82A5075D-DCB7-2AB4-397A-817D59A28E24}"/>
              </a:ext>
            </a:extLst>
          </p:cNvPr>
          <p:cNvSpPr txBox="1"/>
          <p:nvPr/>
        </p:nvSpPr>
        <p:spPr>
          <a:xfrm>
            <a:off x="2611994" y="3810171"/>
            <a:ext cx="1627270" cy="548548"/>
          </a:xfrm>
          <a:prstGeom prst="rect">
            <a:avLst/>
          </a:prstGeom>
          <a:noFill/>
        </p:spPr>
        <p:txBody>
          <a:bodyPr wrap="square" lIns="0" tIns="0" rIns="0" bIns="0" rtlCol="0">
            <a:spAutoFit/>
          </a:bodyPr>
          <a:lstStyle/>
          <a:p>
            <a:pPr>
              <a:spcAft>
                <a:spcPts val="300"/>
              </a:spcAft>
              <a:defRPr/>
            </a:pPr>
            <a:r>
              <a:rPr lang="el-GR" sz="1200" b="1" dirty="0">
                <a:solidFill>
                  <a:srgbClr val="00338D"/>
                </a:solidFill>
              </a:rPr>
              <a:t>Επενδύσεις 2024-2026</a:t>
            </a:r>
            <a:endParaRPr lang="en-GB" sz="1200" b="1" dirty="0">
              <a:solidFill>
                <a:srgbClr val="00338D"/>
              </a:solidFill>
            </a:endParaRPr>
          </a:p>
          <a:p>
            <a:pPr>
              <a:lnSpc>
                <a:spcPct val="110000"/>
              </a:lnSpc>
              <a:spcAft>
                <a:spcPts val="300"/>
              </a:spcAft>
              <a:defRPr/>
            </a:pPr>
            <a:r>
              <a:rPr lang="el-GR" sz="1000" dirty="0">
                <a:solidFill>
                  <a:srgbClr val="00338D"/>
                </a:solidFill>
              </a:rPr>
              <a:t>Μέσω ΤΑΑ, ΕΣΠΑ και ιδιωτικών κεφαλαίων.</a:t>
            </a:r>
            <a:endParaRPr lang="en-GB" sz="1000" dirty="0">
              <a:solidFill>
                <a:srgbClr val="00338D"/>
              </a:solidFill>
            </a:endParaRPr>
          </a:p>
        </p:txBody>
      </p:sp>
      <p:sp>
        <p:nvSpPr>
          <p:cNvPr id="11" name="TextBox 10">
            <a:extLst>
              <a:ext uri="{FF2B5EF4-FFF2-40B4-BE49-F238E27FC236}">
                <a16:creationId xmlns:a16="http://schemas.microsoft.com/office/drawing/2014/main" id="{B000D6AA-ACBA-0752-5F63-7B9774C54279}"/>
              </a:ext>
            </a:extLst>
          </p:cNvPr>
          <p:cNvSpPr txBox="1"/>
          <p:nvPr/>
        </p:nvSpPr>
        <p:spPr>
          <a:xfrm>
            <a:off x="4837981" y="3838993"/>
            <a:ext cx="1440000" cy="1410322"/>
          </a:xfrm>
          <a:prstGeom prst="rect">
            <a:avLst/>
          </a:prstGeom>
          <a:noFill/>
        </p:spPr>
        <p:txBody>
          <a:bodyPr wrap="square" lIns="0" tIns="0" rIns="0" bIns="0" rtlCol="0">
            <a:spAutoFit/>
          </a:bodyPr>
          <a:lstStyle/>
          <a:p>
            <a:pPr>
              <a:spcAft>
                <a:spcPts val="300"/>
              </a:spcAft>
              <a:defRPr/>
            </a:pPr>
            <a:r>
              <a:rPr lang="el-GR" sz="1200" b="1" dirty="0">
                <a:solidFill>
                  <a:srgbClr val="00338D"/>
                </a:solidFill>
              </a:rPr>
              <a:t>Εργαζόμενοι στον κλάδο το 2024</a:t>
            </a:r>
          </a:p>
          <a:p>
            <a:pPr marR="0" lvl="0" indent="0" fontAlgn="auto">
              <a:lnSpc>
                <a:spcPct val="110000"/>
              </a:lnSpc>
              <a:spcBef>
                <a:spcPts val="0"/>
              </a:spcBef>
              <a:spcAft>
                <a:spcPts val="300"/>
              </a:spcAft>
              <a:buClrTx/>
              <a:buSzTx/>
              <a:buFontTx/>
              <a:buNone/>
              <a:tabLst/>
              <a:defRPr/>
            </a:pPr>
            <a:r>
              <a:rPr lang="el-GR" sz="1000" dirty="0">
                <a:solidFill>
                  <a:srgbClr val="00338D"/>
                </a:solidFill>
              </a:rPr>
              <a:t>Ο κλάδος απασχολεί περίπου 210.000 εργαζόμενους το 2024, σημειώνοντας αύξηση σχεδόν 8,8% σε σχέση με το 2023.</a:t>
            </a:r>
            <a:endParaRPr lang="en-GB" sz="1000" dirty="0">
              <a:solidFill>
                <a:srgbClr val="00338D"/>
              </a:solidFill>
            </a:endParaRPr>
          </a:p>
        </p:txBody>
      </p:sp>
      <p:sp>
        <p:nvSpPr>
          <p:cNvPr id="12" name="TextBox 11">
            <a:extLst>
              <a:ext uri="{FF2B5EF4-FFF2-40B4-BE49-F238E27FC236}">
                <a16:creationId xmlns:a16="http://schemas.microsoft.com/office/drawing/2014/main" id="{C876F43F-3CBE-40D7-73AC-46A445175BBF}"/>
              </a:ext>
            </a:extLst>
          </p:cNvPr>
          <p:cNvSpPr txBox="1"/>
          <p:nvPr/>
        </p:nvSpPr>
        <p:spPr>
          <a:xfrm>
            <a:off x="6773816" y="3874986"/>
            <a:ext cx="1440000" cy="733214"/>
          </a:xfrm>
          <a:prstGeom prst="rect">
            <a:avLst/>
          </a:prstGeom>
          <a:noFill/>
        </p:spPr>
        <p:txBody>
          <a:bodyPr wrap="square" lIns="0" tIns="0" rIns="0" bIns="0" rtlCol="0">
            <a:spAutoFit/>
          </a:bodyPr>
          <a:lstStyle/>
          <a:p>
            <a:pPr>
              <a:spcAft>
                <a:spcPts val="300"/>
              </a:spcAft>
              <a:defRPr/>
            </a:pPr>
            <a:r>
              <a:rPr lang="el-GR" sz="1200" b="1" dirty="0">
                <a:solidFill>
                  <a:srgbClr val="00338D"/>
                </a:solidFill>
              </a:rPr>
              <a:t>Ετήσιος κύκλος</a:t>
            </a:r>
            <a:r>
              <a:rPr lang="en-US" sz="1200" b="1" dirty="0">
                <a:solidFill>
                  <a:srgbClr val="00338D"/>
                </a:solidFill>
              </a:rPr>
              <a:t> </a:t>
            </a:r>
            <a:r>
              <a:rPr lang="el-GR" sz="1200" b="1" dirty="0">
                <a:solidFill>
                  <a:srgbClr val="00338D"/>
                </a:solidFill>
              </a:rPr>
              <a:t>εργασιών</a:t>
            </a:r>
          </a:p>
          <a:p>
            <a:pPr>
              <a:lnSpc>
                <a:spcPct val="110000"/>
              </a:lnSpc>
              <a:spcAft>
                <a:spcPts val="300"/>
              </a:spcAft>
              <a:defRPr/>
            </a:pPr>
            <a:r>
              <a:rPr lang="el-GR" sz="1000" dirty="0">
                <a:solidFill>
                  <a:srgbClr val="00338D"/>
                </a:solidFill>
              </a:rPr>
              <a:t>+ 8,5% το</a:t>
            </a:r>
            <a:r>
              <a:rPr lang="en-US" sz="1000" dirty="0">
                <a:solidFill>
                  <a:srgbClr val="00338D"/>
                </a:solidFill>
              </a:rPr>
              <a:t> 2025 </a:t>
            </a:r>
            <a:r>
              <a:rPr lang="el-GR" sz="1000" dirty="0">
                <a:solidFill>
                  <a:srgbClr val="00338D"/>
                </a:solidFill>
              </a:rPr>
              <a:t>έναντι του 2024.</a:t>
            </a:r>
          </a:p>
        </p:txBody>
      </p:sp>
      <p:sp>
        <p:nvSpPr>
          <p:cNvPr id="13" name="TextBox 12">
            <a:extLst>
              <a:ext uri="{FF2B5EF4-FFF2-40B4-BE49-F238E27FC236}">
                <a16:creationId xmlns:a16="http://schemas.microsoft.com/office/drawing/2014/main" id="{3973B1AC-3F1B-544A-881C-9C3847ACDFCE}"/>
              </a:ext>
            </a:extLst>
          </p:cNvPr>
          <p:cNvSpPr txBox="1"/>
          <p:nvPr/>
        </p:nvSpPr>
        <p:spPr>
          <a:xfrm>
            <a:off x="8488531" y="3866761"/>
            <a:ext cx="1522243" cy="1394934"/>
          </a:xfrm>
          <a:prstGeom prst="rect">
            <a:avLst/>
          </a:prstGeom>
          <a:noFill/>
        </p:spPr>
        <p:txBody>
          <a:bodyPr wrap="square" lIns="0" tIns="0" rIns="0" bIns="0" rtlCol="0">
            <a:spAutoFit/>
          </a:bodyPr>
          <a:lstStyle/>
          <a:p>
            <a:pPr>
              <a:spcAft>
                <a:spcPts val="300"/>
              </a:spcAft>
              <a:defRPr/>
            </a:pPr>
            <a:r>
              <a:rPr lang="el-GR" sz="1200" b="1" dirty="0">
                <a:solidFill>
                  <a:srgbClr val="00338D"/>
                </a:solidFill>
              </a:rPr>
              <a:t>Δείκτης</a:t>
            </a:r>
            <a:r>
              <a:rPr lang="en-US" sz="1200" b="1" dirty="0">
                <a:solidFill>
                  <a:srgbClr val="00338D"/>
                </a:solidFill>
              </a:rPr>
              <a:t> </a:t>
            </a:r>
            <a:r>
              <a:rPr lang="el-GR" sz="1200" b="1" dirty="0">
                <a:solidFill>
                  <a:srgbClr val="00338D"/>
                </a:solidFill>
              </a:rPr>
              <a:t>Παραγωγής</a:t>
            </a:r>
            <a:endParaRPr lang="en-GB" sz="1200" b="1" dirty="0">
              <a:solidFill>
                <a:srgbClr val="00338D"/>
              </a:solidFill>
            </a:endParaRPr>
          </a:p>
          <a:p>
            <a:pPr marR="0" lvl="0" indent="0" fontAlgn="auto">
              <a:lnSpc>
                <a:spcPct val="110000"/>
              </a:lnSpc>
              <a:spcBef>
                <a:spcPts val="0"/>
              </a:spcBef>
              <a:spcAft>
                <a:spcPts val="300"/>
              </a:spcAft>
              <a:buClrTx/>
              <a:buSzTx/>
              <a:buFontTx/>
              <a:buNone/>
              <a:tabLst/>
              <a:defRPr/>
            </a:pPr>
            <a:r>
              <a:rPr lang="el-GR" sz="1000" dirty="0">
                <a:solidFill>
                  <a:srgbClr val="00338D"/>
                </a:solidFill>
              </a:rPr>
              <a:t>Ο μέσος ετήσιος δείκτης παραγωγής στις κατασκευές αυξήθηκε κατά 2,6% το 2025 σε σύγκριση με το 2024, ιδιαίτερα σε κτηριακά έργα και υποδομές.</a:t>
            </a:r>
          </a:p>
        </p:txBody>
      </p:sp>
      <p:cxnSp>
        <p:nvCxnSpPr>
          <p:cNvPr id="14" name="Straight Connector 13">
            <a:extLst>
              <a:ext uri="{FF2B5EF4-FFF2-40B4-BE49-F238E27FC236}">
                <a16:creationId xmlns:a16="http://schemas.microsoft.com/office/drawing/2014/main" id="{70443722-DC5D-B784-E163-F711471235F3}"/>
              </a:ext>
            </a:extLst>
          </p:cNvPr>
          <p:cNvCxnSpPr>
            <a:cxnSpLocks/>
          </p:cNvCxnSpPr>
          <p:nvPr/>
        </p:nvCxnSpPr>
        <p:spPr>
          <a:xfrm>
            <a:off x="175800" y="2805651"/>
            <a:ext cx="11840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FEE3C05-DD64-F774-428E-B9A3E996D724}"/>
              </a:ext>
            </a:extLst>
          </p:cNvPr>
          <p:cNvSpPr/>
          <p:nvPr/>
        </p:nvSpPr>
        <p:spPr>
          <a:xfrm>
            <a:off x="538557" y="2216261"/>
            <a:ext cx="1224000" cy="122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6</a:t>
            </a:r>
            <a:r>
              <a:rPr kumimoji="0" lang="en-GB"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a:t>
            </a: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 του ΑΕΠ</a:t>
            </a:r>
            <a:endParaRPr kumimoji="0" lang="en-GB"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endParaRPr>
          </a:p>
        </p:txBody>
      </p:sp>
      <p:sp>
        <p:nvSpPr>
          <p:cNvPr id="5" name="Oval 4">
            <a:extLst>
              <a:ext uri="{FF2B5EF4-FFF2-40B4-BE49-F238E27FC236}">
                <a16:creationId xmlns:a16="http://schemas.microsoft.com/office/drawing/2014/main" id="{85487FC6-5F9A-60D3-9F7E-1027AE29B7AB}"/>
              </a:ext>
            </a:extLst>
          </p:cNvPr>
          <p:cNvSpPr/>
          <p:nvPr/>
        </p:nvSpPr>
        <p:spPr>
          <a:xfrm>
            <a:off x="2171439" y="1847084"/>
            <a:ext cx="1944000" cy="19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&gt;</a:t>
            </a:r>
            <a:r>
              <a:rPr kumimoji="0" lang="el-GR" sz="3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€52 δισ.</a:t>
            </a:r>
            <a:endParaRPr kumimoji="0" lang="en-GB" sz="3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7" name="Oval 6">
            <a:extLst>
              <a:ext uri="{FF2B5EF4-FFF2-40B4-BE49-F238E27FC236}">
                <a16:creationId xmlns:a16="http://schemas.microsoft.com/office/drawing/2014/main" id="{EA08AF7F-F934-5516-07EA-B00699522072}"/>
              </a:ext>
            </a:extLst>
          </p:cNvPr>
          <p:cNvSpPr/>
          <p:nvPr/>
        </p:nvSpPr>
        <p:spPr>
          <a:xfrm>
            <a:off x="6535616" y="1927612"/>
            <a:ext cx="1764000" cy="176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a:t>
            </a:r>
            <a:r>
              <a:rPr kumimoji="0" lang="en-US"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2</a:t>
            </a:r>
            <a:r>
              <a:rPr kumimoji="0" lang="el-GR" sz="28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4,3 δισ</a:t>
            </a:r>
            <a:r>
              <a:rPr kumimoji="0" lang="el-GR" sz="2800" b="0" i="0" u="none" strike="noStrike" kern="1200" cap="none" spc="0" normalizeH="0" baseline="0" noProof="0" dirty="0">
                <a:ln>
                  <a:noFill/>
                </a:ln>
                <a:solidFill>
                  <a:srgbClr val="FFFFFF"/>
                </a:solidFill>
                <a:effectLst/>
                <a:uLnTx/>
                <a:uFillTx/>
                <a:latin typeface="KPMG Bold"/>
                <a:ea typeface="+mn-ea"/>
                <a:cs typeface="+mn-cs"/>
              </a:rPr>
              <a:t>.</a:t>
            </a:r>
          </a:p>
        </p:txBody>
      </p:sp>
      <p:sp>
        <p:nvSpPr>
          <p:cNvPr id="8" name="Oval 7">
            <a:extLst>
              <a:ext uri="{FF2B5EF4-FFF2-40B4-BE49-F238E27FC236}">
                <a16:creationId xmlns:a16="http://schemas.microsoft.com/office/drawing/2014/main" id="{6E884328-8A1F-BAFB-2B73-3B6AF0A9AD24}"/>
              </a:ext>
            </a:extLst>
          </p:cNvPr>
          <p:cNvSpPr/>
          <p:nvPr/>
        </p:nvSpPr>
        <p:spPr>
          <a:xfrm>
            <a:off x="8881453" y="2352675"/>
            <a:ext cx="925002" cy="925002"/>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000" b="0" i="0" u="none" strike="noStrike" kern="1200" cap="none" spc="0" normalizeH="0" baseline="0" noProof="0">
                <a:ln>
                  <a:noFill/>
                </a:ln>
                <a:solidFill>
                  <a:srgbClr val="00338D"/>
                </a:solidFill>
                <a:effectLst/>
                <a:uLnTx/>
                <a:uFillTx/>
                <a:latin typeface="KPMG Bold"/>
                <a:ea typeface="+mn-ea"/>
                <a:cs typeface="+mn-cs"/>
              </a:rPr>
              <a:t>+</a:t>
            </a:r>
            <a:r>
              <a:rPr kumimoji="0" lang="el-GR" sz="2400" b="0" i="0" u="none" strike="noStrike" kern="1200" cap="none" spc="0" normalizeH="0" baseline="0" noProof="0">
                <a:ln>
                  <a:noFill/>
                </a:ln>
                <a:solidFill>
                  <a:srgbClr val="00338D"/>
                </a:solidFill>
                <a:effectLst/>
                <a:uLnTx/>
                <a:uFillTx/>
                <a:latin typeface="KPMG Greek Bold" panose="020B0803030202040204" pitchFamily="34" charset="0"/>
                <a:ea typeface="+mn-ea"/>
                <a:cs typeface="+mn-cs"/>
              </a:rPr>
              <a:t>2,6</a:t>
            </a:r>
            <a:r>
              <a:rPr kumimoji="0" lang="en-GB" sz="2400" b="0" i="0" u="none" strike="noStrike" kern="1200" cap="none" spc="0" normalizeH="0" baseline="0" noProof="0">
                <a:ln>
                  <a:noFill/>
                </a:ln>
                <a:solidFill>
                  <a:srgbClr val="00338D"/>
                </a:solidFill>
                <a:effectLst/>
                <a:uLnTx/>
                <a:uFillTx/>
                <a:latin typeface="KPMG Greek Bold" panose="020B0803030202040204" pitchFamily="34" charset="0"/>
                <a:ea typeface="+mn-ea"/>
                <a:cs typeface="+mn-cs"/>
              </a:rPr>
              <a:t>%</a:t>
            </a:r>
          </a:p>
        </p:txBody>
      </p:sp>
      <p:sp>
        <p:nvSpPr>
          <p:cNvPr id="15" name="Oval 14">
            <a:extLst>
              <a:ext uri="{FF2B5EF4-FFF2-40B4-BE49-F238E27FC236}">
                <a16:creationId xmlns:a16="http://schemas.microsoft.com/office/drawing/2014/main" id="{F49FCF51-D36C-06B3-CF48-F4F489AEB464}"/>
              </a:ext>
            </a:extLst>
          </p:cNvPr>
          <p:cNvSpPr/>
          <p:nvPr/>
        </p:nvSpPr>
        <p:spPr>
          <a:xfrm>
            <a:off x="10478841" y="2258748"/>
            <a:ext cx="1044000" cy="1044000"/>
          </a:xfrm>
          <a:prstGeom prst="ellipse">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a:solidFill>
                  <a:srgbClr val="FFFFFF"/>
                </a:solidFill>
                <a:latin typeface="KPMG Bold"/>
              </a:rPr>
              <a:t>-56</a:t>
            </a:r>
            <a:r>
              <a:rPr kumimoji="0" lang="el-GR" b="0" i="0" u="none" strike="noStrike" kern="1200" cap="none" spc="0" normalizeH="0" baseline="0" noProof="0">
                <a:ln>
                  <a:noFill/>
                </a:ln>
                <a:solidFill>
                  <a:srgbClr val="FFFFFF"/>
                </a:solidFill>
                <a:effectLst/>
                <a:uLnTx/>
                <a:uFillTx/>
                <a:latin typeface="KPMG Bold"/>
                <a:ea typeface="+mn-ea"/>
                <a:cs typeface="+mn-cs"/>
              </a:rPr>
              <a:t>% </a:t>
            </a:r>
            <a:endParaRPr kumimoji="0" lang="en-GB" sz="20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endParaRPr>
          </a:p>
        </p:txBody>
      </p:sp>
      <p:sp>
        <p:nvSpPr>
          <p:cNvPr id="17" name="TextBox 16">
            <a:extLst>
              <a:ext uri="{FF2B5EF4-FFF2-40B4-BE49-F238E27FC236}">
                <a16:creationId xmlns:a16="http://schemas.microsoft.com/office/drawing/2014/main" id="{B22C9C74-1DB6-C56D-7DB0-3B31C0A942A8}"/>
              </a:ext>
            </a:extLst>
          </p:cNvPr>
          <p:cNvSpPr txBox="1"/>
          <p:nvPr/>
        </p:nvSpPr>
        <p:spPr>
          <a:xfrm>
            <a:off x="10289667" y="3838993"/>
            <a:ext cx="1440000" cy="1579600"/>
          </a:xfrm>
          <a:prstGeom prst="rect">
            <a:avLst/>
          </a:prstGeom>
          <a:noFill/>
        </p:spPr>
        <p:txBody>
          <a:bodyPr wrap="square" lIns="0" tIns="0" rIns="0" bIns="0" rtlCol="0">
            <a:spAutoFit/>
          </a:bodyPr>
          <a:lstStyle/>
          <a:p>
            <a:pPr>
              <a:spcAft>
                <a:spcPts val="300"/>
              </a:spcAft>
              <a:defRPr/>
            </a:pPr>
            <a:r>
              <a:rPr lang="el-GR" sz="1200" b="1" dirty="0">
                <a:solidFill>
                  <a:srgbClr val="00338D"/>
                </a:solidFill>
              </a:rPr>
              <a:t>Παραγωγικότητα εργασίας</a:t>
            </a:r>
            <a:endParaRPr lang="en-GB" sz="1200" b="1" dirty="0">
              <a:solidFill>
                <a:srgbClr val="00338D"/>
              </a:solidFill>
            </a:endParaRP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dirty="0">
                <a:solidFill>
                  <a:srgbClr val="00338D"/>
                </a:solidFill>
              </a:rPr>
              <a:t>Η ΑΠΑ/ώρα στον κλάδο κατασκευών στην Ελλάδα το 2024 κυμάνθηκε στα ~10€/ώρα, περίπου  56% χαμηλότερη από αυτήν στην ΕΕ-27 (~22€/ώρα).</a:t>
            </a:r>
          </a:p>
        </p:txBody>
      </p:sp>
      <p:sp>
        <p:nvSpPr>
          <p:cNvPr id="6" name="Oval 5">
            <a:extLst>
              <a:ext uri="{FF2B5EF4-FFF2-40B4-BE49-F238E27FC236}">
                <a16:creationId xmlns:a16="http://schemas.microsoft.com/office/drawing/2014/main" id="{F2AAE5DC-B5AD-D290-B6EF-A4561E6477A5}"/>
              </a:ext>
            </a:extLst>
          </p:cNvPr>
          <p:cNvSpPr/>
          <p:nvPr/>
        </p:nvSpPr>
        <p:spPr>
          <a:xfrm>
            <a:off x="4468120" y="2022448"/>
            <a:ext cx="1620000" cy="16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210  χιλ.</a:t>
            </a:r>
            <a:endParaRPr kumimoji="0" lang="en-GB" sz="32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p:txBody>
      </p:sp>
      <p:sp>
        <p:nvSpPr>
          <p:cNvPr id="4" name="TextBox 3">
            <a:extLst>
              <a:ext uri="{FF2B5EF4-FFF2-40B4-BE49-F238E27FC236}">
                <a16:creationId xmlns:a16="http://schemas.microsoft.com/office/drawing/2014/main" id="{4F7502E0-8DF7-B6A9-BAFB-AF75E5B02BB5}"/>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algn="l">
              <a:spcAft>
                <a:spcPts val="600"/>
              </a:spcAft>
            </a:pPr>
            <a:r>
              <a:rPr lang="el-GR" sz="1200">
                <a:solidFill>
                  <a:srgbClr val="00338D"/>
                </a:solidFill>
                <a:latin typeface="Arial"/>
              </a:rPr>
              <a:t>Ο κλάδος των κατασκευών στην Ελλάδα αποτελεί βασικό μοχλό οικονομικής δραστηριότητας, συμβάλλοντας σημαντικά στο ΑΕΠ και τις επενδύσεις. Βρίσκεται σε φάση ανάκαμψης, με αυξημένη κινητικότητα σε έργα και ενισχυμένη ζήτηση για σύγχρονα και αποδοτικά ακίνητα.</a:t>
            </a:r>
          </a:p>
        </p:txBody>
      </p:sp>
      <p:pic>
        <p:nvPicPr>
          <p:cNvPr id="22" name="Graphic 21" descr="Modern architecture with solid fill">
            <a:extLst>
              <a:ext uri="{FF2B5EF4-FFF2-40B4-BE49-F238E27FC236}">
                <a16:creationId xmlns:a16="http://schemas.microsoft.com/office/drawing/2014/main" id="{9C57A153-8F78-A851-B8DC-787EC46B51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5360" y="293315"/>
            <a:ext cx="568782" cy="568782"/>
          </a:xfrm>
          <a:prstGeom prst="rect">
            <a:avLst/>
          </a:prstGeom>
        </p:spPr>
      </p:pic>
    </p:spTree>
    <p:extLst>
      <p:ext uri="{BB962C8B-B14F-4D97-AF65-F5344CB8AC3E}">
        <p14:creationId xmlns:p14="http://schemas.microsoft.com/office/powerpoint/2010/main" val="3465223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B35E3-32BD-641E-3CE4-C9CD10C63458}"/>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25D5DEE0-4458-A3FE-EB60-83104048ECEB}"/>
              </a:ext>
            </a:extLst>
          </p:cNvPr>
          <p:cNvSpPr/>
          <p:nvPr/>
        </p:nvSpPr>
        <p:spPr>
          <a:xfrm>
            <a:off x="4384399" y="1874332"/>
            <a:ext cx="1620000" cy="1620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40-60</a:t>
            </a:r>
            <a:r>
              <a:rPr kumimoji="0" lang="en-GB" sz="3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1" name="Oval 10">
            <a:extLst>
              <a:ext uri="{FF2B5EF4-FFF2-40B4-BE49-F238E27FC236}">
                <a16:creationId xmlns:a16="http://schemas.microsoft.com/office/drawing/2014/main" id="{78E99BAD-F828-10FC-2B8C-2CF6A10570BF}"/>
              </a:ext>
            </a:extLst>
          </p:cNvPr>
          <p:cNvSpPr/>
          <p:nvPr/>
        </p:nvSpPr>
        <p:spPr>
          <a:xfrm>
            <a:off x="4947093" y="3672738"/>
            <a:ext cx="1944000" cy="1944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88</a:t>
            </a:r>
            <a:r>
              <a:rPr kumimoji="0" lang="en-GB"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A41E789D-656E-9117-914D-7B6450FEE717}"/>
              </a:ext>
            </a:extLst>
          </p:cNvPr>
          <p:cNvSpPr/>
          <p:nvPr/>
        </p:nvSpPr>
        <p:spPr>
          <a:xfrm>
            <a:off x="6357758" y="2155465"/>
            <a:ext cx="1728000" cy="1728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79%</a:t>
            </a:r>
            <a:endParaRPr kumimoji="0" lang="en-GB"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grpSp>
        <p:nvGrpSpPr>
          <p:cNvPr id="4" name="Group 3">
            <a:extLst>
              <a:ext uri="{FF2B5EF4-FFF2-40B4-BE49-F238E27FC236}">
                <a16:creationId xmlns:a16="http://schemas.microsoft.com/office/drawing/2014/main" id="{375F7CD3-71EA-9125-9DB5-360C5A246DBE}"/>
              </a:ext>
            </a:extLst>
          </p:cNvPr>
          <p:cNvGrpSpPr/>
          <p:nvPr/>
        </p:nvGrpSpPr>
        <p:grpSpPr>
          <a:xfrm>
            <a:off x="1281900" y="1556907"/>
            <a:ext cx="3197111" cy="1014210"/>
            <a:chOff x="1725669" y="1521008"/>
            <a:chExt cx="3197111" cy="1014210"/>
          </a:xfrm>
        </p:grpSpPr>
        <p:sp>
          <p:nvSpPr>
            <p:cNvPr id="16" name="Freeform: Shape 15">
              <a:extLst>
                <a:ext uri="{FF2B5EF4-FFF2-40B4-BE49-F238E27FC236}">
                  <a16:creationId xmlns:a16="http://schemas.microsoft.com/office/drawing/2014/main" id="{EC8F0D85-F4E1-8968-D04F-30053A4C1DE2}"/>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330607E3-07E1-B899-7F0C-220884BF593D}"/>
                </a:ext>
              </a:extLst>
            </p:cNvPr>
            <p:cNvSpPr txBox="1"/>
            <p:nvPr/>
          </p:nvSpPr>
          <p:spPr>
            <a:xfrm>
              <a:off x="1945402" y="1618620"/>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Περίπου οι μισοί από το πλήθος των ερωτηθέντων υποστηρίζουν ότι δεν έχει επηρεαστεί η λειτουργία της επιχείρησής τους από τις αυξήσεις στις τιμές των βασικών υλικών.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1B776792-2273-084E-762C-91B9803A2428}"/>
              </a:ext>
            </a:extLst>
          </p:cNvPr>
          <p:cNvGrpSpPr/>
          <p:nvPr/>
        </p:nvGrpSpPr>
        <p:grpSpPr>
          <a:xfrm>
            <a:off x="1887207" y="3405664"/>
            <a:ext cx="3197111" cy="1075651"/>
            <a:chOff x="1725669" y="1521008"/>
            <a:chExt cx="3197111" cy="1075651"/>
          </a:xfrm>
        </p:grpSpPr>
        <p:sp>
          <p:nvSpPr>
            <p:cNvPr id="19" name="Freeform: Shape 18">
              <a:extLst>
                <a:ext uri="{FF2B5EF4-FFF2-40B4-BE49-F238E27FC236}">
                  <a16:creationId xmlns:a16="http://schemas.microsoft.com/office/drawing/2014/main" id="{1FB52594-C06F-7477-6C31-712493754C6A}"/>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5FDA433-501D-EDEE-974C-A4D7FD4BD42C}"/>
                </a:ext>
              </a:extLst>
            </p:cNvPr>
            <p:cNvSpPr txBox="1"/>
            <p:nvPr/>
          </p:nvSpPr>
          <p:spPr>
            <a:xfrm>
              <a:off x="1901045" y="1680061"/>
              <a:ext cx="2501904"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Μεγάλος αριθμός επιχειρήσεων (88%) αντιμετωπίζει καθυστερήσεις στις πληρωμές, εκ των οποίων το 50% συστηματικά και το 38% σε περιορισμένο βαθμό.</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A0BC0E2B-F8F6-38C1-6B4C-85AD2122FB1A}"/>
              </a:ext>
            </a:extLst>
          </p:cNvPr>
          <p:cNvGrpSpPr/>
          <p:nvPr/>
        </p:nvGrpSpPr>
        <p:grpSpPr>
          <a:xfrm>
            <a:off x="7948864" y="1825061"/>
            <a:ext cx="3197111" cy="963755"/>
            <a:chOff x="1725669" y="1521008"/>
            <a:chExt cx="3197111" cy="963755"/>
          </a:xfrm>
        </p:grpSpPr>
        <p:sp>
          <p:nvSpPr>
            <p:cNvPr id="25" name="Freeform: Shape 24">
              <a:extLst>
                <a:ext uri="{FF2B5EF4-FFF2-40B4-BE49-F238E27FC236}">
                  <a16:creationId xmlns:a16="http://schemas.microsoft.com/office/drawing/2014/main" id="{A58B4B87-6134-71BF-4FEE-628534851017}"/>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BAEE5191-1C6D-040F-826F-5613F0F9BCB4}"/>
                </a:ext>
              </a:extLst>
            </p:cNvPr>
            <p:cNvSpPr txBox="1"/>
            <p:nvPr/>
          </p:nvSpPr>
          <p:spPr>
            <a:xfrm>
              <a:off x="2417513" y="1568165"/>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79% των επιχειρήσεων επηρεάζονται σε κάποιο βαθμό από τη γραφειοκρατία, εκ των οποίων το 34% τη θεωρεί αποτρεπτική για την ανάπτυξη και λειτουργία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330DC151-7525-9563-9392-5D2FEFE3AE54}"/>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Κατασκευές (Κτηριακά  Έργα)</a:t>
            </a:r>
            <a:endParaRPr lang="en-GB" sz="4000" b="1">
              <a:latin typeface="KPMG Greek Thin" panose="020B0203030202040204" pitchFamily="34" charset="0"/>
            </a:endParaRPr>
          </a:p>
        </p:txBody>
      </p:sp>
      <p:pic>
        <p:nvPicPr>
          <p:cNvPr id="5" name="Graphic 4" descr="Modern architecture with solid fill">
            <a:extLst>
              <a:ext uri="{FF2B5EF4-FFF2-40B4-BE49-F238E27FC236}">
                <a16:creationId xmlns:a16="http://schemas.microsoft.com/office/drawing/2014/main" id="{B2EBCF4F-0229-B3C5-2355-DBE0CB2481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35360" y="293315"/>
            <a:ext cx="568782" cy="568782"/>
          </a:xfrm>
          <a:prstGeom prst="rect">
            <a:avLst/>
          </a:prstGeom>
        </p:spPr>
      </p:pic>
    </p:spTree>
    <p:extLst>
      <p:ext uri="{BB962C8B-B14F-4D97-AF65-F5344CB8AC3E}">
        <p14:creationId xmlns:p14="http://schemas.microsoft.com/office/powerpoint/2010/main" val="3023400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C2E6-7512-0153-EEC5-EADCAEC30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05F5F-9DD5-112D-6038-BAA472D0D70A}"/>
              </a:ext>
            </a:extLst>
          </p:cNvPr>
          <p:cNvSpPr>
            <a:spLocks noGrp="1"/>
          </p:cNvSpPr>
          <p:nvPr>
            <p:ph type="title"/>
          </p:nvPr>
        </p:nvSpPr>
        <p:spPr/>
        <p:txBody>
          <a:bodyPr/>
          <a:lstStyle/>
          <a:p>
            <a:r>
              <a:rPr lang="el-GR" sz="4000" b="1">
                <a:latin typeface="KPMG Greek Bold" panose="020B0803030202040204" pitchFamily="34" charset="0"/>
              </a:rPr>
              <a:t>Αλουμινοκατασκευές - Υαλοπίνακες</a:t>
            </a:r>
            <a:br>
              <a:rPr lang="el-GR" sz="4000" b="1">
                <a:latin typeface="KPMG Greek Bold" panose="020B0803030202040204" pitchFamily="34" charset="0"/>
              </a:rPr>
            </a:b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A24D4832-DA70-5B4A-3E62-98F08F2EE6B9}"/>
              </a:ext>
            </a:extLst>
          </p:cNvPr>
          <p:cNvSpPr txBox="1"/>
          <p:nvPr/>
        </p:nvSpPr>
        <p:spPr>
          <a:xfrm>
            <a:off x="920067" y="3984178"/>
            <a:ext cx="1718686" cy="1425711"/>
          </a:xfrm>
          <a:prstGeom prst="rect">
            <a:avLst/>
          </a:prstGeom>
          <a:noFill/>
        </p:spPr>
        <p:txBody>
          <a:bodyPr wrap="square" lIns="0" tIns="0" rIns="0" bIns="0" rtlCol="0">
            <a:spAutoFit/>
          </a:bodyPr>
          <a:lstStyle/>
          <a:p>
            <a:pPr>
              <a:spcAft>
                <a:spcPts val="300"/>
              </a:spcAft>
              <a:defRPr/>
            </a:pPr>
            <a:r>
              <a:rPr lang="el-GR" sz="1200" b="1">
                <a:solidFill>
                  <a:srgbClr val="00338D"/>
                </a:solidFill>
              </a:rPr>
              <a:t>Κλάδος Αλουμινίου</a:t>
            </a:r>
            <a:endParaRPr lang="en-GB" sz="1200" b="1">
              <a:solidFill>
                <a:srgbClr val="00338D"/>
              </a:solidFill>
            </a:endParaRPr>
          </a:p>
          <a:p>
            <a:pPr lvl="0">
              <a:lnSpc>
                <a:spcPct val="110000"/>
              </a:lnSpc>
              <a:spcAft>
                <a:spcPts val="600"/>
              </a:spcAft>
              <a:defRPr/>
            </a:pPr>
            <a:r>
              <a:rPr lang="el-GR" sz="1000">
                <a:solidFill>
                  <a:srgbClr val="00338D"/>
                </a:solidFill>
              </a:rPr>
              <a:t>Ο 1ος πιο εξαγωγικός κλάδος της χώρας, με εξαγωγές €2,9 δισ. το 2025 και συμμετοχή 6,1% στις συνολικές εξαγωγές, ενώ κατατάσσεται 3ος στο εμπορικό ισοζύγιο, (~€930 εκατ.).</a:t>
            </a:r>
          </a:p>
        </p:txBody>
      </p:sp>
      <p:sp>
        <p:nvSpPr>
          <p:cNvPr id="10" name="TextBox 9">
            <a:extLst>
              <a:ext uri="{FF2B5EF4-FFF2-40B4-BE49-F238E27FC236}">
                <a16:creationId xmlns:a16="http://schemas.microsoft.com/office/drawing/2014/main" id="{9FEE3095-6EB0-069B-DA5D-20B015D09934}"/>
              </a:ext>
            </a:extLst>
          </p:cNvPr>
          <p:cNvSpPr txBox="1"/>
          <p:nvPr/>
        </p:nvSpPr>
        <p:spPr>
          <a:xfrm>
            <a:off x="3383518" y="3984178"/>
            <a:ext cx="1559270" cy="736292"/>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Απασχόληση</a:t>
            </a:r>
          </a:p>
          <a:p>
            <a:pPr lvl="0">
              <a:lnSpc>
                <a:spcPct val="110000"/>
              </a:lnSpc>
              <a:spcAft>
                <a:spcPts val="600"/>
              </a:spcAft>
              <a:defRPr/>
            </a:pPr>
            <a:r>
              <a:rPr lang="el-GR" sz="1000">
                <a:solidFill>
                  <a:srgbClr val="00338D"/>
                </a:solidFill>
              </a:rPr>
              <a:t>Ο κλάδος του Αλουμινίου απασχολεί άμεσα ή έμμεσα 30.000+ άτομα.</a:t>
            </a:r>
          </a:p>
        </p:txBody>
      </p:sp>
      <p:sp>
        <p:nvSpPr>
          <p:cNvPr id="11" name="TextBox 10">
            <a:extLst>
              <a:ext uri="{FF2B5EF4-FFF2-40B4-BE49-F238E27FC236}">
                <a16:creationId xmlns:a16="http://schemas.microsoft.com/office/drawing/2014/main" id="{A46CB39E-BB3D-FB77-1359-4B9CAAA56595}"/>
              </a:ext>
            </a:extLst>
          </p:cNvPr>
          <p:cNvSpPr txBox="1"/>
          <p:nvPr/>
        </p:nvSpPr>
        <p:spPr>
          <a:xfrm>
            <a:off x="5608844" y="3984178"/>
            <a:ext cx="1559270" cy="567015"/>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Αξία Εξαγωγών</a:t>
            </a:r>
          </a:p>
          <a:p>
            <a:pPr lvl="0">
              <a:lnSpc>
                <a:spcPct val="110000"/>
              </a:lnSpc>
              <a:spcAft>
                <a:spcPts val="300"/>
              </a:spcAft>
              <a:defRPr/>
            </a:pPr>
            <a:r>
              <a:rPr lang="el-GR" sz="1000">
                <a:solidFill>
                  <a:srgbClr val="00338D"/>
                </a:solidFill>
              </a:rPr>
              <a:t>Αυξήθηκε 8,7% έναντι του 2024.</a:t>
            </a:r>
            <a:endParaRPr lang="en-GB" sz="1000">
              <a:solidFill>
                <a:srgbClr val="00338D"/>
              </a:solidFill>
            </a:endParaRPr>
          </a:p>
        </p:txBody>
      </p:sp>
      <p:sp>
        <p:nvSpPr>
          <p:cNvPr id="12" name="TextBox 11">
            <a:extLst>
              <a:ext uri="{FF2B5EF4-FFF2-40B4-BE49-F238E27FC236}">
                <a16:creationId xmlns:a16="http://schemas.microsoft.com/office/drawing/2014/main" id="{FAB04CD9-7DB6-3F90-0939-1B0FAEFCA62C}"/>
              </a:ext>
            </a:extLst>
          </p:cNvPr>
          <p:cNvSpPr txBox="1"/>
          <p:nvPr/>
        </p:nvSpPr>
        <p:spPr>
          <a:xfrm>
            <a:off x="7719870" y="3984178"/>
            <a:ext cx="1559270" cy="1277979"/>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Παραγωγή αλουμινίου το 2024</a:t>
            </a:r>
          </a:p>
          <a:p>
            <a:pPr lvl="0">
              <a:lnSpc>
                <a:spcPct val="110000"/>
              </a:lnSpc>
              <a:spcAft>
                <a:spcPts val="600"/>
              </a:spcAft>
              <a:defRPr/>
            </a:pPr>
            <a:r>
              <a:rPr lang="el-GR" sz="1000">
                <a:solidFill>
                  <a:srgbClr val="00338D"/>
                </a:solidFill>
              </a:rPr>
              <a:t>Η ετήσια παραγωγή αλουμινίου στην Ελλάδα το 2024 διαμορφώθηκε σε 1,6 εκατ. τόνους (+6,7% έναντι του 2022).</a:t>
            </a:r>
          </a:p>
        </p:txBody>
      </p:sp>
      <p:sp>
        <p:nvSpPr>
          <p:cNvPr id="13" name="TextBox 12">
            <a:extLst>
              <a:ext uri="{FF2B5EF4-FFF2-40B4-BE49-F238E27FC236}">
                <a16:creationId xmlns:a16="http://schemas.microsoft.com/office/drawing/2014/main" id="{183CBF98-D016-20D8-D234-9D66DB3101E9}"/>
              </a:ext>
            </a:extLst>
          </p:cNvPr>
          <p:cNvSpPr txBox="1"/>
          <p:nvPr/>
        </p:nvSpPr>
        <p:spPr>
          <a:xfrm>
            <a:off x="9583247" y="3984178"/>
            <a:ext cx="1949100" cy="1277979"/>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Δομή και Παράγοντες Ενίσχυσης</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rgbClr val="00338D"/>
                </a:solidFill>
              </a:rPr>
              <a:t>Ο κλάδος του αλουμινίου καλύπτει όλη την αλυσίδα αξίας και ενισχύεται από την ανάπτυξη των κατασκευών και προγράμματα όπως το «Εξοικονομώ».</a:t>
            </a:r>
          </a:p>
        </p:txBody>
      </p:sp>
      <p:cxnSp>
        <p:nvCxnSpPr>
          <p:cNvPr id="14" name="Straight Connector 13">
            <a:extLst>
              <a:ext uri="{FF2B5EF4-FFF2-40B4-BE49-F238E27FC236}">
                <a16:creationId xmlns:a16="http://schemas.microsoft.com/office/drawing/2014/main" id="{067C65D0-2A42-A8D6-7AC7-E64361B17F91}"/>
              </a:ext>
            </a:extLst>
          </p:cNvPr>
          <p:cNvCxnSpPr>
            <a:cxnSpLocks/>
          </p:cNvCxnSpPr>
          <p:nvPr/>
        </p:nvCxnSpPr>
        <p:spPr>
          <a:xfrm>
            <a:off x="797801" y="2900901"/>
            <a:ext cx="1031027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9FB784C-B0A0-6229-07B1-11EF98301D4C}"/>
              </a:ext>
            </a:extLst>
          </p:cNvPr>
          <p:cNvSpPr/>
          <p:nvPr/>
        </p:nvSpPr>
        <p:spPr>
          <a:xfrm>
            <a:off x="1071957" y="2159111"/>
            <a:ext cx="1512000" cy="151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000">
                <a:solidFill>
                  <a:srgbClr val="FFFFFF"/>
                </a:solidFill>
                <a:latin typeface="KPMG Greek Bold" panose="020B0803030202040204" pitchFamily="34" charset="0"/>
              </a:rPr>
              <a:t>1ος πιο </a:t>
            </a:r>
            <a:r>
              <a:rPr lang="el-GR" sz="1950">
                <a:solidFill>
                  <a:srgbClr val="FFFFFF"/>
                </a:solidFill>
                <a:latin typeface="KPMG Greek Bold" panose="020B0803030202040204" pitchFamily="34" charset="0"/>
              </a:rPr>
              <a:t>εξαγωγικός</a:t>
            </a:r>
            <a:r>
              <a:rPr lang="el-GR" sz="2000">
                <a:solidFill>
                  <a:srgbClr val="FFFFFF"/>
                </a:solidFill>
                <a:latin typeface="KPMG Greek Bold" panose="020B0803030202040204" pitchFamily="34" charset="0"/>
              </a:rPr>
              <a:t> κλάδος</a:t>
            </a:r>
          </a:p>
        </p:txBody>
      </p:sp>
      <p:sp>
        <p:nvSpPr>
          <p:cNvPr id="5" name="Oval 4">
            <a:extLst>
              <a:ext uri="{FF2B5EF4-FFF2-40B4-BE49-F238E27FC236}">
                <a16:creationId xmlns:a16="http://schemas.microsoft.com/office/drawing/2014/main" id="{4143B580-8CA5-3720-302D-3B35607E3B22}"/>
              </a:ext>
            </a:extLst>
          </p:cNvPr>
          <p:cNvSpPr/>
          <p:nvPr/>
        </p:nvSpPr>
        <p:spPr>
          <a:xfrm>
            <a:off x="3171063" y="1956872"/>
            <a:ext cx="1872000" cy="18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&gt;30.000</a:t>
            </a:r>
          </a:p>
          <a:p>
            <a:pPr lvl="0" algn="ctr">
              <a:lnSpc>
                <a:spcPct val="70000"/>
              </a:lnSpc>
              <a:spcAft>
                <a:spcPts val="600"/>
              </a:spcAft>
              <a:defRPr/>
            </a:pPr>
            <a:r>
              <a:rPr lang="el-GR" sz="2400">
                <a:solidFill>
                  <a:srgbClr val="FFFFFF"/>
                </a:solidFill>
                <a:latin typeface="KPMG Greek Bold" panose="020B0803030202040204" pitchFamily="34" charset="0"/>
              </a:rPr>
              <a:t>άτομα</a:t>
            </a:r>
          </a:p>
        </p:txBody>
      </p:sp>
      <p:sp>
        <p:nvSpPr>
          <p:cNvPr id="7" name="Oval 6">
            <a:extLst>
              <a:ext uri="{FF2B5EF4-FFF2-40B4-BE49-F238E27FC236}">
                <a16:creationId xmlns:a16="http://schemas.microsoft.com/office/drawing/2014/main" id="{35F128D7-B8DB-2518-D7E8-9826AF44225F}"/>
              </a:ext>
            </a:extLst>
          </p:cNvPr>
          <p:cNvSpPr/>
          <p:nvPr/>
        </p:nvSpPr>
        <p:spPr>
          <a:xfrm>
            <a:off x="7611941" y="2232412"/>
            <a:ext cx="1260000" cy="12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+6,7%</a:t>
            </a:r>
          </a:p>
        </p:txBody>
      </p:sp>
      <p:sp>
        <p:nvSpPr>
          <p:cNvPr id="8" name="Oval 7">
            <a:extLst>
              <a:ext uri="{FF2B5EF4-FFF2-40B4-BE49-F238E27FC236}">
                <a16:creationId xmlns:a16="http://schemas.microsoft.com/office/drawing/2014/main" id="{01335892-DB37-962D-AAF1-0FEA93141AF5}"/>
              </a:ext>
            </a:extLst>
          </p:cNvPr>
          <p:cNvSpPr/>
          <p:nvPr/>
        </p:nvSpPr>
        <p:spPr>
          <a:xfrm>
            <a:off x="9609751" y="2266950"/>
            <a:ext cx="1260000" cy="1260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sz="1700" b="1">
                <a:solidFill>
                  <a:srgbClr val="00338D"/>
                </a:solidFill>
                <a:latin typeface="KPMG Greek Bold" panose="020B0803030202040204" pitchFamily="34" charset="0"/>
              </a:rPr>
              <a:t>Παράγοντες Ενίσχυσης</a:t>
            </a:r>
          </a:p>
        </p:txBody>
      </p:sp>
      <p:sp>
        <p:nvSpPr>
          <p:cNvPr id="6" name="Oval 5">
            <a:extLst>
              <a:ext uri="{FF2B5EF4-FFF2-40B4-BE49-F238E27FC236}">
                <a16:creationId xmlns:a16="http://schemas.microsoft.com/office/drawing/2014/main" id="{0B9344D4-5E84-6DD6-699B-74701B65544A}"/>
              </a:ext>
            </a:extLst>
          </p:cNvPr>
          <p:cNvSpPr/>
          <p:nvPr/>
        </p:nvSpPr>
        <p:spPr>
          <a:xfrm>
            <a:off x="5620645" y="2165323"/>
            <a:ext cx="1440000" cy="14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+8,7%</a:t>
            </a:r>
          </a:p>
        </p:txBody>
      </p:sp>
      <p:sp>
        <p:nvSpPr>
          <p:cNvPr id="4" name="TextBox 3">
            <a:extLst>
              <a:ext uri="{FF2B5EF4-FFF2-40B4-BE49-F238E27FC236}">
                <a16:creationId xmlns:a16="http://schemas.microsoft.com/office/drawing/2014/main" id="{F6EA4310-CFCA-F730-7932-58768D9EF37C}"/>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lvl="0">
              <a:spcAft>
                <a:spcPts val="600"/>
              </a:spcAft>
              <a:defRPr/>
            </a:pPr>
            <a:r>
              <a:rPr lang="el-GR" sz="1200">
                <a:solidFill>
                  <a:srgbClr val="00338D"/>
                </a:solidFill>
              </a:rPr>
              <a:t>Ο κλάδος των αλουμινοκατασκευών και υαλοπινάκων αποτελεί έναν από τους πιο εξωστρεφείς και τεχνολογικά ώριμους κλάδους της ελληνικής βιομηχανίας.</a:t>
            </a:r>
          </a:p>
        </p:txBody>
      </p:sp>
      <p:pic>
        <p:nvPicPr>
          <p:cNvPr id="20" name="Picture 19">
            <a:extLst>
              <a:ext uri="{FF2B5EF4-FFF2-40B4-BE49-F238E27FC236}">
                <a16:creationId xmlns:a16="http://schemas.microsoft.com/office/drawing/2014/main" id="{1CBCAA02-388D-7D07-726E-783ED56942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535595" y="445151"/>
            <a:ext cx="266990" cy="301994"/>
          </a:xfrm>
          <a:prstGeom prst="rect">
            <a:avLst/>
          </a:prstGeom>
        </p:spPr>
      </p:pic>
      <p:pic>
        <p:nvPicPr>
          <p:cNvPr id="21" name="Picture 20">
            <a:extLst>
              <a:ext uri="{FF2B5EF4-FFF2-40B4-BE49-F238E27FC236}">
                <a16:creationId xmlns:a16="http://schemas.microsoft.com/office/drawing/2014/main" id="{7FE765EA-2442-FE6C-09F0-FCCE5B66DAB5}"/>
              </a:ext>
            </a:extLst>
          </p:cNvPr>
          <p:cNvPicPr>
            <a:picLocks noChangeAspect="1"/>
          </p:cNvPicPr>
          <p:nvPr/>
        </p:nvPicPr>
        <p:blipFill>
          <a:blip r:embed="rId5">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64711" y="431425"/>
            <a:ext cx="323058" cy="365412"/>
          </a:xfrm>
          <a:prstGeom prst="rect">
            <a:avLst/>
          </a:prstGeom>
        </p:spPr>
      </p:pic>
    </p:spTree>
    <p:extLst>
      <p:ext uri="{BB962C8B-B14F-4D97-AF65-F5344CB8AC3E}">
        <p14:creationId xmlns:p14="http://schemas.microsoft.com/office/powerpoint/2010/main" val="1727286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C695-8CDF-F3E3-A539-4AF47102AE68}"/>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A801407-8D2B-0500-1F80-3A8D6079F985}"/>
              </a:ext>
            </a:extLst>
          </p:cNvPr>
          <p:cNvSpPr/>
          <p:nvPr/>
        </p:nvSpPr>
        <p:spPr>
          <a:xfrm>
            <a:off x="4420943" y="1810254"/>
            <a:ext cx="1656000" cy="1656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&gt;78</a:t>
            </a:r>
            <a:r>
              <a:rPr kumimoji="0" lang="en-GB"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1" name="Oval 10">
            <a:extLst>
              <a:ext uri="{FF2B5EF4-FFF2-40B4-BE49-F238E27FC236}">
                <a16:creationId xmlns:a16="http://schemas.microsoft.com/office/drawing/2014/main" id="{9A723B8F-607F-A1A3-5A92-80CF84A2B5EA}"/>
              </a:ext>
            </a:extLst>
          </p:cNvPr>
          <p:cNvSpPr/>
          <p:nvPr/>
        </p:nvSpPr>
        <p:spPr>
          <a:xfrm>
            <a:off x="5396527" y="4100261"/>
            <a:ext cx="864000" cy="864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11</a:t>
            </a:r>
            <a:r>
              <a:rPr kumimoji="0" lang="en-GB" sz="2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43DE25D0-DA91-FF72-6E8C-6717D91C8604}"/>
              </a:ext>
            </a:extLst>
          </p:cNvPr>
          <p:cNvSpPr/>
          <p:nvPr/>
        </p:nvSpPr>
        <p:spPr>
          <a:xfrm>
            <a:off x="6260527" y="2845599"/>
            <a:ext cx="1440000" cy="1440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67</a:t>
            </a:r>
            <a:r>
              <a:rPr kumimoji="0" lang="en-GB"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grpSp>
        <p:nvGrpSpPr>
          <p:cNvPr id="4" name="Group 3">
            <a:extLst>
              <a:ext uri="{FF2B5EF4-FFF2-40B4-BE49-F238E27FC236}">
                <a16:creationId xmlns:a16="http://schemas.microsoft.com/office/drawing/2014/main" id="{105C7E20-256B-9272-1860-FFA5B4D308F5}"/>
              </a:ext>
            </a:extLst>
          </p:cNvPr>
          <p:cNvGrpSpPr/>
          <p:nvPr/>
        </p:nvGrpSpPr>
        <p:grpSpPr>
          <a:xfrm>
            <a:off x="1337326" y="1527382"/>
            <a:ext cx="3197112" cy="1090148"/>
            <a:chOff x="1725668" y="1521008"/>
            <a:chExt cx="3197112" cy="1090148"/>
          </a:xfrm>
        </p:grpSpPr>
        <p:sp>
          <p:nvSpPr>
            <p:cNvPr id="16" name="Freeform: Shape 15">
              <a:extLst>
                <a:ext uri="{FF2B5EF4-FFF2-40B4-BE49-F238E27FC236}">
                  <a16:creationId xmlns:a16="http://schemas.microsoft.com/office/drawing/2014/main" id="{B86CAD55-4465-7E07-2591-17E2F58EA9E1}"/>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F95E14B3-F916-3278-B3AB-173B3FBD4BC7}"/>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Τα αποτελέσματα δείχνουν ότι πάνω από το 78% των ερωτηθέντων υποστηρίζει σημαντική ως και πολύ μεγάλη αύξηση του κόστους αλουμινίου και υαλοπινάκων.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FEB01508-000C-9B0A-13EE-4F207D740FBF}"/>
              </a:ext>
            </a:extLst>
          </p:cNvPr>
          <p:cNvGrpSpPr/>
          <p:nvPr/>
        </p:nvGrpSpPr>
        <p:grpSpPr>
          <a:xfrm>
            <a:off x="2184859" y="3749126"/>
            <a:ext cx="3197112" cy="1462557"/>
            <a:chOff x="1725668" y="1521008"/>
            <a:chExt cx="3197112" cy="1462557"/>
          </a:xfrm>
        </p:grpSpPr>
        <p:sp>
          <p:nvSpPr>
            <p:cNvPr id="19" name="Freeform: Shape 18">
              <a:extLst>
                <a:ext uri="{FF2B5EF4-FFF2-40B4-BE49-F238E27FC236}">
                  <a16:creationId xmlns:a16="http://schemas.microsoft.com/office/drawing/2014/main" id="{D76B1AB2-0FB4-5E57-040B-01E56D2F40DC}"/>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3E5BFCD-70DB-3DBB-F8F6-4743DA3B9588}"/>
                </a:ext>
              </a:extLst>
            </p:cNvPr>
            <p:cNvSpPr txBox="1"/>
            <p:nvPr/>
          </p:nvSpPr>
          <p:spPr>
            <a:xfrm>
              <a:off x="1725668" y="1694558"/>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Περιορισμένη είναι η πρόσβαση σε χρηματοδότηση σύμφωνα με τους συμμετέχοντες, καθώς μόνο το 11% διαθέτει αξιοποιήσιμες επιλογές, ενώ η συντριπτική πλειοψηφία (89%) αντιμετωπίζει εμπόδια ή πλήρη έλλειψη πρόσβασης.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02082F4-9081-CE42-BD6D-FF5D45E14203}"/>
              </a:ext>
            </a:extLst>
          </p:cNvPr>
          <p:cNvGrpSpPr/>
          <p:nvPr/>
        </p:nvGrpSpPr>
        <p:grpSpPr>
          <a:xfrm>
            <a:off x="7281438" y="2300569"/>
            <a:ext cx="3197111" cy="1276352"/>
            <a:chOff x="1725669" y="1521008"/>
            <a:chExt cx="3197111" cy="1276352"/>
          </a:xfrm>
        </p:grpSpPr>
        <p:sp>
          <p:nvSpPr>
            <p:cNvPr id="25" name="Freeform: Shape 24">
              <a:extLst>
                <a:ext uri="{FF2B5EF4-FFF2-40B4-BE49-F238E27FC236}">
                  <a16:creationId xmlns:a16="http://schemas.microsoft.com/office/drawing/2014/main" id="{462F3FC0-1EBA-E51B-2A41-7ACA91C24B52}"/>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72F21263-3C24-6F0F-8112-F08BEDC5229F}"/>
                </a:ext>
              </a:extLst>
            </p:cNvPr>
            <p:cNvSpPr txBox="1"/>
            <p:nvPr/>
          </p:nvSpPr>
          <p:spPr>
            <a:xfrm>
              <a:off x="2563847" y="1694558"/>
              <a:ext cx="2358933"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67% των συμμετεχόντων υποστηρίζει ότι δεν καθίστανται δυνατή η απορρόφηση των αυξήσεων στο κόστος χωρίς να υπάρξουν απώλειες, όπως για παράδειγμα πελατών.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8D7B77E1-867D-8DA5-68EB-9F3E40480A28}"/>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Αλουμινοκατασκευές - Υαλοπίνακες</a:t>
            </a:r>
            <a:endParaRPr lang="en-GB" sz="4000" b="1">
              <a:latin typeface="KPMG Greek Thin" panose="020B0203030202040204" pitchFamily="34" charset="0"/>
            </a:endParaRPr>
          </a:p>
        </p:txBody>
      </p:sp>
      <p:pic>
        <p:nvPicPr>
          <p:cNvPr id="2" name="Picture 1">
            <a:extLst>
              <a:ext uri="{FF2B5EF4-FFF2-40B4-BE49-F238E27FC236}">
                <a16:creationId xmlns:a16="http://schemas.microsoft.com/office/drawing/2014/main" id="{1034FD68-B7A0-0286-B66C-A2541106B7DA}"/>
              </a:ext>
            </a:extLst>
          </p:cNvPr>
          <p:cNvPicPr>
            <a:picLocks noChangeAspect="1"/>
          </p:cNvPicPr>
          <p:nvPr/>
        </p:nvPicPr>
        <p:blipFill>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64711" y="431425"/>
            <a:ext cx="323058" cy="365412"/>
          </a:xfrm>
          <a:prstGeom prst="rect">
            <a:avLst/>
          </a:prstGeom>
        </p:spPr>
      </p:pic>
    </p:spTree>
    <p:extLst>
      <p:ext uri="{BB962C8B-B14F-4D97-AF65-F5344CB8AC3E}">
        <p14:creationId xmlns:p14="http://schemas.microsoft.com/office/powerpoint/2010/main" val="197065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A826-6840-8069-F279-00B450BE6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9BC2D-642F-0806-6CE4-1A0E700C1BD0}"/>
              </a:ext>
            </a:extLst>
          </p:cNvPr>
          <p:cNvSpPr>
            <a:spLocks noGrp="1"/>
          </p:cNvSpPr>
          <p:nvPr>
            <p:ph type="title"/>
          </p:nvPr>
        </p:nvSpPr>
        <p:spPr/>
        <p:txBody>
          <a:bodyPr/>
          <a:lstStyle/>
          <a:p>
            <a:r>
              <a:rPr lang="el-GR" sz="4000" b="1">
                <a:latin typeface="KPMG Greek Bold" panose="020B0803030202040204" pitchFamily="34" charset="0"/>
              </a:rPr>
              <a:t>Πλαστικά – Καλούπια - Μηχανουργεία</a:t>
            </a:r>
            <a:endParaRPr lang="en-GB" sz="4000" b="1">
              <a:latin typeface="KPMG Greek Bold" panose="020B0803030202040204" pitchFamily="34" charset="0"/>
            </a:endParaRPr>
          </a:p>
        </p:txBody>
      </p:sp>
      <p:sp>
        <p:nvSpPr>
          <p:cNvPr id="10" name="TextBox 9">
            <a:extLst>
              <a:ext uri="{FF2B5EF4-FFF2-40B4-BE49-F238E27FC236}">
                <a16:creationId xmlns:a16="http://schemas.microsoft.com/office/drawing/2014/main" id="{2B682404-7250-4AB0-F9D5-10C37CCE0614}"/>
              </a:ext>
            </a:extLst>
          </p:cNvPr>
          <p:cNvSpPr txBox="1"/>
          <p:nvPr/>
        </p:nvSpPr>
        <p:spPr>
          <a:xfrm>
            <a:off x="1158841" y="3936602"/>
            <a:ext cx="1440000" cy="1718099"/>
          </a:xfrm>
          <a:prstGeom prst="rect">
            <a:avLst/>
          </a:prstGeom>
          <a:noFill/>
        </p:spPr>
        <p:txBody>
          <a:bodyPr wrap="square" lIns="0" tIns="0" rIns="0" bIns="0" rtlCol="0">
            <a:spAutoFit/>
          </a:bodyPr>
          <a:lstStyle/>
          <a:p>
            <a:pPr>
              <a:spcAft>
                <a:spcPts val="300"/>
              </a:spcAft>
              <a:defRPr/>
            </a:pPr>
            <a:r>
              <a:rPr lang="el-GR" sz="1200" b="1">
                <a:solidFill>
                  <a:srgbClr val="00338D"/>
                </a:solidFill>
              </a:rPr>
              <a:t>Παραγωγή Πλαστικών</a:t>
            </a:r>
          </a:p>
          <a:p>
            <a:pPr>
              <a:lnSpc>
                <a:spcPct val="110000"/>
              </a:lnSpc>
              <a:spcAft>
                <a:spcPts val="600"/>
              </a:spcAft>
              <a:defRPr/>
            </a:pPr>
            <a:r>
              <a:rPr lang="el-GR" sz="1000">
                <a:solidFill>
                  <a:srgbClr val="00338D"/>
                </a:solidFill>
              </a:rPr>
              <a:t>~€2,5 δισ. κύκλος εργασιών στον κλάδο παραγωγής πλαστικών προϊόντων το 2024 αυξημένος κατά 2% έναντι του 2023.</a:t>
            </a:r>
          </a:p>
          <a:p>
            <a:pPr lvl="0">
              <a:lnSpc>
                <a:spcPct val="110000"/>
              </a:lnSpc>
              <a:spcAft>
                <a:spcPts val="600"/>
              </a:spcAft>
              <a:defRPr/>
            </a:pPr>
            <a:endParaRPr lang="el-GR" sz="1000">
              <a:solidFill>
                <a:srgbClr val="00338D"/>
              </a:solidFill>
            </a:endParaRPr>
          </a:p>
        </p:txBody>
      </p:sp>
      <p:sp>
        <p:nvSpPr>
          <p:cNvPr id="11" name="TextBox 10">
            <a:extLst>
              <a:ext uri="{FF2B5EF4-FFF2-40B4-BE49-F238E27FC236}">
                <a16:creationId xmlns:a16="http://schemas.microsoft.com/office/drawing/2014/main" id="{F54D30E2-7FE2-9A0B-D8C1-020C56D87BC7}"/>
              </a:ext>
            </a:extLst>
          </p:cNvPr>
          <p:cNvSpPr txBox="1"/>
          <p:nvPr/>
        </p:nvSpPr>
        <p:spPr>
          <a:xfrm>
            <a:off x="3093127" y="3951279"/>
            <a:ext cx="1440000" cy="1984069"/>
          </a:xfrm>
          <a:prstGeom prst="rect">
            <a:avLst/>
          </a:prstGeom>
          <a:noFill/>
        </p:spPr>
        <p:txBody>
          <a:bodyPr wrap="square" lIns="0" tIns="0" rIns="0" bIns="0" rtlCol="0">
            <a:spAutoFit/>
          </a:bodyPr>
          <a:lstStyle/>
          <a:p>
            <a:pPr>
              <a:spcAft>
                <a:spcPts val="300"/>
              </a:spcAft>
              <a:defRPr/>
            </a:pPr>
            <a:r>
              <a:rPr lang="el-GR" sz="1200" b="1">
                <a:solidFill>
                  <a:srgbClr val="00338D"/>
                </a:solidFill>
              </a:rPr>
              <a:t>Κατασκευή  μηχανημάτων &amp; κατεργασία μετάλλων</a:t>
            </a:r>
          </a:p>
          <a:p>
            <a:pPr lvl="0">
              <a:lnSpc>
                <a:spcPct val="110000"/>
              </a:lnSpc>
              <a:spcAft>
                <a:spcPts val="300"/>
              </a:spcAft>
              <a:defRPr/>
            </a:pPr>
            <a:r>
              <a:rPr lang="el-GR" sz="900">
                <a:solidFill>
                  <a:srgbClr val="00338D"/>
                </a:solidFill>
              </a:rPr>
              <a:t>Ο κλάδος κατέγραψε κύκλο εργασιών ~€1,39 δισ., (+1% έναντι του 2023), με τη ζήτηση να στηρίζεται από τη θετική πορεία της μεταποίησης (+1,8% βιομηχανική παραγωγή </a:t>
            </a:r>
            <a:r>
              <a:rPr lang="el-GR" sz="900" err="1">
                <a:solidFill>
                  <a:srgbClr val="00338D"/>
                </a:solidFill>
              </a:rPr>
              <a:t>YoY</a:t>
            </a:r>
            <a:r>
              <a:rPr lang="el-GR" sz="900">
                <a:solidFill>
                  <a:srgbClr val="00338D"/>
                </a:solidFill>
              </a:rPr>
              <a:t>, 2026).</a:t>
            </a:r>
          </a:p>
        </p:txBody>
      </p:sp>
      <p:sp>
        <p:nvSpPr>
          <p:cNvPr id="12" name="TextBox 11">
            <a:extLst>
              <a:ext uri="{FF2B5EF4-FFF2-40B4-BE49-F238E27FC236}">
                <a16:creationId xmlns:a16="http://schemas.microsoft.com/office/drawing/2014/main" id="{1127FA6D-405F-220E-337D-764E676882F0}"/>
              </a:ext>
            </a:extLst>
          </p:cNvPr>
          <p:cNvSpPr txBox="1"/>
          <p:nvPr/>
        </p:nvSpPr>
        <p:spPr>
          <a:xfrm>
            <a:off x="5375918" y="3987158"/>
            <a:ext cx="1440000" cy="717825"/>
          </a:xfrm>
          <a:prstGeom prst="rect">
            <a:avLst/>
          </a:prstGeom>
          <a:noFill/>
        </p:spPr>
        <p:txBody>
          <a:bodyPr wrap="square" lIns="0" tIns="0" rIns="0" bIns="0" rtlCol="0">
            <a:spAutoFit/>
          </a:bodyPr>
          <a:lstStyle/>
          <a:p>
            <a:pPr>
              <a:spcAft>
                <a:spcPts val="300"/>
              </a:spcAft>
              <a:defRPr/>
            </a:pPr>
            <a:r>
              <a:rPr lang="el-GR" sz="1200" b="1">
                <a:solidFill>
                  <a:srgbClr val="00338D"/>
                </a:solidFill>
              </a:rPr>
              <a:t>Απασχόληση</a:t>
            </a:r>
          </a:p>
          <a:p>
            <a:pPr lvl="0">
              <a:lnSpc>
                <a:spcPct val="110000"/>
              </a:lnSpc>
              <a:spcAft>
                <a:spcPts val="600"/>
              </a:spcAft>
              <a:defRPr/>
            </a:pPr>
            <a:r>
              <a:rPr lang="el-GR" sz="1000">
                <a:solidFill>
                  <a:srgbClr val="00338D"/>
                </a:solidFill>
              </a:rPr>
              <a:t>Απασχολούμενοι στον κλάδο των πλαστικών προϊόντων το 2021. </a:t>
            </a:r>
          </a:p>
        </p:txBody>
      </p:sp>
      <p:sp>
        <p:nvSpPr>
          <p:cNvPr id="13" name="TextBox 12">
            <a:extLst>
              <a:ext uri="{FF2B5EF4-FFF2-40B4-BE49-F238E27FC236}">
                <a16:creationId xmlns:a16="http://schemas.microsoft.com/office/drawing/2014/main" id="{EAF4B801-7A79-52DC-0E52-8E4D8097F68B}"/>
              </a:ext>
            </a:extLst>
          </p:cNvPr>
          <p:cNvSpPr txBox="1"/>
          <p:nvPr/>
        </p:nvSpPr>
        <p:spPr>
          <a:xfrm>
            <a:off x="7703181" y="4017323"/>
            <a:ext cx="1440000" cy="1764266"/>
          </a:xfrm>
          <a:prstGeom prst="rect">
            <a:avLst/>
          </a:prstGeom>
          <a:noFill/>
        </p:spPr>
        <p:txBody>
          <a:bodyPr wrap="square" lIns="0" tIns="0" rIns="0" bIns="0" rtlCol="0">
            <a:spAutoFit/>
          </a:bodyPr>
          <a:lstStyle/>
          <a:p>
            <a:pPr>
              <a:spcAft>
                <a:spcPts val="300"/>
              </a:spcAft>
              <a:defRPr/>
            </a:pPr>
            <a:r>
              <a:rPr lang="el-GR" sz="1200" b="1">
                <a:solidFill>
                  <a:srgbClr val="00338D"/>
                </a:solidFill>
              </a:rPr>
              <a:t>Τεχνολογική Εξέλιξη και Καινοτομία</a:t>
            </a:r>
          </a:p>
          <a:p>
            <a:pPr lvl="0">
              <a:lnSpc>
                <a:spcPct val="110000"/>
              </a:lnSpc>
              <a:spcAft>
                <a:spcPts val="600"/>
              </a:spcAft>
              <a:defRPr/>
            </a:pPr>
            <a:r>
              <a:rPr lang="el-GR" sz="1000">
                <a:solidFill>
                  <a:srgbClr val="00338D"/>
                </a:solidFill>
              </a:rPr>
              <a:t>Ο κλάδος επενδύει στην ταχεία προτυποποίηση και στην ανάπτυξη νέων καινοτόμων τεχνικών, ενισχύοντας την ευελιξία και την τεχνολογική του εξέλιξη.</a:t>
            </a:r>
          </a:p>
        </p:txBody>
      </p:sp>
      <p:cxnSp>
        <p:nvCxnSpPr>
          <p:cNvPr id="14" name="Straight Connector 13">
            <a:extLst>
              <a:ext uri="{FF2B5EF4-FFF2-40B4-BE49-F238E27FC236}">
                <a16:creationId xmlns:a16="http://schemas.microsoft.com/office/drawing/2014/main" id="{5AF0A693-EF21-9F6E-0808-F956B8FBFD25}"/>
              </a:ext>
            </a:extLst>
          </p:cNvPr>
          <p:cNvCxnSpPr>
            <a:cxnSpLocks/>
          </p:cNvCxnSpPr>
          <p:nvPr/>
        </p:nvCxnSpPr>
        <p:spPr>
          <a:xfrm>
            <a:off x="805858" y="2995901"/>
            <a:ext cx="1030048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551901B-BAA0-E303-DEBF-C2A3D3009E4C}"/>
              </a:ext>
            </a:extLst>
          </p:cNvPr>
          <p:cNvSpPr/>
          <p:nvPr/>
        </p:nvSpPr>
        <p:spPr>
          <a:xfrm>
            <a:off x="1158841" y="2474842"/>
            <a:ext cx="1008000" cy="10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+2%</a:t>
            </a:r>
          </a:p>
        </p:txBody>
      </p:sp>
      <p:sp>
        <p:nvSpPr>
          <p:cNvPr id="7" name="Oval 6">
            <a:extLst>
              <a:ext uri="{FF2B5EF4-FFF2-40B4-BE49-F238E27FC236}">
                <a16:creationId xmlns:a16="http://schemas.microsoft.com/office/drawing/2014/main" id="{D95C1C5F-5BA9-DDDE-FAE5-5DCE98EF51E0}"/>
              </a:ext>
            </a:extLst>
          </p:cNvPr>
          <p:cNvSpPr/>
          <p:nvPr/>
        </p:nvSpPr>
        <p:spPr>
          <a:xfrm>
            <a:off x="4984558" y="2043658"/>
            <a:ext cx="1872000" cy="18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6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14.000+</a:t>
            </a:r>
          </a:p>
        </p:txBody>
      </p:sp>
      <p:sp>
        <p:nvSpPr>
          <p:cNvPr id="8" name="Oval 7">
            <a:extLst>
              <a:ext uri="{FF2B5EF4-FFF2-40B4-BE49-F238E27FC236}">
                <a16:creationId xmlns:a16="http://schemas.microsoft.com/office/drawing/2014/main" id="{CBC636C3-3509-8397-A025-126C4D4D1B33}"/>
              </a:ext>
            </a:extLst>
          </p:cNvPr>
          <p:cNvSpPr/>
          <p:nvPr/>
        </p:nvSpPr>
        <p:spPr>
          <a:xfrm>
            <a:off x="7616827" y="2381000"/>
            <a:ext cx="1080000" cy="1080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l-GR" sz="2000" b="0" i="0" u="none" strike="noStrike" kern="1200" cap="none" spc="0" normalizeH="0" baseline="0" noProof="0">
              <a:ln>
                <a:noFill/>
              </a:ln>
              <a:solidFill>
                <a:srgbClr val="FFFFFF"/>
              </a:solidFill>
              <a:effectLst/>
              <a:uLnTx/>
              <a:uFillTx/>
              <a:latin typeface="KPMG Greek Bold" panose="020B0803030202040204" pitchFamily="34" charset="0"/>
            </a:endParaRPr>
          </a:p>
        </p:txBody>
      </p:sp>
      <p:sp>
        <p:nvSpPr>
          <p:cNvPr id="6" name="Oval 5">
            <a:extLst>
              <a:ext uri="{FF2B5EF4-FFF2-40B4-BE49-F238E27FC236}">
                <a16:creationId xmlns:a16="http://schemas.microsoft.com/office/drawing/2014/main" id="{7C513931-CA76-8F2B-0189-19A74824D287}"/>
              </a:ext>
            </a:extLst>
          </p:cNvPr>
          <p:cNvSpPr/>
          <p:nvPr/>
        </p:nvSpPr>
        <p:spPr>
          <a:xfrm>
            <a:off x="3139766" y="2555598"/>
            <a:ext cx="900000" cy="90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0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+1%</a:t>
            </a:r>
          </a:p>
        </p:txBody>
      </p:sp>
      <p:sp>
        <p:nvSpPr>
          <p:cNvPr id="4" name="TextBox 3">
            <a:extLst>
              <a:ext uri="{FF2B5EF4-FFF2-40B4-BE49-F238E27FC236}">
                <a16:creationId xmlns:a16="http://schemas.microsoft.com/office/drawing/2014/main" id="{4DE70974-1591-1A2B-CFD5-74D74338F853}"/>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a:spcAft>
                <a:spcPts val="600"/>
              </a:spcAft>
            </a:pPr>
            <a:r>
              <a:rPr lang="el-GR" sz="1200">
                <a:solidFill>
                  <a:srgbClr val="00338D"/>
                </a:solidFill>
              </a:rPr>
              <a:t>Ο κλάδος στην Ελλάδα αποτελεί βασικό τμήμα της μεταποιητικής δραστηριότητας, με ευρεία παρουσία στη βιομηχανική παραγωγή. Ξεχωρίζει για την τεχνική εξειδίκευση και τη σύνδεσή του με τον παραγωγικό εκσυγχρονισμό και την καινοτομία.</a:t>
            </a:r>
          </a:p>
        </p:txBody>
      </p:sp>
      <p:sp>
        <p:nvSpPr>
          <p:cNvPr id="19" name="TextBox 18">
            <a:extLst>
              <a:ext uri="{FF2B5EF4-FFF2-40B4-BE49-F238E27FC236}">
                <a16:creationId xmlns:a16="http://schemas.microsoft.com/office/drawing/2014/main" id="{FA47FC76-C26D-4D2E-32B5-32152FBAD2D1}"/>
              </a:ext>
            </a:extLst>
          </p:cNvPr>
          <p:cNvSpPr txBox="1"/>
          <p:nvPr/>
        </p:nvSpPr>
        <p:spPr>
          <a:xfrm>
            <a:off x="7703181" y="2822553"/>
            <a:ext cx="907292" cy="30777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sz="2000">
                <a:solidFill>
                  <a:srgbClr val="00338D"/>
                </a:solidFill>
                <a:latin typeface="KPMG Greek Bold" panose="020B0803030202040204" pitchFamily="34" charset="0"/>
              </a:rPr>
              <a:t>Τάσεις</a:t>
            </a:r>
            <a:endParaRPr lang="en-US" sz="2000">
              <a:solidFill>
                <a:srgbClr val="00338D"/>
              </a:solidFill>
              <a:latin typeface="KPMG Greek Bold" panose="020B0803030202040204" pitchFamily="34" charset="0"/>
            </a:endParaRPr>
          </a:p>
        </p:txBody>
      </p:sp>
      <p:sp>
        <p:nvSpPr>
          <p:cNvPr id="20" name="TextBox 19">
            <a:extLst>
              <a:ext uri="{FF2B5EF4-FFF2-40B4-BE49-F238E27FC236}">
                <a16:creationId xmlns:a16="http://schemas.microsoft.com/office/drawing/2014/main" id="{2350B646-BE21-EBD1-963A-1EC88E131825}"/>
              </a:ext>
            </a:extLst>
          </p:cNvPr>
          <p:cNvSpPr txBox="1"/>
          <p:nvPr/>
        </p:nvSpPr>
        <p:spPr>
          <a:xfrm>
            <a:off x="9859108" y="4029190"/>
            <a:ext cx="1440000" cy="1413400"/>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Βιωσιμότητα</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rgbClr val="00338D"/>
                </a:solidFill>
              </a:rPr>
              <a:t>Η συνεχής ανάγκη για βιωσιμότητα αποτελεί βασική πρόκληση για τον κλάδο, σε ένα περιβάλλον αυξημένου κόστους και αβεβαιότητας.</a:t>
            </a:r>
          </a:p>
        </p:txBody>
      </p:sp>
      <p:sp>
        <p:nvSpPr>
          <p:cNvPr id="27" name="Oval 26">
            <a:extLst>
              <a:ext uri="{FF2B5EF4-FFF2-40B4-BE49-F238E27FC236}">
                <a16:creationId xmlns:a16="http://schemas.microsoft.com/office/drawing/2014/main" id="{F99FCAFB-1A1F-84C4-950A-A0860544D4C5}"/>
              </a:ext>
            </a:extLst>
          </p:cNvPr>
          <p:cNvSpPr/>
          <p:nvPr/>
        </p:nvSpPr>
        <p:spPr>
          <a:xfrm>
            <a:off x="9637096" y="2369817"/>
            <a:ext cx="1260000" cy="12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l-GR" sz="2000" b="0" i="0" u="none" strike="noStrike" kern="1200" cap="none" spc="0" normalizeH="0" baseline="0" noProof="0">
              <a:ln>
                <a:noFill/>
              </a:ln>
              <a:solidFill>
                <a:srgbClr val="FFFFFF"/>
              </a:solidFill>
              <a:effectLst/>
              <a:uLnTx/>
              <a:uFillTx/>
              <a:latin typeface="KPMG Greek Bold" panose="020B0803030202040204" pitchFamily="34" charset="0"/>
            </a:endParaRPr>
          </a:p>
        </p:txBody>
      </p:sp>
      <p:sp>
        <p:nvSpPr>
          <p:cNvPr id="28" name="TextBox 27">
            <a:extLst>
              <a:ext uri="{FF2B5EF4-FFF2-40B4-BE49-F238E27FC236}">
                <a16:creationId xmlns:a16="http://schemas.microsoft.com/office/drawing/2014/main" id="{9501DA9B-5478-74B9-5E0D-2594FD535074}"/>
              </a:ext>
            </a:extLst>
          </p:cNvPr>
          <p:cNvSpPr txBox="1"/>
          <p:nvPr/>
        </p:nvSpPr>
        <p:spPr>
          <a:xfrm>
            <a:off x="9654240" y="2851709"/>
            <a:ext cx="1281494" cy="30777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sz="2000">
                <a:solidFill>
                  <a:srgbClr val="FFFFFF"/>
                </a:solidFill>
                <a:latin typeface="KPMG Greek Bold" panose="020B0803030202040204" pitchFamily="34" charset="0"/>
              </a:rPr>
              <a:t>Προκλήσεις</a:t>
            </a:r>
            <a:endParaRPr lang="en-US" sz="2000">
              <a:solidFill>
                <a:srgbClr val="FFFFFF"/>
              </a:solidFill>
              <a:latin typeface="KPMG Greek Bold" panose="020B0803030202040204" pitchFamily="34" charset="0"/>
            </a:endParaRPr>
          </a:p>
        </p:txBody>
      </p:sp>
      <p:pic>
        <p:nvPicPr>
          <p:cNvPr id="29" name="Picture 28">
            <a:extLst>
              <a:ext uri="{FF2B5EF4-FFF2-40B4-BE49-F238E27FC236}">
                <a16:creationId xmlns:a16="http://schemas.microsoft.com/office/drawing/2014/main" id="{4CDEAB22-03E0-075B-E361-C6FADC194D59}"/>
              </a:ext>
            </a:extLst>
          </p:cNvPr>
          <p:cNvPicPr>
            <a:picLocks noChangeAspect="1"/>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saturation sat="104000"/>
                    </a14:imgEffect>
                    <a14:imgEffect>
                      <a14:brightnessContrast bright="-40000" contrast="-40000"/>
                    </a14:imgEffect>
                  </a14:imgLayer>
                </a14:imgProps>
              </a:ext>
            </a:extLst>
          </a:blip>
          <a:stretch>
            <a:fillRect/>
          </a:stretch>
        </p:blipFill>
        <p:spPr>
          <a:xfrm>
            <a:off x="452960" y="381986"/>
            <a:ext cx="512392" cy="512392"/>
          </a:xfrm>
          <a:prstGeom prst="rect">
            <a:avLst/>
          </a:prstGeom>
          <a:ln>
            <a:solidFill>
              <a:schemeClr val="bg1"/>
            </a:solidFill>
          </a:ln>
        </p:spPr>
      </p:pic>
    </p:spTree>
    <p:extLst>
      <p:ext uri="{BB962C8B-B14F-4D97-AF65-F5344CB8AC3E}">
        <p14:creationId xmlns:p14="http://schemas.microsoft.com/office/powerpoint/2010/main" val="2197395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176A-057C-4B95-A0E8-9AF452200734}"/>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182DE160-6B18-16E6-9F31-06246FA32AD6}"/>
              </a:ext>
            </a:extLst>
          </p:cNvPr>
          <p:cNvSpPr/>
          <p:nvPr/>
        </p:nvSpPr>
        <p:spPr>
          <a:xfrm>
            <a:off x="4014132" y="1578605"/>
            <a:ext cx="1584000" cy="1584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73%</a:t>
            </a:r>
            <a:endParaRPr kumimoji="0" lang="en-GB"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2" name="Oval 11">
            <a:extLst>
              <a:ext uri="{FF2B5EF4-FFF2-40B4-BE49-F238E27FC236}">
                <a16:creationId xmlns:a16="http://schemas.microsoft.com/office/drawing/2014/main" id="{527E0E21-46FE-F433-A9C0-AA69D87C399A}"/>
              </a:ext>
            </a:extLst>
          </p:cNvPr>
          <p:cNvSpPr/>
          <p:nvPr/>
        </p:nvSpPr>
        <p:spPr>
          <a:xfrm>
            <a:off x="6096000" y="4005659"/>
            <a:ext cx="1080000" cy="1080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2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42%</a:t>
            </a:r>
            <a:endParaRPr kumimoji="0" lang="en-GB" sz="32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3" name="Oval 12">
            <a:extLst>
              <a:ext uri="{FF2B5EF4-FFF2-40B4-BE49-F238E27FC236}">
                <a16:creationId xmlns:a16="http://schemas.microsoft.com/office/drawing/2014/main" id="{DC969098-8F56-94C4-026D-5B38103265DA}"/>
              </a:ext>
            </a:extLst>
          </p:cNvPr>
          <p:cNvSpPr/>
          <p:nvPr/>
        </p:nvSpPr>
        <p:spPr>
          <a:xfrm>
            <a:off x="5828055" y="1541566"/>
            <a:ext cx="2052000" cy="2052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97%</a:t>
            </a:r>
            <a:endParaRPr kumimoji="0" lang="en-GB"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5" name="Oval 14">
            <a:extLst>
              <a:ext uri="{FF2B5EF4-FFF2-40B4-BE49-F238E27FC236}">
                <a16:creationId xmlns:a16="http://schemas.microsoft.com/office/drawing/2014/main" id="{2B24426A-0767-7F94-C2C3-9B2FB5408AC9}"/>
              </a:ext>
            </a:extLst>
          </p:cNvPr>
          <p:cNvSpPr/>
          <p:nvPr/>
        </p:nvSpPr>
        <p:spPr>
          <a:xfrm>
            <a:off x="4747961" y="4105853"/>
            <a:ext cx="719772" cy="719772"/>
          </a:xfrm>
          <a:prstGeom prst="ellipse">
            <a:avLst/>
          </a:prstGeom>
          <a:solidFill>
            <a:srgbClr val="ACEA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0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3</a:t>
            </a:r>
            <a:r>
              <a:rPr kumimoji="0" lang="en-GB" sz="20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a:t>
            </a:r>
          </a:p>
        </p:txBody>
      </p:sp>
      <p:grpSp>
        <p:nvGrpSpPr>
          <p:cNvPr id="4" name="Group 3">
            <a:extLst>
              <a:ext uri="{FF2B5EF4-FFF2-40B4-BE49-F238E27FC236}">
                <a16:creationId xmlns:a16="http://schemas.microsoft.com/office/drawing/2014/main" id="{C7FDF906-BAC5-D065-DB23-C0E923A927B2}"/>
              </a:ext>
            </a:extLst>
          </p:cNvPr>
          <p:cNvGrpSpPr/>
          <p:nvPr/>
        </p:nvGrpSpPr>
        <p:grpSpPr>
          <a:xfrm>
            <a:off x="860262" y="1410089"/>
            <a:ext cx="3197112" cy="1090148"/>
            <a:chOff x="1725668" y="1521008"/>
            <a:chExt cx="3197112" cy="1090148"/>
          </a:xfrm>
        </p:grpSpPr>
        <p:sp>
          <p:nvSpPr>
            <p:cNvPr id="16" name="Freeform: Shape 15">
              <a:extLst>
                <a:ext uri="{FF2B5EF4-FFF2-40B4-BE49-F238E27FC236}">
                  <a16:creationId xmlns:a16="http://schemas.microsoft.com/office/drawing/2014/main" id="{B2472D39-B4F4-0462-640C-F9CC1DCE7BC9}"/>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5A63A685-883B-39F4-F37D-CDC2D8FD91CE}"/>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Η πλειοψηφία των συμμετεχόντων (73%) υποστηρίζει ότι το ενεργειακό κόστος επηρεάζει σημαντικά την καθημερινή λειτουργία των μηχανημάτων της επιχείρησης.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5E5F31EC-1AB6-7805-A5F5-6B19B12151BD}"/>
              </a:ext>
            </a:extLst>
          </p:cNvPr>
          <p:cNvGrpSpPr/>
          <p:nvPr/>
        </p:nvGrpSpPr>
        <p:grpSpPr>
          <a:xfrm>
            <a:off x="7242675" y="3853877"/>
            <a:ext cx="3197111" cy="1462557"/>
            <a:chOff x="1725669" y="1521008"/>
            <a:chExt cx="3197111" cy="1462557"/>
          </a:xfrm>
        </p:grpSpPr>
        <p:sp>
          <p:nvSpPr>
            <p:cNvPr id="22" name="Freeform: Shape 21">
              <a:extLst>
                <a:ext uri="{FF2B5EF4-FFF2-40B4-BE49-F238E27FC236}">
                  <a16:creationId xmlns:a16="http://schemas.microsoft.com/office/drawing/2014/main" id="{32BE2117-9FF7-328F-227C-DEDF3A248002}"/>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BAFC3680-4FDF-9ADA-C71E-5FC20C34571A}"/>
                </a:ext>
              </a:extLst>
            </p:cNvPr>
            <p:cNvSpPr txBox="1"/>
            <p:nvPr/>
          </p:nvSpPr>
          <p:spPr>
            <a:xfrm>
              <a:off x="2563847" y="1694558"/>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Η έλλειψη χρηματοδότησης αναδεικνύεται ως το βασικότερο εμπόδιο για τον εκσυγχρονισμό του εξοπλισμού της επιχείρησης (42%), με την αβεβαιότητα της αγοράς (30%) και το υψηλό κόστος επένδυσης (18%) να ακολουθούν.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08BD0142-4A0E-5B64-C2A2-54A1A1A04C3C}"/>
              </a:ext>
            </a:extLst>
          </p:cNvPr>
          <p:cNvGrpSpPr/>
          <p:nvPr/>
        </p:nvGrpSpPr>
        <p:grpSpPr>
          <a:xfrm>
            <a:off x="7633995" y="1229199"/>
            <a:ext cx="3197111" cy="1276352"/>
            <a:chOff x="1725669" y="1521008"/>
            <a:chExt cx="3197111" cy="1276352"/>
          </a:xfrm>
        </p:grpSpPr>
        <p:sp>
          <p:nvSpPr>
            <p:cNvPr id="25" name="Freeform: Shape 24">
              <a:extLst>
                <a:ext uri="{FF2B5EF4-FFF2-40B4-BE49-F238E27FC236}">
                  <a16:creationId xmlns:a16="http://schemas.microsoft.com/office/drawing/2014/main" id="{DD83FE22-2138-58B5-7DE1-372B2B77E5CA}"/>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1E4F545C-B512-7579-DE84-93A0EE4D1A17}"/>
                </a:ext>
              </a:extLst>
            </p:cNvPr>
            <p:cNvSpPr txBox="1"/>
            <p:nvPr/>
          </p:nvSpPr>
          <p:spPr>
            <a:xfrm>
              <a:off x="2563847" y="1694558"/>
              <a:ext cx="2358933"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Αρκετά μεγάλος είναι ο αριθμός των επιχειρήσεων (97%) που αντιμετωπίζει δυσκολίες στην εύρεση τεχνικών με υψηλή εξειδίκευση, με το 58% εξ αυτών να χαρακτηρίζει την έλλειψη έντονη.</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4CD5458A-FB52-C87A-EE1C-07EC46C0BE8A}"/>
              </a:ext>
            </a:extLst>
          </p:cNvPr>
          <p:cNvGrpSpPr/>
          <p:nvPr/>
        </p:nvGrpSpPr>
        <p:grpSpPr>
          <a:xfrm>
            <a:off x="1537621" y="3705640"/>
            <a:ext cx="3197112" cy="1462557"/>
            <a:chOff x="1725668" y="1521008"/>
            <a:chExt cx="3197112" cy="1462557"/>
          </a:xfrm>
        </p:grpSpPr>
        <p:sp>
          <p:nvSpPr>
            <p:cNvPr id="28" name="Freeform: Shape 27">
              <a:extLst>
                <a:ext uri="{FF2B5EF4-FFF2-40B4-BE49-F238E27FC236}">
                  <a16:creationId xmlns:a16="http://schemas.microsoft.com/office/drawing/2014/main" id="{3E5C61E6-2056-2A4C-098B-963623E7493A}"/>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039A1EB1-249A-8A4E-F328-2DD2C7D9EB62}"/>
                </a:ext>
              </a:extLst>
            </p:cNvPr>
            <p:cNvSpPr txBox="1"/>
            <p:nvPr/>
          </p:nvSpPr>
          <p:spPr>
            <a:xfrm>
              <a:off x="1725668" y="1694558"/>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Μόνο το 3% των επιχειρήσεων διαθέτει αξιοποιήσιμες επιλογές σε χρηματοδότηση για την απόκτηση σύγχρονου εξοπλισμού, ενώ η συντριπτική πλειοψηφία (97%) αντιμετωπίζει εμπόδια ή πλήρη έλλειψη πρόσβασης.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8BF69E98-579C-36D8-6EF8-C76B9C20EBF8}"/>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Πλαστικά – Καλούπια - Μηχανουργεία</a:t>
            </a:r>
            <a:endParaRPr lang="en-GB" sz="4000" b="1">
              <a:latin typeface="KPMG Greek Thin" panose="020B0203030202040204" pitchFamily="34" charset="0"/>
            </a:endParaRPr>
          </a:p>
        </p:txBody>
      </p:sp>
      <p:pic>
        <p:nvPicPr>
          <p:cNvPr id="2" name="Picture 1">
            <a:extLst>
              <a:ext uri="{FF2B5EF4-FFF2-40B4-BE49-F238E27FC236}">
                <a16:creationId xmlns:a16="http://schemas.microsoft.com/office/drawing/2014/main" id="{B809F59F-19A2-A372-A45D-71E009C91C3A}"/>
              </a:ext>
            </a:extLst>
          </p:cNvPr>
          <p:cNvPicPr>
            <a:picLocks noChangeAspect="1"/>
          </p:cNvPicPr>
          <p:nvPr/>
        </p:nvPicPr>
        <p:blipFill>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saturation sat="104000"/>
                    </a14:imgEffect>
                    <a14:imgEffect>
                      <a14:brightnessContrast bright="-40000" contrast="-40000"/>
                    </a14:imgEffect>
                  </a14:imgLayer>
                </a14:imgProps>
              </a:ext>
            </a:extLst>
          </a:blip>
          <a:stretch>
            <a:fillRect/>
          </a:stretch>
        </p:blipFill>
        <p:spPr>
          <a:xfrm>
            <a:off x="452960" y="381986"/>
            <a:ext cx="512392" cy="512392"/>
          </a:xfrm>
          <a:prstGeom prst="rect">
            <a:avLst/>
          </a:prstGeom>
          <a:ln>
            <a:solidFill>
              <a:schemeClr val="bg1"/>
            </a:solidFill>
          </a:ln>
        </p:spPr>
      </p:pic>
    </p:spTree>
    <p:extLst>
      <p:ext uri="{BB962C8B-B14F-4D97-AF65-F5344CB8AC3E}">
        <p14:creationId xmlns:p14="http://schemas.microsoft.com/office/powerpoint/2010/main" val="247999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0BA4-EF0F-2655-C669-5D5BCC78A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E51D6-0F01-E164-B866-3F737547ADEA}"/>
              </a:ext>
            </a:extLst>
          </p:cNvPr>
          <p:cNvSpPr>
            <a:spLocks noGrp="1"/>
          </p:cNvSpPr>
          <p:nvPr>
            <p:ph type="title"/>
          </p:nvPr>
        </p:nvSpPr>
        <p:spPr>
          <a:xfrm>
            <a:off x="996730" y="431800"/>
            <a:ext cx="10195200" cy="533400"/>
          </a:xfrm>
        </p:spPr>
        <p:txBody>
          <a:bodyPr/>
          <a:lstStyle/>
          <a:p>
            <a:r>
              <a:rPr lang="el-GR" sz="4000" b="1">
                <a:latin typeface="KPMG Greek Bold" panose="020B0803030202040204" pitchFamily="34" charset="0"/>
              </a:rPr>
              <a:t>Κλωστοϋφαντουργία</a:t>
            </a: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E3B4E68F-22D3-8919-1F4D-8672CFE7E276}"/>
              </a:ext>
            </a:extLst>
          </p:cNvPr>
          <p:cNvSpPr txBox="1"/>
          <p:nvPr/>
        </p:nvSpPr>
        <p:spPr>
          <a:xfrm>
            <a:off x="271339" y="2821764"/>
            <a:ext cx="1584000" cy="707886"/>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300"/>
              </a:spcAft>
              <a:buClrTx/>
              <a:buSzTx/>
              <a:buFontTx/>
              <a:buNone/>
              <a:tabLst/>
              <a:defRPr/>
            </a:pPr>
            <a:r>
              <a:rPr lang="el-GR" sz="1200" b="1">
                <a:solidFill>
                  <a:srgbClr val="00338D"/>
                </a:solidFill>
              </a:rPr>
              <a:t>Υποχώρηση εξαγωγών </a:t>
            </a:r>
            <a:br>
              <a:rPr lang="en-US" sz="1200" b="1">
                <a:solidFill>
                  <a:srgbClr val="00338D"/>
                </a:solidFill>
              </a:rPr>
            </a:br>
            <a:r>
              <a:rPr lang="el-GR" sz="1200" b="1">
                <a:solidFill>
                  <a:srgbClr val="00338D"/>
                </a:solidFill>
              </a:rPr>
              <a:t>βαμβακιού </a:t>
            </a:r>
            <a:r>
              <a:rPr lang="el-GR" sz="1000">
                <a:solidFill>
                  <a:schemeClr val="tx2"/>
                </a:solidFill>
              </a:rPr>
              <a:t>σε αξία (πτώση τιμών).**</a:t>
            </a:r>
          </a:p>
        </p:txBody>
      </p:sp>
      <p:sp>
        <p:nvSpPr>
          <p:cNvPr id="10" name="TextBox 9">
            <a:extLst>
              <a:ext uri="{FF2B5EF4-FFF2-40B4-BE49-F238E27FC236}">
                <a16:creationId xmlns:a16="http://schemas.microsoft.com/office/drawing/2014/main" id="{3E268B46-AA9C-C203-DAC9-96A3A88E56C6}"/>
              </a:ext>
            </a:extLst>
          </p:cNvPr>
          <p:cNvSpPr txBox="1"/>
          <p:nvPr/>
        </p:nvSpPr>
        <p:spPr>
          <a:xfrm>
            <a:off x="1855339" y="2820508"/>
            <a:ext cx="1584000" cy="830997"/>
          </a:xfrm>
          <a:prstGeom prst="rect">
            <a:avLst/>
          </a:prstGeom>
          <a:noFill/>
        </p:spPr>
        <p:txBody>
          <a:bodyPr wrap="square" lIns="0" tIns="0" rIns="0" bIns="0" rtlCol="0">
            <a:spAutoFit/>
          </a:bodyPr>
          <a:lstStyle/>
          <a:p>
            <a:pPr lvl="0">
              <a:spcAft>
                <a:spcPts val="300"/>
              </a:spcAft>
              <a:defRPr/>
            </a:pPr>
            <a:r>
              <a:rPr lang="el-GR" sz="1200" b="1">
                <a:solidFill>
                  <a:srgbClr val="00338D"/>
                </a:solidFill>
              </a:rPr>
              <a:t>Άνοδος εισαγωγών: </a:t>
            </a:r>
            <a:r>
              <a:rPr lang="el-GR" sz="1000">
                <a:solidFill>
                  <a:srgbClr val="00338D"/>
                </a:solidFill>
              </a:rPr>
              <a:t>+</a:t>
            </a:r>
            <a:r>
              <a:rPr lang="el-GR" sz="1000">
                <a:solidFill>
                  <a:schemeClr val="tx2"/>
                </a:solidFill>
              </a:rPr>
              <a:t>4,6% στην αλυσίδα αξίας (πρώτες ύλες, υφάσματα, ένδυση) και +5,9% στα ενδύματα. **</a:t>
            </a:r>
          </a:p>
        </p:txBody>
      </p:sp>
      <p:sp>
        <p:nvSpPr>
          <p:cNvPr id="11" name="TextBox 10">
            <a:extLst>
              <a:ext uri="{FF2B5EF4-FFF2-40B4-BE49-F238E27FC236}">
                <a16:creationId xmlns:a16="http://schemas.microsoft.com/office/drawing/2014/main" id="{9975070F-8DDC-6CD6-6A0A-39ADE19BBFBB}"/>
              </a:ext>
            </a:extLst>
          </p:cNvPr>
          <p:cNvSpPr txBox="1"/>
          <p:nvPr/>
        </p:nvSpPr>
        <p:spPr>
          <a:xfrm>
            <a:off x="3633093" y="2813152"/>
            <a:ext cx="1584000" cy="492443"/>
          </a:xfrm>
          <a:prstGeom prst="rect">
            <a:avLst/>
          </a:prstGeom>
          <a:noFill/>
        </p:spPr>
        <p:txBody>
          <a:bodyPr wrap="square" lIns="0" tIns="0" rIns="0" bIns="0" rtlCol="0">
            <a:spAutoFit/>
          </a:bodyPr>
          <a:lstStyle/>
          <a:p>
            <a:pPr lvl="0">
              <a:spcAft>
                <a:spcPts val="600"/>
              </a:spcAft>
              <a:defRPr/>
            </a:pPr>
            <a:r>
              <a:rPr lang="el-GR" sz="1200" b="1" dirty="0">
                <a:solidFill>
                  <a:srgbClr val="00338D"/>
                </a:solidFill>
              </a:rPr>
              <a:t>Εξαγωγές ένδυσης</a:t>
            </a:r>
            <a:r>
              <a:rPr lang="el-GR" sz="1200" b="1" dirty="0">
                <a:solidFill>
                  <a:srgbClr val="00338D"/>
                </a:solidFill>
                <a:latin typeface="Arial"/>
              </a:rPr>
              <a:t>: </a:t>
            </a:r>
            <a:r>
              <a:rPr lang="el-GR" sz="1000" dirty="0">
                <a:solidFill>
                  <a:srgbClr val="00338D"/>
                </a:solidFill>
              </a:rPr>
              <a:t>το 75% της αξίας κατευθύνεται στην ΕΕ.</a:t>
            </a:r>
          </a:p>
        </p:txBody>
      </p:sp>
      <p:sp>
        <p:nvSpPr>
          <p:cNvPr id="12" name="TextBox 11">
            <a:extLst>
              <a:ext uri="{FF2B5EF4-FFF2-40B4-BE49-F238E27FC236}">
                <a16:creationId xmlns:a16="http://schemas.microsoft.com/office/drawing/2014/main" id="{67C56892-BC2F-FA77-4210-2227C8E27719}"/>
              </a:ext>
            </a:extLst>
          </p:cNvPr>
          <p:cNvSpPr txBox="1"/>
          <p:nvPr/>
        </p:nvSpPr>
        <p:spPr>
          <a:xfrm>
            <a:off x="5643818" y="2806537"/>
            <a:ext cx="1727999" cy="677108"/>
          </a:xfrm>
          <a:prstGeom prst="rect">
            <a:avLst/>
          </a:prstGeom>
          <a:noFill/>
        </p:spPr>
        <p:txBody>
          <a:bodyPr wrap="square" lIns="0" tIns="0" rIns="0" bIns="0" rtlCol="0">
            <a:spAutoFit/>
          </a:bodyPr>
          <a:lstStyle/>
          <a:p>
            <a:pPr lvl="0">
              <a:spcAft>
                <a:spcPts val="300"/>
              </a:spcAft>
              <a:defRPr/>
            </a:pPr>
            <a:r>
              <a:rPr lang="el-GR" sz="1200" b="1">
                <a:solidFill>
                  <a:srgbClr val="00338D"/>
                </a:solidFill>
              </a:rPr>
              <a:t>Εξαγωγών κλωστοϋφαντουργίας</a:t>
            </a:r>
            <a:r>
              <a:rPr lang="el-GR" sz="1200" b="1">
                <a:solidFill>
                  <a:srgbClr val="00338D"/>
                </a:solidFill>
                <a:latin typeface="Arial"/>
              </a:rPr>
              <a:t>: </a:t>
            </a:r>
            <a:r>
              <a:rPr lang="el-GR" sz="1000">
                <a:solidFill>
                  <a:srgbClr val="00338D"/>
                </a:solidFill>
              </a:rPr>
              <a:t>το 68% της αξίας κατευθύνεται στην ΕΕ.</a:t>
            </a:r>
          </a:p>
        </p:txBody>
      </p:sp>
      <p:sp>
        <p:nvSpPr>
          <p:cNvPr id="13" name="TextBox 12">
            <a:extLst>
              <a:ext uri="{FF2B5EF4-FFF2-40B4-BE49-F238E27FC236}">
                <a16:creationId xmlns:a16="http://schemas.microsoft.com/office/drawing/2014/main" id="{B9AFE66B-12CC-D342-8AE1-540BCC0A5673}"/>
              </a:ext>
            </a:extLst>
          </p:cNvPr>
          <p:cNvSpPr txBox="1"/>
          <p:nvPr/>
        </p:nvSpPr>
        <p:spPr>
          <a:xfrm>
            <a:off x="7627994" y="2777052"/>
            <a:ext cx="1496751" cy="731675"/>
          </a:xfrm>
          <a:prstGeom prst="rect">
            <a:avLst/>
          </a:prstGeom>
          <a:noFill/>
        </p:spPr>
        <p:txBody>
          <a:bodyPr wrap="square" lIns="0" tIns="0" rIns="0" bIns="0" rtlCol="0">
            <a:spAutoFit/>
          </a:bodyPr>
          <a:lstStyle/>
          <a:p>
            <a:pPr lvl="0">
              <a:lnSpc>
                <a:spcPct val="110000"/>
              </a:lnSpc>
              <a:spcAft>
                <a:spcPts val="600"/>
              </a:spcAft>
              <a:defRPr/>
            </a:pPr>
            <a:r>
              <a:rPr lang="el-GR" sz="1200" b="1">
                <a:solidFill>
                  <a:srgbClr val="00338D"/>
                </a:solidFill>
              </a:rPr>
              <a:t>Εξαγωγών βαμβακιού</a:t>
            </a:r>
            <a:r>
              <a:rPr lang="el-GR" sz="1200" b="1">
                <a:solidFill>
                  <a:srgbClr val="00338D"/>
                </a:solidFill>
                <a:latin typeface="Arial"/>
              </a:rPr>
              <a:t>: </a:t>
            </a:r>
            <a:r>
              <a:rPr lang="el-GR" sz="1000">
                <a:solidFill>
                  <a:srgbClr val="00338D"/>
                </a:solidFill>
              </a:rPr>
              <a:t>μόλις το 7% της αξίας κατευθύνεται στην ΕΕ.</a:t>
            </a:r>
          </a:p>
        </p:txBody>
      </p:sp>
      <p:cxnSp>
        <p:nvCxnSpPr>
          <p:cNvPr id="14" name="Straight Connector 13">
            <a:extLst>
              <a:ext uri="{FF2B5EF4-FFF2-40B4-BE49-F238E27FC236}">
                <a16:creationId xmlns:a16="http://schemas.microsoft.com/office/drawing/2014/main" id="{4DA4B8F2-F022-C999-20BA-36727CF13D10}"/>
              </a:ext>
            </a:extLst>
          </p:cNvPr>
          <p:cNvCxnSpPr>
            <a:cxnSpLocks/>
          </p:cNvCxnSpPr>
          <p:nvPr/>
        </p:nvCxnSpPr>
        <p:spPr>
          <a:xfrm>
            <a:off x="128436" y="2086058"/>
            <a:ext cx="9248538" cy="153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CE22578D-CD03-2622-159C-774E95ED8570}"/>
              </a:ext>
            </a:extLst>
          </p:cNvPr>
          <p:cNvSpPr/>
          <p:nvPr/>
        </p:nvSpPr>
        <p:spPr>
          <a:xfrm>
            <a:off x="307620" y="1605813"/>
            <a:ext cx="900000" cy="90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-24% </a:t>
            </a:r>
            <a:endParaRPr lang="en-GB" sz="2400">
              <a:solidFill>
                <a:srgbClr val="FFFFFF"/>
              </a:solidFill>
              <a:latin typeface="KPMG Greek Bold" panose="020B0803030202040204" pitchFamily="34" charset="0"/>
            </a:endParaRPr>
          </a:p>
        </p:txBody>
      </p:sp>
      <p:sp>
        <p:nvSpPr>
          <p:cNvPr id="5" name="Oval 4">
            <a:extLst>
              <a:ext uri="{FF2B5EF4-FFF2-40B4-BE49-F238E27FC236}">
                <a16:creationId xmlns:a16="http://schemas.microsoft.com/office/drawing/2014/main" id="{C6424001-B11A-12CE-828A-10D87299E127}"/>
              </a:ext>
            </a:extLst>
          </p:cNvPr>
          <p:cNvSpPr/>
          <p:nvPr/>
        </p:nvSpPr>
        <p:spPr>
          <a:xfrm>
            <a:off x="1970787" y="1731308"/>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~5%</a:t>
            </a:r>
          </a:p>
        </p:txBody>
      </p:sp>
      <p:sp>
        <p:nvSpPr>
          <p:cNvPr id="7" name="Oval 6">
            <a:extLst>
              <a:ext uri="{FF2B5EF4-FFF2-40B4-BE49-F238E27FC236}">
                <a16:creationId xmlns:a16="http://schemas.microsoft.com/office/drawing/2014/main" id="{833D5E59-2D4A-1B8C-3394-9B1525EF688C}"/>
              </a:ext>
            </a:extLst>
          </p:cNvPr>
          <p:cNvSpPr/>
          <p:nvPr/>
        </p:nvSpPr>
        <p:spPr>
          <a:xfrm>
            <a:off x="5620435" y="1433564"/>
            <a:ext cx="1152000" cy="11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Bold"/>
              </a:rPr>
              <a:t>68%</a:t>
            </a:r>
            <a:endParaRPr lang="en-GB" sz="2400">
              <a:solidFill>
                <a:srgbClr val="FFFFFF"/>
              </a:solidFill>
              <a:latin typeface="KPMG Bold"/>
            </a:endParaRPr>
          </a:p>
        </p:txBody>
      </p:sp>
      <p:sp>
        <p:nvSpPr>
          <p:cNvPr id="8" name="Oval 7">
            <a:extLst>
              <a:ext uri="{FF2B5EF4-FFF2-40B4-BE49-F238E27FC236}">
                <a16:creationId xmlns:a16="http://schemas.microsoft.com/office/drawing/2014/main" id="{5B3DE20E-588F-E394-77EC-490ADD475F57}"/>
              </a:ext>
            </a:extLst>
          </p:cNvPr>
          <p:cNvSpPr/>
          <p:nvPr/>
        </p:nvSpPr>
        <p:spPr>
          <a:xfrm>
            <a:off x="7526719" y="1687451"/>
            <a:ext cx="828000" cy="828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000">
                <a:solidFill>
                  <a:srgbClr val="00338D"/>
                </a:solidFill>
                <a:latin typeface="KPMG Greek Bold" panose="020B0803030202040204" pitchFamily="34" charset="0"/>
              </a:rPr>
              <a:t>7% </a:t>
            </a:r>
            <a:endParaRPr lang="en-GB" sz="2000">
              <a:solidFill>
                <a:srgbClr val="00338D"/>
              </a:solidFill>
              <a:latin typeface="KPMG Greek Bold" panose="020B0803030202040204" pitchFamily="34" charset="0"/>
            </a:endParaRPr>
          </a:p>
        </p:txBody>
      </p:sp>
      <p:sp>
        <p:nvSpPr>
          <p:cNvPr id="6" name="Oval 5">
            <a:extLst>
              <a:ext uri="{FF2B5EF4-FFF2-40B4-BE49-F238E27FC236}">
                <a16:creationId xmlns:a16="http://schemas.microsoft.com/office/drawing/2014/main" id="{B4A6B191-6C30-F36E-4B59-BB90FEE73F88}"/>
              </a:ext>
            </a:extLst>
          </p:cNvPr>
          <p:cNvSpPr/>
          <p:nvPr/>
        </p:nvSpPr>
        <p:spPr>
          <a:xfrm>
            <a:off x="3590589" y="1368949"/>
            <a:ext cx="1296000" cy="129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2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75%</a:t>
            </a:r>
          </a:p>
        </p:txBody>
      </p:sp>
      <p:sp>
        <p:nvSpPr>
          <p:cNvPr id="4" name="TextBox 3">
            <a:extLst>
              <a:ext uri="{FF2B5EF4-FFF2-40B4-BE49-F238E27FC236}">
                <a16:creationId xmlns:a16="http://schemas.microsoft.com/office/drawing/2014/main" id="{8F3454C0-9567-0650-A74C-0CE7FA6640DE}"/>
              </a:ext>
            </a:extLst>
          </p:cNvPr>
          <p:cNvSpPr txBox="1"/>
          <p:nvPr/>
        </p:nvSpPr>
        <p:spPr>
          <a:xfrm>
            <a:off x="995212" y="965199"/>
            <a:ext cx="9454710" cy="835933"/>
          </a:xfrm>
          <a:prstGeom prst="rect">
            <a:avLst/>
          </a:prstGeom>
        </p:spPr>
        <p:txBody>
          <a:bodyPr vert="horz" wrap="square" lIns="0" tIns="0" rIns="0" bIns="0" rtlCol="0" anchor="t" anchorCtr="0">
            <a:noAutofit/>
          </a:bodyPr>
          <a:lstStyle/>
          <a:p>
            <a:pPr lvl="0">
              <a:spcAft>
                <a:spcPts val="600"/>
              </a:spcAft>
              <a:defRPr/>
            </a:pPr>
            <a:r>
              <a:rPr lang="el-GR" sz="1200">
                <a:solidFill>
                  <a:srgbClr val="00338D"/>
                </a:solidFill>
              </a:rPr>
              <a:t>Η ελληνική κλωστοϋφαντουργία παραμένει εξαγωγικός και διεθνοποιημένος κλάδος, παρά τη συρρίκνωση της παραγωγής, με στροφή σε </a:t>
            </a:r>
            <a:r>
              <a:rPr lang="el-GR" sz="1200" err="1">
                <a:solidFill>
                  <a:srgbClr val="00338D"/>
                </a:solidFill>
              </a:rPr>
              <a:t>premium</a:t>
            </a:r>
            <a:r>
              <a:rPr lang="el-GR" sz="1200">
                <a:solidFill>
                  <a:srgbClr val="00338D"/>
                </a:solidFill>
              </a:rPr>
              <a:t>, τεχνικά και βιώσιμα υφάσματα και ισχυρή εξάρτηση από τις ευρωπαϊκές αγορές.</a:t>
            </a:r>
          </a:p>
        </p:txBody>
      </p:sp>
      <p:cxnSp>
        <p:nvCxnSpPr>
          <p:cNvPr id="15" name="Straight Connector 14">
            <a:extLst>
              <a:ext uri="{FF2B5EF4-FFF2-40B4-BE49-F238E27FC236}">
                <a16:creationId xmlns:a16="http://schemas.microsoft.com/office/drawing/2014/main" id="{8AAD496E-B47D-D2D9-796C-1DB99ED99533}"/>
              </a:ext>
            </a:extLst>
          </p:cNvPr>
          <p:cNvCxnSpPr>
            <a:cxnSpLocks/>
          </p:cNvCxnSpPr>
          <p:nvPr/>
        </p:nvCxnSpPr>
        <p:spPr>
          <a:xfrm flipV="1">
            <a:off x="2970130" y="4241412"/>
            <a:ext cx="8865736" cy="347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833EFD5-0A73-AB5B-4A5A-5A0CE8193DA8}"/>
              </a:ext>
            </a:extLst>
          </p:cNvPr>
          <p:cNvSpPr/>
          <p:nvPr/>
        </p:nvSpPr>
        <p:spPr>
          <a:xfrm>
            <a:off x="4147889" y="3381350"/>
            <a:ext cx="1620000" cy="16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lnSpc>
                <a:spcPct val="70000"/>
              </a:lnSpc>
            </a:pPr>
            <a:r>
              <a:rPr lang="el-GR" sz="3200">
                <a:solidFill>
                  <a:srgbClr val="FFFFFF"/>
                </a:solidFill>
                <a:latin typeface="KPMG Greek Bold" panose="020B0803030202040204" pitchFamily="34" charset="0"/>
              </a:rPr>
              <a:t>€1,3 δισ. </a:t>
            </a:r>
          </a:p>
        </p:txBody>
      </p:sp>
      <p:sp>
        <p:nvSpPr>
          <p:cNvPr id="18" name="Oval 17">
            <a:extLst>
              <a:ext uri="{FF2B5EF4-FFF2-40B4-BE49-F238E27FC236}">
                <a16:creationId xmlns:a16="http://schemas.microsoft.com/office/drawing/2014/main" id="{5DE89DF2-2FE5-A53D-B298-48B4EFA67350}"/>
              </a:ext>
            </a:extLst>
          </p:cNvPr>
          <p:cNvSpPr/>
          <p:nvPr/>
        </p:nvSpPr>
        <p:spPr>
          <a:xfrm>
            <a:off x="8630574" y="3610847"/>
            <a:ext cx="1188000" cy="1188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lnSpc>
                <a:spcPct val="70000"/>
              </a:lnSpc>
              <a:spcAft>
                <a:spcPts val="600"/>
              </a:spcAft>
            </a:pPr>
            <a:r>
              <a:rPr lang="el-GR" sz="2800">
                <a:solidFill>
                  <a:srgbClr val="00338D"/>
                </a:solidFill>
                <a:latin typeface="KPMG Greek Bold" panose="020B0803030202040204" pitchFamily="34" charset="0"/>
              </a:rPr>
              <a:t>~20%</a:t>
            </a:r>
            <a:endParaRPr lang="en-GB" sz="2800">
              <a:solidFill>
                <a:srgbClr val="00338D"/>
              </a:solidFill>
              <a:latin typeface="KPMG Greek Bold" panose="020B0803030202040204" pitchFamily="34" charset="0"/>
            </a:endParaRPr>
          </a:p>
        </p:txBody>
      </p:sp>
      <p:sp>
        <p:nvSpPr>
          <p:cNvPr id="20" name="Oval 19">
            <a:extLst>
              <a:ext uri="{FF2B5EF4-FFF2-40B4-BE49-F238E27FC236}">
                <a16:creationId xmlns:a16="http://schemas.microsoft.com/office/drawing/2014/main" id="{1C555C1E-DDF0-79D6-DFFD-CA74E528B2CA}"/>
              </a:ext>
            </a:extLst>
          </p:cNvPr>
          <p:cNvSpPr/>
          <p:nvPr/>
        </p:nvSpPr>
        <p:spPr>
          <a:xfrm>
            <a:off x="6527449" y="3514376"/>
            <a:ext cx="1404000" cy="140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lnSpc>
                <a:spcPct val="70000"/>
              </a:lnSpc>
              <a:spcAft>
                <a:spcPts val="600"/>
              </a:spcAft>
            </a:pPr>
            <a:r>
              <a:rPr lang="el-GR" sz="2800">
                <a:solidFill>
                  <a:srgbClr val="FFFFFF"/>
                </a:solidFill>
                <a:latin typeface="KPMG Bold"/>
              </a:rPr>
              <a:t>109,21</a:t>
            </a:r>
          </a:p>
        </p:txBody>
      </p:sp>
      <p:sp>
        <p:nvSpPr>
          <p:cNvPr id="23" name="TextBox 22">
            <a:extLst>
              <a:ext uri="{FF2B5EF4-FFF2-40B4-BE49-F238E27FC236}">
                <a16:creationId xmlns:a16="http://schemas.microsoft.com/office/drawing/2014/main" id="{6809EDD7-9544-E6D2-B13F-48B1888FAFF4}"/>
              </a:ext>
            </a:extLst>
          </p:cNvPr>
          <p:cNvSpPr txBox="1"/>
          <p:nvPr/>
        </p:nvSpPr>
        <p:spPr>
          <a:xfrm>
            <a:off x="4268360" y="5001350"/>
            <a:ext cx="1620000" cy="1046440"/>
          </a:xfrm>
          <a:prstGeom prst="rect">
            <a:avLst/>
          </a:prstGeom>
          <a:noFill/>
        </p:spPr>
        <p:txBody>
          <a:bodyPr wrap="square" lIns="0" tIns="0" rIns="0" bIns="0" rtlCol="0">
            <a:spAutoFit/>
          </a:bodyPr>
          <a:lstStyle/>
          <a:p>
            <a:pPr lvl="0">
              <a:defRPr/>
            </a:pPr>
            <a:r>
              <a:rPr lang="el-GR" sz="1200" b="1">
                <a:solidFill>
                  <a:srgbClr val="00338D"/>
                </a:solidFill>
              </a:rPr>
              <a:t>Η συνολική αξία της αλυσίδας ένδυσης – κλωστοϋφαντουργίας </a:t>
            </a:r>
            <a:r>
              <a:rPr lang="el-GR" sz="1000">
                <a:solidFill>
                  <a:srgbClr val="00338D"/>
                </a:solidFill>
              </a:rPr>
              <a:t>το 2025, έναντι €1,38 δισ. Το 2024, σημειώνοντας πτώση 6%.</a:t>
            </a:r>
            <a:endParaRPr lang="en-GB" sz="1000">
              <a:solidFill>
                <a:srgbClr val="00338D"/>
              </a:solidFill>
            </a:endParaRPr>
          </a:p>
        </p:txBody>
      </p:sp>
      <p:sp>
        <p:nvSpPr>
          <p:cNvPr id="26" name="TextBox 25">
            <a:extLst>
              <a:ext uri="{FF2B5EF4-FFF2-40B4-BE49-F238E27FC236}">
                <a16:creationId xmlns:a16="http://schemas.microsoft.com/office/drawing/2014/main" id="{AC7C7AD4-7495-9CF0-A61B-096A3457BEAF}"/>
              </a:ext>
            </a:extLst>
          </p:cNvPr>
          <p:cNvSpPr txBox="1"/>
          <p:nvPr/>
        </p:nvSpPr>
        <p:spPr>
          <a:xfrm>
            <a:off x="6370410" y="4988108"/>
            <a:ext cx="1718078" cy="1200329"/>
          </a:xfrm>
          <a:prstGeom prst="rect">
            <a:avLst/>
          </a:prstGeom>
          <a:noFill/>
        </p:spPr>
        <p:txBody>
          <a:bodyPr wrap="square" lIns="0" tIns="0" rIns="0" bIns="0" rtlCol="0">
            <a:spAutoFit/>
          </a:bodyPr>
          <a:lstStyle/>
          <a:p>
            <a:pPr lvl="0">
              <a:defRPr/>
            </a:pPr>
            <a:r>
              <a:rPr lang="el-GR" sz="1200" b="1">
                <a:solidFill>
                  <a:srgbClr val="00338D"/>
                </a:solidFill>
              </a:rPr>
              <a:t>Μονάδες κατέγραψε ο δείκτης παραγωγής κλωστοϋφαντουργικών υλών</a:t>
            </a:r>
            <a:r>
              <a:rPr lang="el-GR" sz="1200" b="1">
                <a:solidFill>
                  <a:srgbClr val="00338D"/>
                </a:solidFill>
                <a:latin typeface="Arial"/>
              </a:rPr>
              <a:t>* </a:t>
            </a:r>
            <a:r>
              <a:rPr lang="el-GR" sz="1000">
                <a:solidFill>
                  <a:srgbClr val="00338D"/>
                </a:solidFill>
              </a:rPr>
              <a:t>τον Φεβρουάριο 2026, αυξημένος κατά 11,5% συγκριτικά με τον Φεβρουάριο του 2025.</a:t>
            </a:r>
          </a:p>
        </p:txBody>
      </p:sp>
      <p:sp>
        <p:nvSpPr>
          <p:cNvPr id="28" name="Oval 27">
            <a:extLst>
              <a:ext uri="{FF2B5EF4-FFF2-40B4-BE49-F238E27FC236}">
                <a16:creationId xmlns:a16="http://schemas.microsoft.com/office/drawing/2014/main" id="{AB9C26D9-97D4-AE5F-8B9A-56E6E96A13FC}"/>
              </a:ext>
            </a:extLst>
          </p:cNvPr>
          <p:cNvSpPr/>
          <p:nvPr/>
        </p:nvSpPr>
        <p:spPr>
          <a:xfrm>
            <a:off x="10517699" y="3736775"/>
            <a:ext cx="1044000" cy="104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610" rIns="0" bIns="54610" rtlCol="0" anchor="ctr"/>
          <a:lstStyle/>
          <a:p>
            <a:pPr lvl="0" algn="ctr">
              <a:lnSpc>
                <a:spcPct val="70000"/>
              </a:lnSpc>
              <a:spcAft>
                <a:spcPts val="600"/>
              </a:spcAft>
              <a:defRPr/>
            </a:pPr>
            <a:r>
              <a:rPr lang="el-GR">
                <a:solidFill>
                  <a:srgbClr val="FFFFFF"/>
                </a:solidFill>
                <a:latin typeface="KPMG Greek Bold" panose="020B0803030202040204" pitchFamily="34" charset="0"/>
              </a:rPr>
              <a:t>Τρέχουσα εικόνα</a:t>
            </a:r>
            <a:endParaRPr lang="en-GB">
              <a:solidFill>
                <a:srgbClr val="FFFFFF"/>
              </a:solidFill>
              <a:latin typeface="KPMG Greek Bold" panose="020B0803030202040204" pitchFamily="34" charset="0"/>
            </a:endParaRPr>
          </a:p>
        </p:txBody>
      </p:sp>
      <p:sp>
        <p:nvSpPr>
          <p:cNvPr id="33" name="TextBox 32">
            <a:extLst>
              <a:ext uri="{FF2B5EF4-FFF2-40B4-BE49-F238E27FC236}">
                <a16:creationId xmlns:a16="http://schemas.microsoft.com/office/drawing/2014/main" id="{087B87A3-958F-3F1B-F62C-2739A5708D6F}"/>
              </a:ext>
            </a:extLst>
          </p:cNvPr>
          <p:cNvSpPr txBox="1"/>
          <p:nvPr/>
        </p:nvSpPr>
        <p:spPr>
          <a:xfrm>
            <a:off x="8656974" y="4971643"/>
            <a:ext cx="1522848" cy="1107996"/>
          </a:xfrm>
          <a:prstGeom prst="rect">
            <a:avLst/>
          </a:prstGeom>
          <a:noFill/>
        </p:spPr>
        <p:txBody>
          <a:bodyPr wrap="square" lIns="0" tIns="0" rIns="0" bIns="0" rtlCol="0">
            <a:spAutoFit/>
          </a:bodyPr>
          <a:lstStyle/>
          <a:p>
            <a:pPr lvl="0">
              <a:defRPr/>
            </a:pPr>
            <a:r>
              <a:rPr lang="el-GR" sz="1200" b="1">
                <a:solidFill>
                  <a:srgbClr val="00338D"/>
                </a:solidFill>
              </a:rPr>
              <a:t>Ανταγωνισμός</a:t>
            </a:r>
          </a:p>
          <a:p>
            <a:pPr lvl="0">
              <a:defRPr/>
            </a:pPr>
            <a:r>
              <a:rPr lang="el-GR" sz="1000">
                <a:solidFill>
                  <a:srgbClr val="00338D"/>
                </a:solidFill>
              </a:rPr>
              <a:t>Η αύξηση των εισαγωγών από την Ασία κατά 19,9% εντείνει την πίεση και τον ανταγωνισμό στην ένδυση και την κλωστοϋφαντουργία.</a:t>
            </a:r>
          </a:p>
        </p:txBody>
      </p:sp>
      <p:sp>
        <p:nvSpPr>
          <p:cNvPr id="34" name="TextBox 33">
            <a:extLst>
              <a:ext uri="{FF2B5EF4-FFF2-40B4-BE49-F238E27FC236}">
                <a16:creationId xmlns:a16="http://schemas.microsoft.com/office/drawing/2014/main" id="{FA58EBB9-636D-A368-CB52-1B471F086801}"/>
              </a:ext>
            </a:extLst>
          </p:cNvPr>
          <p:cNvSpPr txBox="1"/>
          <p:nvPr/>
        </p:nvSpPr>
        <p:spPr>
          <a:xfrm>
            <a:off x="10603743" y="4936638"/>
            <a:ext cx="1363936" cy="1138773"/>
          </a:xfrm>
          <a:prstGeom prst="rect">
            <a:avLst/>
          </a:prstGeom>
          <a:noFill/>
        </p:spPr>
        <p:txBody>
          <a:bodyPr wrap="square" lIns="0" tIns="0" rIns="0" bIns="0" rtlCol="0">
            <a:spAutoFit/>
          </a:bodyPr>
          <a:lstStyle/>
          <a:p>
            <a:pPr lvl="0">
              <a:defRPr/>
            </a:pPr>
            <a:r>
              <a:rPr lang="el-GR" sz="1200" b="1">
                <a:solidFill>
                  <a:srgbClr val="00338D"/>
                </a:solidFill>
              </a:rPr>
              <a:t>Κλάδος σε μετάβαση</a:t>
            </a:r>
            <a:r>
              <a:rPr lang="el-GR" sz="1200" b="1">
                <a:solidFill>
                  <a:srgbClr val="00338D"/>
                </a:solidFill>
                <a:latin typeface="Arial"/>
              </a:rPr>
              <a:t>: </a:t>
            </a:r>
            <a:br>
              <a:rPr lang="en-US" sz="1200" b="1">
                <a:solidFill>
                  <a:srgbClr val="00338D"/>
                </a:solidFill>
                <a:latin typeface="Arial"/>
              </a:rPr>
            </a:br>
            <a:r>
              <a:rPr lang="el-GR" sz="1000">
                <a:solidFill>
                  <a:srgbClr val="00338D"/>
                </a:solidFill>
              </a:rPr>
              <a:t>λιγότερος όγκος, περισσότερη εξειδίκευση, υψηλή εξάρτηση από τις ευρωπαϊκές αγορές.</a:t>
            </a:r>
          </a:p>
        </p:txBody>
      </p:sp>
      <p:sp>
        <p:nvSpPr>
          <p:cNvPr id="35" name="TextBox 34">
            <a:extLst>
              <a:ext uri="{FF2B5EF4-FFF2-40B4-BE49-F238E27FC236}">
                <a16:creationId xmlns:a16="http://schemas.microsoft.com/office/drawing/2014/main" id="{D3F57199-6D0F-BF69-8374-2B03715F8481}"/>
              </a:ext>
            </a:extLst>
          </p:cNvPr>
          <p:cNvSpPr txBox="1"/>
          <p:nvPr/>
        </p:nvSpPr>
        <p:spPr>
          <a:xfrm>
            <a:off x="123292" y="6524337"/>
            <a:ext cx="8533682" cy="255070"/>
          </a:xfrm>
          <a:prstGeom prst="rect">
            <a:avLst/>
          </a:prstGeom>
          <a:noFill/>
        </p:spPr>
        <p:txBody>
          <a:bodyPr wrap="square">
            <a:spAutoFit/>
          </a:bodyPr>
          <a:lstStyle/>
          <a:p>
            <a:pPr>
              <a:lnSpc>
                <a:spcPct val="110000"/>
              </a:lnSpc>
              <a:spcAft>
                <a:spcPts val="600"/>
              </a:spcAft>
              <a:defRPr/>
            </a:pPr>
            <a:r>
              <a:rPr kumimoji="0" lang="el-GR" sz="500" b="0" i="1" u="none" strike="noStrike" kern="1200" cap="none" spc="0" normalizeH="0" baseline="0" noProof="0" dirty="0">
                <a:ln>
                  <a:noFill/>
                </a:ln>
                <a:solidFill>
                  <a:srgbClr val="1E49E2"/>
                </a:solidFill>
                <a:effectLst/>
                <a:uLnTx/>
                <a:uFillTx/>
                <a:ea typeface="+mn-ea"/>
                <a:cs typeface="+mn-cs"/>
              </a:rPr>
              <a:t>*Ο Δείκτης Παραγωγής Κλωστοϋφαντουργικών Υλών αποτυπώνει την εξέλιξη της βιομηχανικής παραγωγής του κλάδου σε σύγκριση με μια βάση αναφοράς (βάση = 100) και χρησιμοποιείται για τη μέτρηση της μεταβολής της παραγωγικής δραστηριότητας σε ετήσια βάση.</a:t>
            </a:r>
            <a:br>
              <a:rPr kumimoji="0" lang="en-US" sz="500" b="0" i="1" u="none" strike="noStrike" kern="1200" cap="none" spc="0" normalizeH="0" baseline="0" noProof="0" dirty="0">
                <a:ln>
                  <a:noFill/>
                </a:ln>
                <a:solidFill>
                  <a:srgbClr val="1E49E2"/>
                </a:solidFill>
                <a:effectLst/>
                <a:uLnTx/>
                <a:uFillTx/>
                <a:ea typeface="+mn-ea"/>
                <a:cs typeface="+mn-cs"/>
              </a:rPr>
            </a:br>
            <a:r>
              <a:rPr lang="el-GR" sz="500" i="1" dirty="0">
                <a:solidFill>
                  <a:srgbClr val="1E49E2"/>
                </a:solidFill>
              </a:rPr>
              <a:t>** 10μηνο 2025</a:t>
            </a:r>
            <a:endParaRPr kumimoji="0" lang="el-GR" sz="500" b="0" i="1" u="none" strike="noStrike" kern="1200" cap="none" spc="0" normalizeH="0" baseline="0" noProof="0" dirty="0">
              <a:ln>
                <a:noFill/>
              </a:ln>
              <a:solidFill>
                <a:srgbClr val="1E49E2"/>
              </a:solidFill>
              <a:effectLst/>
              <a:uLnTx/>
              <a:uFillTx/>
              <a:ea typeface="+mn-ea"/>
              <a:cs typeface="+mn-cs"/>
            </a:endParaRPr>
          </a:p>
        </p:txBody>
      </p:sp>
      <p:pic>
        <p:nvPicPr>
          <p:cNvPr id="31" name="Picture 30">
            <a:extLst>
              <a:ext uri="{FF2B5EF4-FFF2-40B4-BE49-F238E27FC236}">
                <a16:creationId xmlns:a16="http://schemas.microsoft.com/office/drawing/2014/main" id="{97765CDC-F725-29F8-EDFF-06B2721FF355}"/>
              </a:ext>
            </a:extLst>
          </p:cNvPr>
          <p:cNvPicPr>
            <a:picLocks noChangeAspect="1"/>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71339" y="333663"/>
            <a:ext cx="629376" cy="629376"/>
          </a:xfrm>
          <a:prstGeom prst="rect">
            <a:avLst/>
          </a:prstGeom>
        </p:spPr>
      </p:pic>
    </p:spTree>
    <p:extLst>
      <p:ext uri="{BB962C8B-B14F-4D97-AF65-F5344CB8AC3E}">
        <p14:creationId xmlns:p14="http://schemas.microsoft.com/office/powerpoint/2010/main" val="134261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9FCA-51F6-BE9A-C600-9FD85F7E18DC}"/>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CA4A179-969C-D94F-7DA0-464074EFE41B}"/>
              </a:ext>
            </a:extLst>
          </p:cNvPr>
          <p:cNvSpPr/>
          <p:nvPr/>
        </p:nvSpPr>
        <p:spPr>
          <a:xfrm>
            <a:off x="4266072" y="1748543"/>
            <a:ext cx="1656000" cy="1656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75</a:t>
            </a:r>
            <a:r>
              <a:rPr kumimoji="0" lang="en-GB" sz="6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1" name="Oval 10">
            <a:extLst>
              <a:ext uri="{FF2B5EF4-FFF2-40B4-BE49-F238E27FC236}">
                <a16:creationId xmlns:a16="http://schemas.microsoft.com/office/drawing/2014/main" id="{FB7032A2-2642-E572-D1AB-ED3CA23FA770}"/>
              </a:ext>
            </a:extLst>
          </p:cNvPr>
          <p:cNvSpPr/>
          <p:nvPr/>
        </p:nvSpPr>
        <p:spPr>
          <a:xfrm>
            <a:off x="4430342" y="3800901"/>
            <a:ext cx="1458000" cy="1458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68%</a:t>
            </a:r>
            <a:endParaRPr kumimoji="0" lang="en-GB" sz="48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2" name="Oval 11">
            <a:extLst>
              <a:ext uri="{FF2B5EF4-FFF2-40B4-BE49-F238E27FC236}">
                <a16:creationId xmlns:a16="http://schemas.microsoft.com/office/drawing/2014/main" id="{0B58AC43-0BE4-CB0C-3B84-F835A5C7D1A6}"/>
              </a:ext>
            </a:extLst>
          </p:cNvPr>
          <p:cNvSpPr/>
          <p:nvPr/>
        </p:nvSpPr>
        <p:spPr>
          <a:xfrm>
            <a:off x="5811902" y="2572273"/>
            <a:ext cx="1800000" cy="1800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80</a:t>
            </a:r>
            <a:r>
              <a:rPr kumimoji="0" lang="en-GB"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8F1922D6-1587-E79E-132E-436B7CC311A5}"/>
              </a:ext>
            </a:extLst>
          </p:cNvPr>
          <p:cNvSpPr/>
          <p:nvPr/>
        </p:nvSpPr>
        <p:spPr>
          <a:xfrm>
            <a:off x="5922072" y="4584003"/>
            <a:ext cx="1224000" cy="1224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r>
              <a:rPr kumimoji="0" lang="en-GB"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50%</a:t>
            </a:r>
          </a:p>
        </p:txBody>
      </p:sp>
      <p:grpSp>
        <p:nvGrpSpPr>
          <p:cNvPr id="4" name="Group 3">
            <a:extLst>
              <a:ext uri="{FF2B5EF4-FFF2-40B4-BE49-F238E27FC236}">
                <a16:creationId xmlns:a16="http://schemas.microsoft.com/office/drawing/2014/main" id="{3DCFF8F6-056B-47BF-2DF2-5C20AD4C9927}"/>
              </a:ext>
            </a:extLst>
          </p:cNvPr>
          <p:cNvGrpSpPr/>
          <p:nvPr/>
        </p:nvGrpSpPr>
        <p:grpSpPr>
          <a:xfrm>
            <a:off x="1223933" y="1465671"/>
            <a:ext cx="3197112" cy="1090148"/>
            <a:chOff x="1725668" y="1521008"/>
            <a:chExt cx="3197112" cy="1090148"/>
          </a:xfrm>
        </p:grpSpPr>
        <p:sp>
          <p:nvSpPr>
            <p:cNvPr id="16" name="Freeform: Shape 15">
              <a:extLst>
                <a:ext uri="{FF2B5EF4-FFF2-40B4-BE49-F238E27FC236}">
                  <a16:creationId xmlns:a16="http://schemas.microsoft.com/office/drawing/2014/main" id="{3EF2E76E-CBF4-B0DF-B2CF-356A973F946F}"/>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3C634820-811A-BF49-B920-87E29B771B1F}"/>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Σημαντικός αριθμός ερωτηθέντων (75%) δηλώνει πως είναι αρκετά υψηλή η πίεση που δέχονται από τον διεθνή ανταγωνισμό και τις εισαγωγές. </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4C62B589-9971-2399-2EB5-79C3BD8E4634}"/>
              </a:ext>
            </a:extLst>
          </p:cNvPr>
          <p:cNvGrpSpPr/>
          <p:nvPr/>
        </p:nvGrpSpPr>
        <p:grpSpPr>
          <a:xfrm>
            <a:off x="1392285" y="3339162"/>
            <a:ext cx="3197112" cy="903943"/>
            <a:chOff x="1725668" y="1521008"/>
            <a:chExt cx="3197112" cy="903943"/>
          </a:xfrm>
        </p:grpSpPr>
        <p:sp>
          <p:nvSpPr>
            <p:cNvPr id="19" name="Freeform: Shape 18">
              <a:extLst>
                <a:ext uri="{FF2B5EF4-FFF2-40B4-BE49-F238E27FC236}">
                  <a16:creationId xmlns:a16="http://schemas.microsoft.com/office/drawing/2014/main" id="{E796CD6A-84FC-98CF-8B12-B2736130A271}"/>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FF0F8568-AF02-3025-35CA-DC03C2A065B9}"/>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Περίπου το 68% των επιχειρήσεων υποστηρίζει ότι το κόστος ενέργειας επιδρά σημαντικά στην παραγωγή της επιχείρησης.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0B8F41E1-6405-43E3-DE95-E6CCB2C03E39}"/>
              </a:ext>
            </a:extLst>
          </p:cNvPr>
          <p:cNvGrpSpPr/>
          <p:nvPr/>
        </p:nvGrpSpPr>
        <p:grpSpPr>
          <a:xfrm>
            <a:off x="6874861" y="2031415"/>
            <a:ext cx="3197111" cy="1090148"/>
            <a:chOff x="1725669" y="1521008"/>
            <a:chExt cx="3197111" cy="1090148"/>
          </a:xfrm>
        </p:grpSpPr>
        <p:sp>
          <p:nvSpPr>
            <p:cNvPr id="22" name="Freeform: Shape 21">
              <a:extLst>
                <a:ext uri="{FF2B5EF4-FFF2-40B4-BE49-F238E27FC236}">
                  <a16:creationId xmlns:a16="http://schemas.microsoft.com/office/drawing/2014/main" id="{BA53D39F-1500-48EF-9D7C-9C2C071B5FB1}"/>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F5FC900D-7D04-3DE3-C25B-A6DD2F41A470}"/>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Αρκετά υψηλός είναι ο αριθμός των συμμετεχόντων που δηλώνει ότι δυσκολεύεται σημαντικά στην εύρεση προσωπικού με τις απαραίτητες τεχνικές δεξιότητες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95C0F5E-11CC-810E-A040-AD22CA218663}"/>
              </a:ext>
            </a:extLst>
          </p:cNvPr>
          <p:cNvGrpSpPr/>
          <p:nvPr/>
        </p:nvGrpSpPr>
        <p:grpSpPr>
          <a:xfrm>
            <a:off x="7048847" y="4203228"/>
            <a:ext cx="3197111" cy="1090148"/>
            <a:chOff x="1725669" y="1521008"/>
            <a:chExt cx="3197111" cy="1090148"/>
          </a:xfrm>
        </p:grpSpPr>
        <p:sp>
          <p:nvSpPr>
            <p:cNvPr id="25" name="Freeform: Shape 24">
              <a:extLst>
                <a:ext uri="{FF2B5EF4-FFF2-40B4-BE49-F238E27FC236}">
                  <a16:creationId xmlns:a16="http://schemas.microsoft.com/office/drawing/2014/main" id="{E2F822FF-3C22-FDF5-0101-281A2B30CB8F}"/>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72804911-A7C0-7499-79BA-BEE180CC9908}"/>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Περίπου οι μισοί από τους ερωτηθέντες υποστηρίζουν ότι αντιμετωπίζουν μεγαλύτερη δυσκολία στην εύρεση Μηχανικών, Τεχνικών και Ραπτικής προσωπικό.</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9FD7DC84-CE37-22B1-F2E6-3D51D739EF74}"/>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Κλωστοϋφαντουργία</a:t>
            </a:r>
            <a:endParaRPr lang="en-GB" sz="4000" b="1">
              <a:latin typeface="KPMG Greek Thin" panose="020B0203030202040204" pitchFamily="34" charset="0"/>
            </a:endParaRPr>
          </a:p>
        </p:txBody>
      </p:sp>
      <p:pic>
        <p:nvPicPr>
          <p:cNvPr id="2" name="Picture 1">
            <a:extLst>
              <a:ext uri="{FF2B5EF4-FFF2-40B4-BE49-F238E27FC236}">
                <a16:creationId xmlns:a16="http://schemas.microsoft.com/office/drawing/2014/main" id="{711D4363-422F-9ACB-67ED-2C0D3DB9005A}"/>
              </a:ext>
            </a:extLst>
          </p:cNvPr>
          <p:cNvPicPr>
            <a:picLocks noChangeAspect="1"/>
          </p:cNvPicPr>
          <p:nvPr/>
        </p:nvPicPr>
        <p:blipFill>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73009" y="333663"/>
            <a:ext cx="629376" cy="629376"/>
          </a:xfrm>
          <a:prstGeom prst="rect">
            <a:avLst/>
          </a:prstGeom>
        </p:spPr>
      </p:pic>
    </p:spTree>
    <p:extLst>
      <p:ext uri="{BB962C8B-B14F-4D97-AF65-F5344CB8AC3E}">
        <p14:creationId xmlns:p14="http://schemas.microsoft.com/office/powerpoint/2010/main" val="15707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AFB433E-0011-4792-BA56-AD86337C0CE9}"/>
              </a:ext>
            </a:extLst>
          </p:cNvPr>
          <p:cNvSpPr/>
          <p:nvPr/>
        </p:nvSpPr>
        <p:spPr>
          <a:xfrm>
            <a:off x="3086101" y="4273265"/>
            <a:ext cx="2529608" cy="14847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pic>
        <p:nvPicPr>
          <p:cNvPr id="41" name="Picture 40">
            <a:extLst>
              <a:ext uri="{FF2B5EF4-FFF2-40B4-BE49-F238E27FC236}">
                <a16:creationId xmlns:a16="http://schemas.microsoft.com/office/drawing/2014/main" id="{24272399-C995-4B03-B211-C6C9C468302A}"/>
              </a:ext>
            </a:extLst>
          </p:cNvPr>
          <p:cNvPicPr>
            <a:picLocks noChangeAspect="1"/>
          </p:cNvPicPr>
          <p:nvPr/>
        </p:nvPicPr>
        <p:blipFill rotWithShape="1">
          <a:blip r:embed="rId3">
            <a:extLst>
              <a:ext uri="{28A0092B-C50C-407E-A947-70E740481C1C}">
                <a14:useLocalDpi xmlns:a14="http://schemas.microsoft.com/office/drawing/2010/main" val="0"/>
              </a:ext>
            </a:extLst>
          </a:blip>
          <a:srcRect l="21809" t="22285" r="491" b="20941"/>
          <a:stretch/>
        </p:blipFill>
        <p:spPr>
          <a:xfrm flipH="1">
            <a:off x="5634187" y="1203516"/>
            <a:ext cx="3066467" cy="1280612"/>
          </a:xfrm>
          <a:prstGeom prst="rect">
            <a:avLst/>
          </a:prstGeom>
        </p:spPr>
      </p:pic>
      <p:sp>
        <p:nvSpPr>
          <p:cNvPr id="2" name="Title 1">
            <a:extLst>
              <a:ext uri="{FF2B5EF4-FFF2-40B4-BE49-F238E27FC236}">
                <a16:creationId xmlns:a16="http://schemas.microsoft.com/office/drawing/2014/main" id="{909E9DD2-6711-499C-802A-C348B5EFAC1E}"/>
              </a:ext>
            </a:extLst>
          </p:cNvPr>
          <p:cNvSpPr>
            <a:spLocks noGrp="1"/>
          </p:cNvSpPr>
          <p:nvPr>
            <p:ph type="title"/>
          </p:nvPr>
        </p:nvSpPr>
        <p:spPr/>
        <p:txBody>
          <a:bodyPr/>
          <a:lstStyle/>
          <a:p>
            <a:r>
              <a:rPr lang="el-GR" sz="4000">
                <a:latin typeface="KPMG Greek Bold" panose="020B0803030202040204" pitchFamily="34" charset="0"/>
              </a:rPr>
              <a:t>Διάρθρωση της Ελληνικής</a:t>
            </a:r>
            <a:r>
              <a:rPr lang="en-US" sz="4000">
                <a:latin typeface="KPMG Greek Bold" panose="020B0803030202040204" pitchFamily="34" charset="0"/>
              </a:rPr>
              <a:t> </a:t>
            </a:r>
            <a:r>
              <a:rPr lang="el-GR" sz="4000">
                <a:latin typeface="KPMG Greek Bold" panose="020B0803030202040204" pitchFamily="34" charset="0"/>
              </a:rPr>
              <a:t>Επιχειρηματικότητας &amp; Συμβολή των ΜμΕ</a:t>
            </a:r>
            <a:endParaRPr lang="en-GB" sz="4000">
              <a:latin typeface="KPMG Greek Bold" panose="020B0803030202040204" pitchFamily="34" charset="0"/>
            </a:endParaRPr>
          </a:p>
        </p:txBody>
      </p:sp>
      <p:sp>
        <p:nvSpPr>
          <p:cNvPr id="3" name="TextBox 2">
            <a:extLst>
              <a:ext uri="{FF2B5EF4-FFF2-40B4-BE49-F238E27FC236}">
                <a16:creationId xmlns:a16="http://schemas.microsoft.com/office/drawing/2014/main" id="{BDB357AA-CDC1-4BAB-A995-0B2CC6BACF3E}"/>
              </a:ext>
            </a:extLst>
          </p:cNvPr>
          <p:cNvSpPr txBox="1"/>
          <p:nvPr/>
        </p:nvSpPr>
        <p:spPr>
          <a:xfrm>
            <a:off x="1188900" y="1285094"/>
            <a:ext cx="1775280" cy="861774"/>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6600" b="0" i="0" u="none" strike="noStrike" kern="1200" cap="none" spc="0" normalizeH="0" baseline="0" noProof="0">
                <a:ln>
                  <a:noFill/>
                </a:ln>
                <a:solidFill>
                  <a:srgbClr val="FFFFFF"/>
                </a:solidFill>
                <a:effectLst/>
                <a:uLnTx/>
                <a:uFillTx/>
                <a:latin typeface="KPMG Bold"/>
                <a:ea typeface="+mn-ea"/>
                <a:cs typeface="+mn-cs"/>
              </a:rPr>
              <a:t>99%</a:t>
            </a:r>
            <a:r>
              <a:rPr kumimoji="0" lang="en-GB" sz="8000" b="0" i="0" u="none" strike="noStrike" kern="1200" cap="none" spc="0" normalizeH="0" baseline="0" noProof="0">
                <a:ln>
                  <a:noFill/>
                </a:ln>
                <a:solidFill>
                  <a:srgbClr val="FFFFFF"/>
                </a:solidFill>
                <a:effectLst/>
                <a:uLnTx/>
                <a:uFillTx/>
                <a:latin typeface="KPMG Bold"/>
                <a:ea typeface="+mn-ea"/>
                <a:cs typeface="+mn-cs"/>
              </a:rPr>
              <a:t> </a:t>
            </a:r>
          </a:p>
        </p:txBody>
      </p:sp>
      <p:sp>
        <p:nvSpPr>
          <p:cNvPr id="4" name="TextBox 3">
            <a:extLst>
              <a:ext uri="{FF2B5EF4-FFF2-40B4-BE49-F238E27FC236}">
                <a16:creationId xmlns:a16="http://schemas.microsoft.com/office/drawing/2014/main" id="{BA805178-12BC-46AA-86FE-8B52BF1D1432}"/>
              </a:ext>
            </a:extLst>
          </p:cNvPr>
          <p:cNvSpPr txBox="1"/>
          <p:nvPr/>
        </p:nvSpPr>
        <p:spPr>
          <a:xfrm>
            <a:off x="1218573" y="2149945"/>
            <a:ext cx="1775279"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rgbClr val="FFFFFF"/>
                </a:solidFill>
                <a:effectLst/>
                <a:uLnTx/>
                <a:uFillTx/>
                <a:latin typeface="Arial"/>
                <a:ea typeface="+mn-ea"/>
                <a:cs typeface="+mn-cs"/>
              </a:rPr>
              <a:t>των επιχειρήσεων είναι μικρές (&lt;50 ατόμων) </a:t>
            </a:r>
            <a:br>
              <a:rPr kumimoji="0" lang="el-GR" sz="1000" b="0" i="0" u="none" strike="noStrike" kern="1200" cap="none" spc="0" normalizeH="0" baseline="0" noProof="0">
                <a:ln>
                  <a:noFill/>
                </a:ln>
                <a:solidFill>
                  <a:srgbClr val="FFFFFF"/>
                </a:solidFill>
                <a:effectLst/>
                <a:uLnTx/>
                <a:uFillTx/>
                <a:latin typeface="Arial"/>
                <a:ea typeface="+mn-ea"/>
                <a:cs typeface="+mn-cs"/>
              </a:rPr>
            </a:br>
            <a:r>
              <a:rPr kumimoji="0" lang="el-GR" sz="1000" b="0" i="0" u="none" strike="noStrike" kern="1200" cap="none" spc="0" normalizeH="0" baseline="0" noProof="0">
                <a:ln>
                  <a:noFill/>
                </a:ln>
                <a:solidFill>
                  <a:srgbClr val="FFFFFF"/>
                </a:solidFill>
                <a:effectLst/>
                <a:uLnTx/>
                <a:uFillTx/>
                <a:latin typeface="Arial"/>
                <a:ea typeface="+mn-ea"/>
                <a:cs typeface="+mn-cs"/>
              </a:rPr>
              <a:t>- καταγράφ</a:t>
            </a:r>
            <a:r>
              <a:rPr kumimoji="0" lang="en-US" sz="1000" b="0" i="0" u="none" strike="noStrike" kern="1200" cap="none" spc="0" normalizeH="0" baseline="0" noProof="0">
                <a:ln>
                  <a:noFill/>
                </a:ln>
                <a:solidFill>
                  <a:srgbClr val="FFFFFF"/>
                </a:solidFill>
                <a:effectLst/>
                <a:uLnTx/>
                <a:uFillTx/>
                <a:latin typeface="Arial"/>
                <a:ea typeface="+mn-ea"/>
                <a:cs typeface="+mn-cs"/>
              </a:rPr>
              <a:t>o</a:t>
            </a:r>
            <a:r>
              <a:rPr kumimoji="0" lang="el-GR" sz="1000" b="0" i="0" u="none" strike="noStrike" kern="1200" cap="none" spc="0" normalizeH="0" baseline="0" noProof="0">
                <a:ln>
                  <a:noFill/>
                </a:ln>
                <a:solidFill>
                  <a:srgbClr val="FFFFFF"/>
                </a:solidFill>
                <a:effectLst/>
                <a:uLnTx/>
                <a:uFillTx/>
                <a:latin typeface="Arial"/>
                <a:ea typeface="+mn-ea"/>
                <a:cs typeface="+mn-cs"/>
              </a:rPr>
              <a:t>ντας μία από τις υψηλότερες συγκεντρώσεις  μικρών επιχειρήσεων στην ΕΕ</a:t>
            </a:r>
            <a:endParaRPr kumimoji="0" lang="en-GB"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CD9B3A90-1C7F-43EF-8107-47E952182CEC}"/>
              </a:ext>
            </a:extLst>
          </p:cNvPr>
          <p:cNvCxnSpPr/>
          <p:nvPr/>
        </p:nvCxnSpPr>
        <p:spPr>
          <a:xfrm>
            <a:off x="3086100" y="1203516"/>
            <a:ext cx="0" cy="45545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373CBA9-FADE-4E07-A309-1FCF78B593E4}"/>
              </a:ext>
            </a:extLst>
          </p:cNvPr>
          <p:cNvSpPr/>
          <p:nvPr/>
        </p:nvSpPr>
        <p:spPr>
          <a:xfrm>
            <a:off x="995363" y="1203516"/>
            <a:ext cx="10204450" cy="45545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13E65764-DA38-48E3-AF7F-CB81244B8CA1}"/>
              </a:ext>
            </a:extLst>
          </p:cNvPr>
          <p:cNvCxnSpPr>
            <a:cxnSpLocks/>
          </p:cNvCxnSpPr>
          <p:nvPr/>
        </p:nvCxnSpPr>
        <p:spPr>
          <a:xfrm flipH="1">
            <a:off x="989792" y="3099785"/>
            <a:ext cx="20963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8DB609-847F-4021-8C38-81192D57553C}"/>
              </a:ext>
            </a:extLst>
          </p:cNvPr>
          <p:cNvCxnSpPr/>
          <p:nvPr/>
        </p:nvCxnSpPr>
        <p:spPr>
          <a:xfrm>
            <a:off x="5619040" y="1203516"/>
            <a:ext cx="0" cy="45545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EBD56C-7AD5-463B-93F4-0FDDFE1965BB}"/>
              </a:ext>
            </a:extLst>
          </p:cNvPr>
          <p:cNvCxnSpPr/>
          <p:nvPr/>
        </p:nvCxnSpPr>
        <p:spPr>
          <a:xfrm>
            <a:off x="8691282" y="1203516"/>
            <a:ext cx="0" cy="45545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B7AD13E-D5A3-4C3E-BAB0-F557F663F82B}"/>
              </a:ext>
            </a:extLst>
          </p:cNvPr>
          <p:cNvSpPr/>
          <p:nvPr/>
        </p:nvSpPr>
        <p:spPr>
          <a:xfrm>
            <a:off x="3027447" y="1511177"/>
            <a:ext cx="1106906" cy="543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dirty="0">
                <a:ln>
                  <a:noFill/>
                </a:ln>
                <a:solidFill>
                  <a:srgbClr val="FFFFFF"/>
                </a:solidFill>
                <a:effectLst/>
                <a:uLnTx/>
                <a:uFillTx/>
                <a:latin typeface="KPMG Bold"/>
                <a:ea typeface="+mn-ea"/>
                <a:cs typeface="+mn-cs"/>
              </a:rPr>
              <a:t>~45</a:t>
            </a:r>
            <a:r>
              <a:rPr kumimoji="0" lang="en-GB" sz="4400" b="0" i="0" u="none" strike="noStrike" kern="1200" cap="none" spc="0" normalizeH="0" baseline="0" noProof="0" dirty="0">
                <a:ln>
                  <a:noFill/>
                </a:ln>
                <a:solidFill>
                  <a:srgbClr val="FFFFFF"/>
                </a:solidFill>
                <a:effectLst/>
                <a:uLnTx/>
                <a:uFillTx/>
                <a:latin typeface="KPMG Bold"/>
                <a:ea typeface="+mn-ea"/>
                <a:cs typeface="+mn-cs"/>
              </a:rPr>
              <a:t>%</a:t>
            </a:r>
          </a:p>
        </p:txBody>
      </p:sp>
      <p:sp>
        <p:nvSpPr>
          <p:cNvPr id="20" name="TextBox 19">
            <a:extLst>
              <a:ext uri="{FF2B5EF4-FFF2-40B4-BE49-F238E27FC236}">
                <a16:creationId xmlns:a16="http://schemas.microsoft.com/office/drawing/2014/main" id="{45D719AA-DD70-4A85-BDCE-17C97CA072DA}"/>
              </a:ext>
            </a:extLst>
          </p:cNvPr>
          <p:cNvSpPr txBox="1"/>
          <p:nvPr/>
        </p:nvSpPr>
        <p:spPr>
          <a:xfrm>
            <a:off x="4163914" y="1390352"/>
            <a:ext cx="1712908" cy="59753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900" b="1" i="0" u="none" strike="noStrike" kern="1200" cap="none" spc="0" normalizeH="0" baseline="0" noProof="0">
                <a:ln>
                  <a:noFill/>
                </a:ln>
                <a:solidFill>
                  <a:srgbClr val="FFFFFF"/>
                </a:solidFill>
                <a:effectLst/>
                <a:uLnTx/>
                <a:uFillTx/>
                <a:latin typeface="Arial"/>
                <a:ea typeface="+mn-ea"/>
                <a:cs typeface="+mn-cs"/>
              </a:rPr>
              <a:t>της Ακαθάριστης Προστιθέμενης Αξίας παράγουν οι μικρές επιχειρήσεις*</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CA5D0AB4-95FC-4D5B-966C-6C7DF3BA2E3C}"/>
              </a:ext>
            </a:extLst>
          </p:cNvPr>
          <p:cNvCxnSpPr>
            <a:cxnSpLocks/>
          </p:cNvCxnSpPr>
          <p:nvPr/>
        </p:nvCxnSpPr>
        <p:spPr>
          <a:xfrm flipH="1">
            <a:off x="3086100" y="4273265"/>
            <a:ext cx="25296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E8C6B9-3620-42A8-9EEE-66090D54FE9E}"/>
              </a:ext>
            </a:extLst>
          </p:cNvPr>
          <p:cNvCxnSpPr>
            <a:cxnSpLocks/>
          </p:cNvCxnSpPr>
          <p:nvPr/>
        </p:nvCxnSpPr>
        <p:spPr>
          <a:xfrm flipH="1">
            <a:off x="5637512" y="2484128"/>
            <a:ext cx="30539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BEBFC7B-0BDD-483F-8D8C-E8C7A0BEF1C9}"/>
              </a:ext>
            </a:extLst>
          </p:cNvPr>
          <p:cNvSpPr txBox="1"/>
          <p:nvPr/>
        </p:nvSpPr>
        <p:spPr>
          <a:xfrm>
            <a:off x="5762626" y="1339696"/>
            <a:ext cx="3057524" cy="808363"/>
          </a:xfrm>
          <a:prstGeom prst="rect">
            <a:avLst/>
          </a:prstGeom>
          <a:noFill/>
        </p:spPr>
        <p:txBody>
          <a:bodyPr wrap="square" lIns="0" tIns="0" rIns="0" bIns="0" rtlCol="0">
            <a:spAutoFit/>
          </a:bodyPr>
          <a:lstStyle/>
          <a:p>
            <a:pPr marL="0" marR="0" lvl="0" indent="0" algn="l" defTabSz="914400" rtl="0" eaLnBrk="1" fontAlgn="auto" latinLnBrk="0" hangingPunct="1">
              <a:lnSpc>
                <a:spcPct val="75000"/>
              </a:lnSpc>
              <a:spcBef>
                <a:spcPts val="0"/>
              </a:spcBef>
              <a:spcAft>
                <a:spcPts val="300"/>
              </a:spcAft>
              <a:buClrTx/>
              <a:buSzTx/>
              <a:buFontTx/>
              <a:buNone/>
              <a:tabLst/>
              <a:defRPr/>
            </a:pPr>
            <a:r>
              <a:rPr kumimoji="0" lang="el-GR" sz="2000" b="0" i="0" u="none" strike="noStrike" kern="1200" cap="none" spc="0" normalizeH="0" baseline="0" noProof="0" dirty="0">
                <a:ln>
                  <a:noFill/>
                </a:ln>
                <a:solidFill>
                  <a:srgbClr val="FFFFFF"/>
                </a:solidFill>
                <a:effectLst/>
                <a:uLnTx/>
                <a:uFillTx/>
                <a:latin typeface="KPMG Bold"/>
                <a:ea typeface="+mn-ea"/>
                <a:cs typeface="+mn-cs"/>
              </a:rPr>
              <a:t>79 </a:t>
            </a:r>
            <a:r>
              <a:rPr kumimoji="0" lang="el-GR" sz="2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 </a:t>
            </a:r>
            <a:r>
              <a:rPr kumimoji="0" lang="el-GR" sz="2000" b="0" i="0" u="none" strike="noStrike" kern="1200" cap="none" spc="0" normalizeH="0" baseline="0" noProof="0" dirty="0" err="1">
                <a:ln>
                  <a:noFill/>
                </a:ln>
                <a:solidFill>
                  <a:srgbClr val="FFFFFF"/>
                </a:solidFill>
                <a:effectLst/>
                <a:uLnTx/>
                <a:uFillTx/>
                <a:latin typeface="KPMG Greek Bold" panose="020B0803030202040204" pitchFamily="34" charset="0"/>
                <a:ea typeface="+mn-ea"/>
                <a:cs typeface="+mn-cs"/>
              </a:rPr>
              <a:t>ΜμΕ</a:t>
            </a:r>
            <a:r>
              <a:rPr kumimoji="0" lang="el-GR" sz="2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 ανά 1.000</a:t>
            </a:r>
            <a:r>
              <a:rPr kumimoji="0" lang="en-US" sz="2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 </a:t>
            </a:r>
            <a:r>
              <a:rPr kumimoji="0" lang="el-GR" sz="2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κατοίκους</a:t>
            </a:r>
            <a:endParaRPr kumimoji="0" lang="en-GB" sz="20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endParaRP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1" i="0" u="none" strike="noStrike" kern="1200" cap="none" spc="0" normalizeH="0" baseline="0" noProof="0" dirty="0">
                <a:ln>
                  <a:noFill/>
                </a:ln>
                <a:solidFill>
                  <a:srgbClr val="FFFFFF"/>
                </a:solidFill>
                <a:effectLst/>
                <a:uLnTx/>
                <a:uFillTx/>
                <a:latin typeface="Arial"/>
                <a:ea typeface="+mn-ea"/>
                <a:cs typeface="+mn-cs"/>
              </a:rPr>
              <a:t>(έναντι 58 στην ΕΕ)</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900" b="0" i="0" u="none" strike="noStrike" kern="1200" cap="none" spc="0" normalizeH="0" baseline="0" noProof="0" dirty="0">
                <a:ln>
                  <a:noFill/>
                </a:ln>
                <a:solidFill>
                  <a:srgbClr val="FFFFFF"/>
                </a:solidFill>
                <a:effectLst/>
                <a:uLnTx/>
                <a:uFillTx/>
                <a:latin typeface="Arial"/>
                <a:ea typeface="+mn-ea"/>
                <a:cs typeface="+mn-cs"/>
              </a:rPr>
              <a:t>Όμως, η παραγωγικότητα παραμένει χαμηλή</a:t>
            </a:r>
            <a:r>
              <a:rPr kumimoji="0" lang="en-US" sz="9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2-3</a:t>
            </a:r>
            <a:r>
              <a:rPr kumimoji="0" lang="el-GR" sz="900" b="0" i="0" u="none" strike="noStrike" kern="1200" cap="none" spc="0" normalizeH="0" baseline="0" noProof="0" dirty="0">
                <a:ln>
                  <a:noFill/>
                </a:ln>
                <a:solidFill>
                  <a:srgbClr val="FFFFFF"/>
                </a:solidFill>
                <a:effectLst/>
                <a:uLnTx/>
                <a:uFillTx/>
                <a:latin typeface="Arial"/>
                <a:ea typeface="+mn-ea"/>
                <a:cs typeface="+mn-cs"/>
              </a:rPr>
              <a:t>x χαμηλότερη σε σχέση με </a:t>
            </a:r>
            <a:r>
              <a:rPr kumimoji="0" lang="en-US" sz="900" b="0" i="0" u="none" strike="noStrike" kern="1200" cap="none" spc="0" normalizeH="0" baseline="0" noProof="0" dirty="0">
                <a:ln>
                  <a:noFill/>
                </a:ln>
                <a:solidFill>
                  <a:srgbClr val="FFFFFF"/>
                </a:solidFill>
                <a:effectLst/>
                <a:uLnTx/>
                <a:uFillTx/>
                <a:latin typeface="Arial"/>
                <a:ea typeface="+mn-ea"/>
                <a:cs typeface="+mn-cs"/>
              </a:rPr>
              <a:t>EE</a:t>
            </a:r>
            <a:endParaRPr kumimoji="0" lang="el-GR"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1DB649C5-BA5B-873F-BC85-D4BFA4F7B892}"/>
              </a:ext>
            </a:extLst>
          </p:cNvPr>
          <p:cNvSpPr txBox="1"/>
          <p:nvPr/>
        </p:nvSpPr>
        <p:spPr>
          <a:xfrm>
            <a:off x="1003199" y="5821406"/>
            <a:ext cx="6504025" cy="384721"/>
          </a:xfrm>
          <a:prstGeom prst="rect">
            <a:avLst/>
          </a:prstGeom>
          <a:noFill/>
        </p:spPr>
        <p:txBody>
          <a:bodyPr wrap="square" lIns="0" tIns="0" rIns="0" bIns="0" rtlCol="0">
            <a:spAutoFit/>
          </a:bodyPr>
          <a:lstStyle/>
          <a:p>
            <a:pPr lvl="0">
              <a:defRPr/>
            </a:pPr>
            <a:r>
              <a:rPr lang="el-GR" sz="800">
                <a:solidFill>
                  <a:schemeClr val="bg1"/>
                </a:solidFill>
              </a:rPr>
              <a:t>Μικρές επιχειρήσεις (πολύ μικρές &amp; μικρές επιχειρήσεις) : (&lt;50 ατόμων)</a:t>
            </a:r>
            <a:endParaRPr lang="en-US" sz="800">
              <a:solidFill>
                <a:schemeClr val="bg1"/>
              </a:solidFill>
            </a:endParaRPr>
          </a:p>
          <a:p>
            <a:pPr>
              <a:defRPr/>
            </a:pPr>
            <a:r>
              <a:rPr lang="el-GR" sz="800">
                <a:solidFill>
                  <a:schemeClr val="bg1"/>
                </a:solidFill>
                <a:latin typeface="Arial"/>
              </a:rPr>
              <a:t>Πηγές: ΓΕΜΗ, </a:t>
            </a:r>
            <a:r>
              <a:rPr lang="en-US" sz="800">
                <a:solidFill>
                  <a:schemeClr val="bg1"/>
                </a:solidFill>
              </a:rPr>
              <a:t>European Commission, SME Performance Review, Greece Fact Sheet</a:t>
            </a:r>
            <a:r>
              <a:rPr lang="el-GR" sz="800">
                <a:solidFill>
                  <a:schemeClr val="bg1"/>
                </a:solidFill>
              </a:rPr>
              <a:t> 2025</a:t>
            </a:r>
          </a:p>
          <a:p>
            <a:pPr marL="171450" lvl="0" indent="-171450">
              <a:spcAft>
                <a:spcPts val="300"/>
              </a:spcAft>
              <a:buFont typeface="Arial" panose="020B0604020202020204" pitchFamily="34" charset="0"/>
              <a:buChar char="•"/>
              <a:defRPr/>
            </a:pP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797F3F73-263D-93FE-1204-002830ED4EF8}"/>
              </a:ext>
            </a:extLst>
          </p:cNvPr>
          <p:cNvGraphicFramePr>
            <a:graphicFrameLocks/>
          </p:cNvGraphicFramePr>
          <p:nvPr>
            <p:extLst>
              <p:ext uri="{D42A27DB-BD31-4B8C-83A1-F6EECF244321}">
                <p14:modId xmlns:p14="http://schemas.microsoft.com/office/powerpoint/2010/main" val="1084160731"/>
              </p:ext>
            </p:extLst>
          </p:nvPr>
        </p:nvGraphicFramePr>
        <p:xfrm>
          <a:off x="3094186" y="2227165"/>
          <a:ext cx="2433782" cy="190038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B499624C-A863-14AE-5030-1CB8EE8F4659}"/>
              </a:ext>
            </a:extLst>
          </p:cNvPr>
          <p:cNvSpPr txBox="1"/>
          <p:nvPr/>
        </p:nvSpPr>
        <p:spPr>
          <a:xfrm>
            <a:off x="3186218" y="4649188"/>
            <a:ext cx="2329374" cy="822726"/>
          </a:xfrm>
          <a:prstGeom prst="rect">
            <a:avLst/>
          </a:prstGeom>
          <a:noFill/>
        </p:spPr>
        <p:txBody>
          <a:bodyPr wrap="square">
            <a:spAutoFit/>
          </a:bodyPr>
          <a:lstStyle/>
          <a:p>
            <a:pPr>
              <a:lnSpc>
                <a:spcPct val="110000"/>
              </a:lnSpc>
              <a:spcAft>
                <a:spcPts val="300"/>
              </a:spcAft>
              <a:defRPr/>
            </a:pPr>
            <a:r>
              <a:rPr lang="en-US" sz="1100" b="1" dirty="0">
                <a:solidFill>
                  <a:schemeClr val="bg1"/>
                </a:solidFill>
                <a:latin typeface="Arial"/>
              </a:rPr>
              <a:t>                    </a:t>
            </a:r>
            <a:r>
              <a:rPr lang="el-GR" sz="1100" b="1" dirty="0">
                <a:solidFill>
                  <a:schemeClr val="bg1"/>
                </a:solidFill>
                <a:latin typeface="Arial"/>
              </a:rPr>
              <a:t>της προστιθέμενης αξίας στην Ελλάδα παράγεται συνολικά από τις </a:t>
            </a:r>
            <a:r>
              <a:rPr lang="el-GR" sz="1100" b="1" dirty="0" err="1">
                <a:solidFill>
                  <a:schemeClr val="bg1"/>
                </a:solidFill>
                <a:latin typeface="Arial"/>
              </a:rPr>
              <a:t>ΜμΕ</a:t>
            </a:r>
            <a:r>
              <a:rPr lang="el-GR" sz="1100" b="1" dirty="0">
                <a:solidFill>
                  <a:schemeClr val="bg1"/>
                </a:solidFill>
                <a:latin typeface="Arial"/>
              </a:rPr>
              <a:t>. (Στην ΕΕ το ποσοστό είναι 53%).</a:t>
            </a:r>
          </a:p>
        </p:txBody>
      </p:sp>
      <p:sp>
        <p:nvSpPr>
          <p:cNvPr id="35" name="Oval 34">
            <a:extLst>
              <a:ext uri="{FF2B5EF4-FFF2-40B4-BE49-F238E27FC236}">
                <a16:creationId xmlns:a16="http://schemas.microsoft.com/office/drawing/2014/main" id="{6D963415-E9F1-D884-F3AF-0A2A884A3BBB}"/>
              </a:ext>
            </a:extLst>
          </p:cNvPr>
          <p:cNvSpPr/>
          <p:nvPr/>
        </p:nvSpPr>
        <p:spPr>
          <a:xfrm>
            <a:off x="1144507" y="3342295"/>
            <a:ext cx="1764000" cy="1764000"/>
          </a:xfrm>
          <a:prstGeom prst="ellipse">
            <a:avLst/>
          </a:prstGeom>
          <a:solidFill>
            <a:srgbClr val="701F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spcBef>
                <a:spcPts val="0"/>
              </a:spcBef>
              <a:spcAft>
                <a:spcPts val="600"/>
              </a:spcAft>
              <a:buClrTx/>
              <a:buSzTx/>
              <a:buFontTx/>
              <a:buNone/>
              <a:tabLst/>
              <a:defRPr/>
            </a:pPr>
            <a:r>
              <a:rPr kumimoji="0" lang="en-GB" sz="5400" b="0" i="0" u="none" strike="noStrike" kern="1200" cap="none" spc="0" normalizeH="0" baseline="0" noProof="0">
                <a:ln>
                  <a:noFill/>
                </a:ln>
                <a:solidFill>
                  <a:srgbClr val="FFFFFF"/>
                </a:solidFill>
                <a:effectLst/>
                <a:uLnTx/>
                <a:uFillTx/>
                <a:latin typeface="KPMG Bold"/>
                <a:ea typeface="+mn-ea"/>
                <a:cs typeface="+mn-cs"/>
              </a:rPr>
              <a:t>&lt;50%</a:t>
            </a:r>
            <a:r>
              <a:rPr kumimoji="0" lang="en-GB" sz="6000" b="0" i="0" u="none" strike="noStrike" kern="1200" cap="none" spc="0" normalizeH="0" baseline="0" noProof="0">
                <a:ln>
                  <a:noFill/>
                </a:ln>
                <a:solidFill>
                  <a:srgbClr val="FFFFFF"/>
                </a:solidFill>
                <a:effectLst/>
                <a:uLnTx/>
                <a:uFillTx/>
                <a:latin typeface="KPMG Bold"/>
                <a:ea typeface="+mn-ea"/>
                <a:cs typeface="+mn-cs"/>
              </a:rPr>
              <a:t> </a:t>
            </a:r>
            <a:r>
              <a:rPr kumimoji="0" lang="el-GR" sz="1000" b="1" i="0" u="none" strike="noStrike" kern="1200" cap="none" spc="0" normalizeH="0" baseline="0" noProof="0">
                <a:ln>
                  <a:noFill/>
                </a:ln>
                <a:solidFill>
                  <a:srgbClr val="FFFFFF"/>
                </a:solidFill>
                <a:effectLst/>
                <a:uLnTx/>
                <a:uFillTx/>
                <a:latin typeface="Arial"/>
                <a:ea typeface="+mn-ea"/>
                <a:cs typeface="+mn-cs"/>
              </a:rPr>
              <a:t>των ΜμΕ χρησιμοποιούν βασικά ψηφιακά εργαλεία</a:t>
            </a:r>
            <a:endParaRPr kumimoji="0" lang="en-GB" sz="10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0" name="Chart 39">
            <a:extLst>
              <a:ext uri="{FF2B5EF4-FFF2-40B4-BE49-F238E27FC236}">
                <a16:creationId xmlns:a16="http://schemas.microsoft.com/office/drawing/2014/main" id="{A6D407B7-136C-E8EE-D34F-A86517801DE5}"/>
              </a:ext>
            </a:extLst>
          </p:cNvPr>
          <p:cNvGraphicFramePr>
            <a:graphicFrameLocks/>
          </p:cNvGraphicFramePr>
          <p:nvPr>
            <p:extLst>
              <p:ext uri="{D42A27DB-BD31-4B8C-83A1-F6EECF244321}">
                <p14:modId xmlns:p14="http://schemas.microsoft.com/office/powerpoint/2010/main" val="3756951101"/>
              </p:ext>
            </p:extLst>
          </p:nvPr>
        </p:nvGraphicFramePr>
        <p:xfrm>
          <a:off x="8705088" y="1307069"/>
          <a:ext cx="2452440" cy="2765992"/>
        </p:xfrm>
        <a:graphic>
          <a:graphicData uri="http://schemas.openxmlformats.org/drawingml/2006/chart">
            <c:chart xmlns:c="http://schemas.openxmlformats.org/drawingml/2006/chart" xmlns:r="http://schemas.openxmlformats.org/officeDocument/2006/relationships" r:id="rId5"/>
          </a:graphicData>
        </a:graphic>
      </p:graphicFrame>
      <p:sp>
        <p:nvSpPr>
          <p:cNvPr id="52" name="Rectangle 51">
            <a:extLst>
              <a:ext uri="{FF2B5EF4-FFF2-40B4-BE49-F238E27FC236}">
                <a16:creationId xmlns:a16="http://schemas.microsoft.com/office/drawing/2014/main" id="{308C983F-203D-542F-73D4-A9A0FB30B0E3}"/>
              </a:ext>
            </a:extLst>
          </p:cNvPr>
          <p:cNvSpPr/>
          <p:nvPr/>
        </p:nvSpPr>
        <p:spPr>
          <a:xfrm>
            <a:off x="8820150" y="4171002"/>
            <a:ext cx="2227996" cy="1514476"/>
          </a:xfrm>
          <a:prstGeom prst="rect">
            <a:avLst/>
          </a:prstGeom>
          <a:no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171450" indent="-171450">
              <a:spcAft>
                <a:spcPts val="600"/>
              </a:spcAft>
              <a:buClr>
                <a:srgbClr val="76D2FF"/>
              </a:buClr>
              <a:buFont typeface="Wingdings" panose="05000000000000000000" pitchFamily="2" charset="2"/>
              <a:buChar char="ü"/>
            </a:pPr>
            <a:r>
              <a:rPr lang="el-GR" sz="1050">
                <a:solidFill>
                  <a:schemeClr val="bg1"/>
                </a:solidFill>
              </a:rPr>
              <a:t>Παρατηρείται ότι το πρώτο τρίμηνο του κάθε έτους αποτελεί περίοδο αιχμής για την ίδρυση νέων επιχειρήσεων.</a:t>
            </a:r>
          </a:p>
          <a:p>
            <a:pPr marL="171450" indent="-171450">
              <a:spcAft>
                <a:spcPts val="600"/>
              </a:spcAft>
              <a:buClr>
                <a:srgbClr val="76D2FF"/>
              </a:buClr>
              <a:buFont typeface="Wingdings" panose="05000000000000000000" pitchFamily="2" charset="2"/>
              <a:buChar char="ü"/>
            </a:pPr>
            <a:r>
              <a:rPr lang="el-GR" sz="1050">
                <a:solidFill>
                  <a:schemeClr val="bg1"/>
                </a:solidFill>
              </a:rPr>
              <a:t>Έως σήμερα, κατά το έτος 2026, έχουν συσταθεί συνολικά 23.862 επιχειρήσεις.</a:t>
            </a:r>
          </a:p>
        </p:txBody>
      </p:sp>
      <p:graphicFrame>
        <p:nvGraphicFramePr>
          <p:cNvPr id="11" name="Chart 10">
            <a:extLst>
              <a:ext uri="{FF2B5EF4-FFF2-40B4-BE49-F238E27FC236}">
                <a16:creationId xmlns:a16="http://schemas.microsoft.com/office/drawing/2014/main" id="{917CCEF8-0A24-BC14-CBB3-E4B21F6A3E2A}"/>
              </a:ext>
            </a:extLst>
          </p:cNvPr>
          <p:cNvGraphicFramePr/>
          <p:nvPr>
            <p:extLst>
              <p:ext uri="{D42A27DB-BD31-4B8C-83A1-F6EECF244321}">
                <p14:modId xmlns:p14="http://schemas.microsoft.com/office/powerpoint/2010/main" val="1146511531"/>
              </p:ext>
            </p:extLst>
          </p:nvPr>
        </p:nvGraphicFramePr>
        <p:xfrm>
          <a:off x="6898924" y="2597625"/>
          <a:ext cx="1410369" cy="1410369"/>
        </p:xfrm>
        <a:graphic>
          <a:graphicData uri="http://schemas.openxmlformats.org/drawingml/2006/chart">
            <c:chart xmlns:c="http://schemas.openxmlformats.org/drawingml/2006/chart" xmlns:r="http://schemas.openxmlformats.org/officeDocument/2006/relationships" r:id="rId6"/>
          </a:graphicData>
        </a:graphic>
      </p:graphicFrame>
      <p:pic>
        <p:nvPicPr>
          <p:cNvPr id="13" name="Picture 12">
            <a:extLst>
              <a:ext uri="{FF2B5EF4-FFF2-40B4-BE49-F238E27FC236}">
                <a16:creationId xmlns:a16="http://schemas.microsoft.com/office/drawing/2014/main" id="{11918B79-D5E3-5E4B-8BAA-1B76557D370C}"/>
              </a:ext>
            </a:extLst>
          </p:cNvPr>
          <p:cNvPicPr>
            <a:picLocks noChangeAspect="1"/>
          </p:cNvPicPr>
          <p:nvPr/>
        </p:nvPicPr>
        <p:blipFill>
          <a:blip r:embed="rId7"/>
          <a:stretch>
            <a:fillRect/>
          </a:stretch>
        </p:blipFill>
        <p:spPr>
          <a:xfrm>
            <a:off x="-2164429" y="7725253"/>
            <a:ext cx="2164429" cy="926997"/>
          </a:xfrm>
          <a:prstGeom prst="rect">
            <a:avLst/>
          </a:prstGeom>
        </p:spPr>
      </p:pic>
      <p:graphicFrame>
        <p:nvGraphicFramePr>
          <p:cNvPr id="21" name="Table 20">
            <a:extLst>
              <a:ext uri="{FF2B5EF4-FFF2-40B4-BE49-F238E27FC236}">
                <a16:creationId xmlns:a16="http://schemas.microsoft.com/office/drawing/2014/main" id="{F94FB69C-1A17-3DFA-0986-8AD67E385416}"/>
              </a:ext>
            </a:extLst>
          </p:cNvPr>
          <p:cNvGraphicFramePr>
            <a:graphicFrameLocks noGrp="1"/>
          </p:cNvGraphicFramePr>
          <p:nvPr>
            <p:extLst>
              <p:ext uri="{D42A27DB-BD31-4B8C-83A1-F6EECF244321}">
                <p14:modId xmlns:p14="http://schemas.microsoft.com/office/powerpoint/2010/main" val="2103913941"/>
              </p:ext>
            </p:extLst>
          </p:nvPr>
        </p:nvGraphicFramePr>
        <p:xfrm>
          <a:off x="5749177" y="4030706"/>
          <a:ext cx="2808679" cy="1665006"/>
        </p:xfrm>
        <a:graphic>
          <a:graphicData uri="http://schemas.openxmlformats.org/drawingml/2006/table">
            <a:tbl>
              <a:tblPr>
                <a:tableStyleId>{2D5ABB26-0587-4C30-8999-92F81FD0307C}</a:tableStyleId>
              </a:tblPr>
              <a:tblGrid>
                <a:gridCol w="255383">
                  <a:extLst>
                    <a:ext uri="{9D8B030D-6E8A-4147-A177-3AD203B41FA5}">
                      <a16:colId xmlns:a16="http://schemas.microsoft.com/office/drawing/2014/main" val="2058300082"/>
                    </a:ext>
                  </a:extLst>
                </a:gridCol>
                <a:gridCol w="2095420">
                  <a:extLst>
                    <a:ext uri="{9D8B030D-6E8A-4147-A177-3AD203B41FA5}">
                      <a16:colId xmlns:a16="http://schemas.microsoft.com/office/drawing/2014/main" val="3796625423"/>
                    </a:ext>
                  </a:extLst>
                </a:gridCol>
                <a:gridCol w="457876">
                  <a:extLst>
                    <a:ext uri="{9D8B030D-6E8A-4147-A177-3AD203B41FA5}">
                      <a16:colId xmlns:a16="http://schemas.microsoft.com/office/drawing/2014/main" val="2237112"/>
                    </a:ext>
                  </a:extLst>
                </a:gridCol>
              </a:tblGrid>
              <a:tr h="271242">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Χονδρικό &amp; Λιανικό Εμπόριο (25,397)</a:t>
                      </a:r>
                      <a:endParaRPr lang="el-GR" sz="900" b="0" i="0" u="none" strike="noStrike">
                        <a:solidFill>
                          <a:schemeClr val="bg1"/>
                        </a:solidFill>
                        <a:effectLst/>
                        <a:latin typeface="Aptos Narrow" panose="020B0004020202020204" pitchFamily="34" charset="0"/>
                      </a:endParaRPr>
                    </a:p>
                  </a:txBody>
                  <a:tcPr marL="6350" marR="6350" marT="6350" marB="0" anchor="ctr">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33.81%</a:t>
                      </a:r>
                      <a:endParaRPr lang="el-GR" sz="900" b="1" i="0" u="none" strike="noStrike">
                        <a:solidFill>
                          <a:schemeClr val="bg1"/>
                        </a:solidFill>
                        <a:effectLst/>
                        <a:latin typeface="Aptos Narrow" panose="020B0004020202020204" pitchFamily="34" charset="0"/>
                      </a:endParaRPr>
                    </a:p>
                  </a:txBody>
                  <a:tcPr marL="6350" marR="6350" marT="6350" marB="0" anchor="ctr">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268436810"/>
                  </a:ext>
                </a:extLst>
              </a:tr>
              <a:tr h="271242">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Άλλοι Τομείς</a:t>
                      </a: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23.82%</a:t>
                      </a:r>
                      <a:endParaRPr lang="el-GR" sz="900" b="1"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299526840"/>
                  </a:ext>
                </a:extLst>
              </a:tr>
              <a:tr h="271242">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Μεταποίηση (11,00)</a:t>
                      </a: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19.48%</a:t>
                      </a:r>
                      <a:endParaRPr lang="el-GR" sz="900" b="1"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2213375998"/>
                  </a:ext>
                </a:extLst>
              </a:tr>
              <a:tr h="290019">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Δραστηριότητες Υπηρεσιών Παροχής Καταλυμάτων &amp; Υπηρεσιών (5.541</a:t>
                      </a: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9.71%</a:t>
                      </a:r>
                      <a:endParaRPr lang="el-GR" sz="900" b="1"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3216080901"/>
                  </a:ext>
                </a:extLst>
              </a:tr>
              <a:tr h="271242">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Κατασκευές (7.299)</a:t>
                      </a: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8.96%</a:t>
                      </a:r>
                      <a:endParaRPr lang="el-GR" sz="900" b="1"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1200296874"/>
                  </a:ext>
                </a:extLst>
              </a:tr>
              <a:tr h="290019">
                <a:tc>
                  <a:txBody>
                    <a:bodyPr/>
                    <a:lstStyle/>
                    <a:p>
                      <a:pPr algn="l" fontAlgn="ctr">
                        <a:buNone/>
                      </a:pP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l" fontAlgn="ctr">
                        <a:buNone/>
                      </a:pPr>
                      <a:r>
                        <a:rPr lang="el-GR" sz="900" u="none" strike="noStrike">
                          <a:solidFill>
                            <a:schemeClr val="bg1"/>
                          </a:solidFill>
                          <a:effectLst/>
                        </a:rPr>
                        <a:t>Επαγγελματικές, Επιστημονικές &amp; Τεχνικές Δρασηριότητες (3.838)</a:t>
                      </a:r>
                      <a:endParaRPr lang="el-GR" sz="900" b="0"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tc>
                  <a:txBody>
                    <a:bodyPr/>
                    <a:lstStyle/>
                    <a:p>
                      <a:pPr algn="r" fontAlgn="ctr">
                        <a:buNone/>
                      </a:pPr>
                      <a:r>
                        <a:rPr lang="el-GR" sz="900" b="1" u="none" strike="noStrike">
                          <a:solidFill>
                            <a:schemeClr val="bg1"/>
                          </a:solidFill>
                          <a:effectLst/>
                        </a:rPr>
                        <a:t>4.22%</a:t>
                      </a:r>
                      <a:endParaRPr lang="el-GR" sz="900" b="1" i="0" u="none" strike="noStrike">
                        <a:solidFill>
                          <a:schemeClr val="bg1"/>
                        </a:solidFill>
                        <a:effectLst/>
                        <a:latin typeface="Aptos Narrow" panose="020B0004020202020204" pitchFamily="34" charset="0"/>
                      </a:endParaRPr>
                    </a:p>
                  </a:txBody>
                  <a:tcPr marL="6350" marR="6350" marT="6350" marB="0" anchor="ctr">
                    <a:lnT w="9525" cap="flat" cmpd="sng" algn="ctr">
                      <a:solidFill>
                        <a:srgbClr val="4966AD"/>
                      </a:solidFill>
                      <a:prstDash val="solid"/>
                      <a:round/>
                      <a:headEnd type="none" w="med" len="med"/>
                      <a:tailEnd type="none" w="med" len="med"/>
                    </a:lnT>
                    <a:lnB w="9525" cap="flat" cmpd="sng" algn="ctr">
                      <a:solidFill>
                        <a:srgbClr val="4966AD"/>
                      </a:solidFill>
                      <a:prstDash val="solid"/>
                      <a:round/>
                      <a:headEnd type="none" w="med" len="med"/>
                      <a:tailEnd type="none" w="med" len="med"/>
                    </a:lnB>
                  </a:tcPr>
                </a:tc>
                <a:extLst>
                  <a:ext uri="{0D108BD9-81ED-4DB2-BD59-A6C34878D82A}">
                    <a16:rowId xmlns:a16="http://schemas.microsoft.com/office/drawing/2014/main" val="1705182278"/>
                  </a:ext>
                </a:extLst>
              </a:tr>
            </a:tbl>
          </a:graphicData>
        </a:graphic>
      </p:graphicFrame>
      <p:sp>
        <p:nvSpPr>
          <p:cNvPr id="25" name="Rectangle: Rounded Corners 24">
            <a:extLst>
              <a:ext uri="{FF2B5EF4-FFF2-40B4-BE49-F238E27FC236}">
                <a16:creationId xmlns:a16="http://schemas.microsoft.com/office/drawing/2014/main" id="{4519CFC3-D273-BB4F-1E5B-9EB72ADB0871}"/>
              </a:ext>
            </a:extLst>
          </p:cNvPr>
          <p:cNvSpPr/>
          <p:nvPr/>
        </p:nvSpPr>
        <p:spPr>
          <a:xfrm>
            <a:off x="5748821" y="4115518"/>
            <a:ext cx="156793" cy="117045"/>
          </a:xfrm>
          <a:prstGeom prst="roundRect">
            <a:avLst/>
          </a:prstGeom>
          <a:solidFill>
            <a:srgbClr val="701F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6" name="Rectangle: Rounded Corners 25">
            <a:extLst>
              <a:ext uri="{FF2B5EF4-FFF2-40B4-BE49-F238E27FC236}">
                <a16:creationId xmlns:a16="http://schemas.microsoft.com/office/drawing/2014/main" id="{8155ED75-73CF-803A-E58C-93817C8C1D48}"/>
              </a:ext>
            </a:extLst>
          </p:cNvPr>
          <p:cNvSpPr/>
          <p:nvPr/>
        </p:nvSpPr>
        <p:spPr>
          <a:xfrm>
            <a:off x="5748821" y="4391514"/>
            <a:ext cx="156793" cy="117045"/>
          </a:xfrm>
          <a:prstGeom prst="round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7" name="Rectangle: Rounded Corners 26">
            <a:extLst>
              <a:ext uri="{FF2B5EF4-FFF2-40B4-BE49-F238E27FC236}">
                <a16:creationId xmlns:a16="http://schemas.microsoft.com/office/drawing/2014/main" id="{EFD98797-037C-01DA-6040-6CD515DC097D}"/>
              </a:ext>
            </a:extLst>
          </p:cNvPr>
          <p:cNvSpPr/>
          <p:nvPr/>
        </p:nvSpPr>
        <p:spPr>
          <a:xfrm>
            <a:off x="5748821" y="4667510"/>
            <a:ext cx="156793" cy="117045"/>
          </a:xfrm>
          <a:prstGeom prst="round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8" name="Rectangle: Rounded Corners 27">
            <a:extLst>
              <a:ext uri="{FF2B5EF4-FFF2-40B4-BE49-F238E27FC236}">
                <a16:creationId xmlns:a16="http://schemas.microsoft.com/office/drawing/2014/main" id="{76F2FF6B-0C08-16B3-3108-AD43B7F4EF93}"/>
              </a:ext>
            </a:extLst>
          </p:cNvPr>
          <p:cNvSpPr/>
          <p:nvPr/>
        </p:nvSpPr>
        <p:spPr>
          <a:xfrm>
            <a:off x="5748821" y="4943506"/>
            <a:ext cx="156793" cy="117045"/>
          </a:xfrm>
          <a:prstGeom prst="round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29" name="Rectangle: Rounded Corners 28">
            <a:extLst>
              <a:ext uri="{FF2B5EF4-FFF2-40B4-BE49-F238E27FC236}">
                <a16:creationId xmlns:a16="http://schemas.microsoft.com/office/drawing/2014/main" id="{757D5E93-3FB1-31F7-47E6-32397B29BBB6}"/>
              </a:ext>
            </a:extLst>
          </p:cNvPr>
          <p:cNvSpPr/>
          <p:nvPr/>
        </p:nvSpPr>
        <p:spPr>
          <a:xfrm>
            <a:off x="5748821" y="5219502"/>
            <a:ext cx="156793" cy="117045"/>
          </a:xfrm>
          <a:prstGeom prst="round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30" name="Rectangle: Rounded Corners 29">
            <a:extLst>
              <a:ext uri="{FF2B5EF4-FFF2-40B4-BE49-F238E27FC236}">
                <a16:creationId xmlns:a16="http://schemas.microsoft.com/office/drawing/2014/main" id="{4BD1E91C-8089-A5D3-B95E-2A3C458BE3D7}"/>
              </a:ext>
            </a:extLst>
          </p:cNvPr>
          <p:cNvSpPr/>
          <p:nvPr/>
        </p:nvSpPr>
        <p:spPr>
          <a:xfrm>
            <a:off x="5748821" y="5495498"/>
            <a:ext cx="156793" cy="117045"/>
          </a:xfrm>
          <a:prstGeom prst="round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l-GR" sz="1500" err="1">
              <a:solidFill>
                <a:schemeClr val="bg1"/>
              </a:solidFill>
            </a:endParaRPr>
          </a:p>
        </p:txBody>
      </p:sp>
      <p:sp>
        <p:nvSpPr>
          <p:cNvPr id="31" name="TextBox 30">
            <a:extLst>
              <a:ext uri="{FF2B5EF4-FFF2-40B4-BE49-F238E27FC236}">
                <a16:creationId xmlns:a16="http://schemas.microsoft.com/office/drawing/2014/main" id="{C5848540-0182-E26F-0AE5-B4902AA56337}"/>
              </a:ext>
            </a:extLst>
          </p:cNvPr>
          <p:cNvSpPr txBox="1"/>
          <p:nvPr/>
        </p:nvSpPr>
        <p:spPr>
          <a:xfrm>
            <a:off x="5748821" y="2589719"/>
            <a:ext cx="1137706" cy="102592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buClrTx/>
              <a:buSzTx/>
              <a:buFontTx/>
              <a:buNone/>
              <a:tabLst/>
              <a:defRPr/>
            </a:pPr>
            <a:r>
              <a:rPr kumimoji="0" lang="el-GR" sz="2000" b="0" i="0" u="none" strike="noStrike" kern="1200" cap="none" spc="0" normalizeH="0" baseline="0" noProof="0">
                <a:ln>
                  <a:noFill/>
                </a:ln>
                <a:solidFill>
                  <a:srgbClr val="FFFFFF"/>
                </a:solidFill>
                <a:effectLst/>
                <a:uLnTx/>
                <a:uFillTx/>
                <a:latin typeface="KPMG Greek Bold" panose="020B0803030202040204" pitchFamily="34" charset="0"/>
              </a:rPr>
              <a:t>Οι 5 Κύριοι Κλάδοι Σύστασης </a:t>
            </a:r>
            <a:endParaRPr kumimoji="0" lang="en-US" sz="2000" b="0" i="0" u="none" strike="noStrike" kern="1200" cap="none" spc="0" normalizeH="0" baseline="0" noProof="0">
              <a:ln>
                <a:noFill/>
              </a:ln>
              <a:solidFill>
                <a:srgbClr val="FFFFFF"/>
              </a:solidFill>
              <a:effectLst/>
              <a:uLnTx/>
              <a:uFillTx/>
              <a:latin typeface="KPMG Greek Bold" panose="020B0803030202040204" pitchFamily="34" charset="0"/>
            </a:endParaRPr>
          </a:p>
          <a:p>
            <a:pPr marL="0" marR="0" lvl="0" indent="0" algn="l" defTabSz="914400" rtl="0" eaLnBrk="1" fontAlgn="auto" latinLnBrk="0" hangingPunct="1">
              <a:lnSpc>
                <a:spcPts val="2000"/>
              </a:lnSpc>
              <a:spcBef>
                <a:spcPts val="0"/>
              </a:spcBef>
              <a:buClrTx/>
              <a:buSzTx/>
              <a:buFontTx/>
              <a:buNone/>
              <a:tabLst/>
              <a:defRPr/>
            </a:pPr>
            <a:r>
              <a:rPr kumimoji="0" lang="el-GR" sz="2000" b="0" i="0" u="none" strike="noStrike" kern="1200" cap="none" spc="0" normalizeH="0" baseline="0" noProof="0">
                <a:ln>
                  <a:noFill/>
                </a:ln>
                <a:solidFill>
                  <a:srgbClr val="FFFFFF"/>
                </a:solidFill>
                <a:effectLst/>
                <a:uLnTx/>
                <a:uFillTx/>
                <a:latin typeface="KPMG Greek Bold" panose="020B0803030202040204" pitchFamily="34" charset="0"/>
              </a:rPr>
              <a:t>το 2025</a:t>
            </a:r>
          </a:p>
        </p:txBody>
      </p:sp>
      <p:sp>
        <p:nvSpPr>
          <p:cNvPr id="33" name="TextBox 32">
            <a:extLst>
              <a:ext uri="{FF2B5EF4-FFF2-40B4-BE49-F238E27FC236}">
                <a16:creationId xmlns:a16="http://schemas.microsoft.com/office/drawing/2014/main" id="{F2C90B20-47F1-2E71-8002-65AC057D0E8F}"/>
              </a:ext>
            </a:extLst>
          </p:cNvPr>
          <p:cNvSpPr txBox="1"/>
          <p:nvPr/>
        </p:nvSpPr>
        <p:spPr>
          <a:xfrm>
            <a:off x="8755283" y="1306351"/>
            <a:ext cx="2352050" cy="256480"/>
          </a:xfrm>
          <a:prstGeom prst="rect">
            <a:avLst/>
          </a:prstGeom>
          <a:noFill/>
        </p:spPr>
        <p:txBody>
          <a:bodyPr wrap="square" lIns="0" tIns="0" rIns="0" bIns="0" rtlCol="0">
            <a:spAutoFit/>
          </a:bodyPr>
          <a:lstStyle/>
          <a:p>
            <a:pPr marL="0" marR="0" lvl="0" indent="0" algn="ctr" defTabSz="914400" rtl="0" eaLnBrk="1" fontAlgn="auto" latinLnBrk="0" hangingPunct="1">
              <a:lnSpc>
                <a:spcPts val="2000"/>
              </a:lnSpc>
              <a:spcBef>
                <a:spcPts val="0"/>
              </a:spcBef>
              <a:buClrTx/>
              <a:buSzTx/>
              <a:buFontTx/>
              <a:buNone/>
              <a:tabLst/>
              <a:defRPr/>
            </a:pPr>
            <a:r>
              <a:rPr kumimoji="0" lang="el-GR" sz="2000" b="0" i="0" u="none" strike="noStrike" kern="1200" cap="none" spc="0" normalizeH="0" baseline="0" noProof="0">
                <a:ln>
                  <a:noFill/>
                </a:ln>
                <a:solidFill>
                  <a:srgbClr val="FFFFFF"/>
                </a:solidFill>
                <a:effectLst/>
                <a:uLnTx/>
                <a:uFillTx/>
                <a:latin typeface="KPMG Greek Bold" panose="020B0803030202040204" pitchFamily="34" charset="0"/>
              </a:rPr>
              <a:t>Άνοιγμα Νέων Επιχειρήσεων </a:t>
            </a:r>
          </a:p>
        </p:txBody>
      </p:sp>
      <p:sp>
        <p:nvSpPr>
          <p:cNvPr id="16" name="TextBox 15">
            <a:extLst>
              <a:ext uri="{FF2B5EF4-FFF2-40B4-BE49-F238E27FC236}">
                <a16:creationId xmlns:a16="http://schemas.microsoft.com/office/drawing/2014/main" id="{117FEEB8-9B14-E0B4-83CA-6570CEE520C1}"/>
              </a:ext>
            </a:extLst>
          </p:cNvPr>
          <p:cNvSpPr txBox="1"/>
          <p:nvPr/>
        </p:nvSpPr>
        <p:spPr>
          <a:xfrm>
            <a:off x="3225056" y="4450036"/>
            <a:ext cx="857863" cy="523220"/>
          </a:xfrm>
          <a:prstGeom prst="rect">
            <a:avLst/>
          </a:prstGeom>
          <a:noFill/>
        </p:spPr>
        <p:txBody>
          <a:bodyPr wrap="square">
            <a:spAutoFit/>
          </a:bodyPr>
          <a:lstStyle/>
          <a:p>
            <a:r>
              <a:rPr lang="el-GR" sz="2800" dirty="0">
                <a:solidFill>
                  <a:srgbClr val="FFFFFF"/>
                </a:solidFill>
                <a:latin typeface="KPMG Bold"/>
              </a:rPr>
              <a:t>62,8% </a:t>
            </a:r>
            <a:endParaRPr lang="el-GR" sz="2800" dirty="0"/>
          </a:p>
        </p:txBody>
      </p:sp>
    </p:spTree>
    <p:extLst>
      <p:ext uri="{BB962C8B-B14F-4D97-AF65-F5344CB8AC3E}">
        <p14:creationId xmlns:p14="http://schemas.microsoft.com/office/powerpoint/2010/main" val="3512829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293C-42EF-222E-83AC-9ED900E57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D2974-BF56-0BF5-1030-226C44EFD4FD}"/>
              </a:ext>
            </a:extLst>
          </p:cNvPr>
          <p:cNvSpPr>
            <a:spLocks noGrp="1"/>
          </p:cNvSpPr>
          <p:nvPr>
            <p:ph type="title"/>
          </p:nvPr>
        </p:nvSpPr>
        <p:spPr/>
        <p:txBody>
          <a:bodyPr/>
          <a:lstStyle/>
          <a:p>
            <a:r>
              <a:rPr lang="el-GR" sz="4000" b="1">
                <a:latin typeface="KPMG Greek Bold" panose="020B0803030202040204" pitchFamily="34" charset="0"/>
              </a:rPr>
              <a:t>Εκτυπώσεις – Γραφικές Τέχνες</a:t>
            </a:r>
            <a:br>
              <a:rPr lang="el-GR" sz="4000" b="1">
                <a:latin typeface="KPMG Greek Bold" panose="020B0803030202040204" pitchFamily="34" charset="0"/>
              </a:rPr>
            </a:b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EF816C21-24A8-288B-F481-BE6E815893FE}"/>
              </a:ext>
            </a:extLst>
          </p:cNvPr>
          <p:cNvSpPr txBox="1"/>
          <p:nvPr/>
        </p:nvSpPr>
        <p:spPr>
          <a:xfrm>
            <a:off x="1393245" y="3701506"/>
            <a:ext cx="1440000" cy="1764266"/>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300"/>
              </a:spcAft>
              <a:buClrTx/>
              <a:buSzTx/>
              <a:buFontTx/>
              <a:buNone/>
              <a:tabLst/>
              <a:defRPr/>
            </a:pPr>
            <a:r>
              <a:rPr lang="el-GR" sz="1200" b="1">
                <a:solidFill>
                  <a:srgbClr val="00338D"/>
                </a:solidFill>
              </a:rPr>
              <a:t>Έσοδα και Παραγωγή του Κλάδου</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chemeClr val="tx2"/>
                </a:solidFill>
              </a:rPr>
              <a:t>Η παραγωγή του κλάδου αυξήθηκε κατά 3,1% το 2025 έναντι του 2024, λόγω ανάπτυξης σε συσκευασία, ετικέτες και εξειδικευμένες εκτυπώσεις.</a:t>
            </a:r>
          </a:p>
        </p:txBody>
      </p:sp>
      <p:sp>
        <p:nvSpPr>
          <p:cNvPr id="10" name="TextBox 9">
            <a:extLst>
              <a:ext uri="{FF2B5EF4-FFF2-40B4-BE49-F238E27FC236}">
                <a16:creationId xmlns:a16="http://schemas.microsoft.com/office/drawing/2014/main" id="{2AC71EEB-EC12-2D9D-32A2-947E9818E9DF}"/>
              </a:ext>
            </a:extLst>
          </p:cNvPr>
          <p:cNvSpPr txBox="1"/>
          <p:nvPr/>
        </p:nvSpPr>
        <p:spPr>
          <a:xfrm>
            <a:off x="3342346" y="3777706"/>
            <a:ext cx="1440000" cy="1410322"/>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300"/>
              </a:spcAft>
              <a:buClrTx/>
              <a:buSzTx/>
              <a:buFontTx/>
              <a:buNone/>
              <a:tabLst/>
              <a:defRPr/>
            </a:pPr>
            <a:r>
              <a:rPr lang="el-GR" sz="1200" b="1">
                <a:solidFill>
                  <a:srgbClr val="00338D"/>
                </a:solidFill>
              </a:rPr>
              <a:t>Θετικό εμπορικό ισοζύγιο</a:t>
            </a:r>
          </a:p>
          <a:p>
            <a:pPr>
              <a:lnSpc>
                <a:spcPct val="110000"/>
              </a:lnSpc>
              <a:spcAft>
                <a:spcPts val="300"/>
              </a:spcAft>
              <a:defRPr/>
            </a:pPr>
            <a:r>
              <a:rPr lang="el-GR" sz="1000">
                <a:solidFill>
                  <a:schemeClr val="tx2"/>
                </a:solidFill>
              </a:rPr>
              <a:t>Η Ελλάδα κατέγραψε θετικό εμπορικό ισοζύγιο το 2024, </a:t>
            </a:r>
            <a:r>
              <a:rPr lang="el-GR" sz="1000" err="1">
                <a:solidFill>
                  <a:schemeClr val="tx2"/>
                </a:solidFill>
              </a:rPr>
              <a:t>κατατασσόμενη</a:t>
            </a:r>
            <a:r>
              <a:rPr lang="el-GR" sz="1000">
                <a:solidFill>
                  <a:schemeClr val="tx2"/>
                </a:solidFill>
              </a:rPr>
              <a:t> στους καθαρούς </a:t>
            </a:r>
            <a:r>
              <a:rPr lang="el-GR" sz="1000" err="1">
                <a:solidFill>
                  <a:schemeClr val="tx2"/>
                </a:solidFill>
              </a:rPr>
              <a:t>εξαγωγείς</a:t>
            </a:r>
            <a:r>
              <a:rPr lang="el-GR" sz="1000">
                <a:solidFill>
                  <a:schemeClr val="tx2"/>
                </a:solidFill>
              </a:rPr>
              <a:t> έντυπων προϊόντων.</a:t>
            </a:r>
          </a:p>
        </p:txBody>
      </p:sp>
      <p:sp>
        <p:nvSpPr>
          <p:cNvPr id="11" name="TextBox 10">
            <a:extLst>
              <a:ext uri="{FF2B5EF4-FFF2-40B4-BE49-F238E27FC236}">
                <a16:creationId xmlns:a16="http://schemas.microsoft.com/office/drawing/2014/main" id="{6A37CBAB-8960-B959-5036-55C8D198A538}"/>
              </a:ext>
            </a:extLst>
          </p:cNvPr>
          <p:cNvSpPr txBox="1"/>
          <p:nvPr/>
        </p:nvSpPr>
        <p:spPr>
          <a:xfrm>
            <a:off x="5660712" y="3777706"/>
            <a:ext cx="1440000" cy="1117935"/>
          </a:xfrm>
          <a:prstGeom prst="rect">
            <a:avLst/>
          </a:prstGeom>
          <a:noFill/>
        </p:spPr>
        <p:txBody>
          <a:bodyPr wrap="square" lIns="0" tIns="0" rIns="0" bIns="0" rtlCol="0">
            <a:spAutoFit/>
          </a:bodyPr>
          <a:lstStyle/>
          <a:p>
            <a:pPr>
              <a:spcAft>
                <a:spcPts val="300"/>
              </a:spcAft>
              <a:defRPr/>
            </a:pPr>
            <a:r>
              <a:rPr lang="el-GR" sz="1200" b="1">
                <a:solidFill>
                  <a:srgbClr val="00338D"/>
                </a:solidFill>
              </a:rPr>
              <a:t>Αριθμός επιχειρήσεων εκτυπωτικών και συναφών δραστηριοτήτων</a:t>
            </a:r>
          </a:p>
          <a:p>
            <a:pPr lvl="0">
              <a:lnSpc>
                <a:spcPct val="110000"/>
              </a:lnSpc>
              <a:spcAft>
                <a:spcPts val="300"/>
              </a:spcAft>
              <a:defRPr/>
            </a:pPr>
            <a:r>
              <a:rPr lang="el-GR" sz="1000">
                <a:solidFill>
                  <a:schemeClr val="tx2"/>
                </a:solidFill>
              </a:rPr>
              <a:t>~2.240 μονάδες το 2023.</a:t>
            </a:r>
            <a:endParaRPr lang="en-GB" sz="1000">
              <a:solidFill>
                <a:schemeClr val="tx2"/>
              </a:solidFill>
            </a:endParaRPr>
          </a:p>
        </p:txBody>
      </p:sp>
      <p:sp>
        <p:nvSpPr>
          <p:cNvPr id="12" name="TextBox 11">
            <a:extLst>
              <a:ext uri="{FF2B5EF4-FFF2-40B4-BE49-F238E27FC236}">
                <a16:creationId xmlns:a16="http://schemas.microsoft.com/office/drawing/2014/main" id="{427C5452-D9B5-B56B-FEF1-B2DB99A38BA1}"/>
              </a:ext>
            </a:extLst>
          </p:cNvPr>
          <p:cNvSpPr txBox="1"/>
          <p:nvPr/>
        </p:nvSpPr>
        <p:spPr>
          <a:xfrm>
            <a:off x="7371758" y="3640983"/>
            <a:ext cx="1440000" cy="1987404"/>
          </a:xfrm>
          <a:prstGeom prst="rect">
            <a:avLst/>
          </a:prstGeom>
          <a:noFill/>
        </p:spPr>
        <p:txBody>
          <a:bodyPr wrap="square" lIns="0" tIns="0" rIns="0" bIns="0" rtlCol="0">
            <a:spAutoFit/>
          </a:bodyPr>
          <a:lstStyle/>
          <a:p>
            <a:pPr marR="0" lvl="0" indent="0" fontAlgn="auto">
              <a:spcBef>
                <a:spcPts val="0"/>
              </a:spcBef>
              <a:spcAft>
                <a:spcPts val="300"/>
              </a:spcAft>
              <a:buClrTx/>
              <a:buSzTx/>
              <a:buFontTx/>
              <a:buNone/>
              <a:tabLst/>
              <a:defRPr/>
            </a:pPr>
            <a:r>
              <a:rPr lang="el-GR" sz="1200" b="1">
                <a:solidFill>
                  <a:srgbClr val="00338D"/>
                </a:solidFill>
              </a:rPr>
              <a:t>Πληθωρισμός και τιμές παραγωγού στον κλάδο (2025/2024)</a:t>
            </a:r>
          </a:p>
          <a:p>
            <a:pPr>
              <a:lnSpc>
                <a:spcPct val="110000"/>
              </a:lnSpc>
              <a:spcAft>
                <a:spcPts val="300"/>
              </a:spcAft>
              <a:defRPr/>
            </a:pPr>
            <a:r>
              <a:rPr lang="el-GR" sz="1000">
                <a:solidFill>
                  <a:schemeClr val="tx2"/>
                </a:solidFill>
              </a:rPr>
              <a:t>Το 2025, οι τιμές σε έντυπα αυξήθηκαν κατά 1,4%, ενώ οι τιμές παραγωγού στον κλάδο αυξήθηκαν κατά 5,5% ετησίως.</a:t>
            </a:r>
          </a:p>
          <a:p>
            <a:pPr lvl="0">
              <a:lnSpc>
                <a:spcPct val="110000"/>
              </a:lnSpc>
              <a:spcAft>
                <a:spcPts val="300"/>
              </a:spcAft>
              <a:defRPr/>
            </a:pPr>
            <a:endParaRPr lang="el-GR" sz="1000">
              <a:solidFill>
                <a:srgbClr val="00338D"/>
              </a:solidFill>
            </a:endParaRPr>
          </a:p>
        </p:txBody>
      </p:sp>
      <p:sp>
        <p:nvSpPr>
          <p:cNvPr id="13" name="TextBox 12">
            <a:extLst>
              <a:ext uri="{FF2B5EF4-FFF2-40B4-BE49-F238E27FC236}">
                <a16:creationId xmlns:a16="http://schemas.microsoft.com/office/drawing/2014/main" id="{20B6C706-56BB-1170-D864-A28C51196811}"/>
              </a:ext>
            </a:extLst>
          </p:cNvPr>
          <p:cNvSpPr txBox="1"/>
          <p:nvPr/>
        </p:nvSpPr>
        <p:spPr>
          <a:xfrm>
            <a:off x="9082804" y="3664690"/>
            <a:ext cx="1440000" cy="1979709"/>
          </a:xfrm>
          <a:prstGeom prst="rect">
            <a:avLst/>
          </a:prstGeom>
          <a:noFill/>
        </p:spPr>
        <p:txBody>
          <a:bodyPr wrap="square" lIns="0" tIns="0" rIns="0" bIns="0" rtlCol="0">
            <a:spAutoFit/>
          </a:bodyPr>
          <a:lstStyle/>
          <a:p>
            <a:pPr>
              <a:spcAft>
                <a:spcPts val="300"/>
              </a:spcAft>
              <a:defRPr/>
            </a:pPr>
            <a:r>
              <a:rPr lang="el-GR" sz="1200" b="1">
                <a:solidFill>
                  <a:srgbClr val="00338D"/>
                </a:solidFill>
              </a:rPr>
              <a:t>Πωλήσεις Εφημερίδων</a:t>
            </a:r>
            <a:endParaRPr lang="en-GB" sz="1200" b="1">
              <a:solidFill>
                <a:srgbClr val="00338D"/>
              </a:solidFill>
            </a:endParaRPr>
          </a:p>
          <a:p>
            <a:pPr lvl="0">
              <a:lnSpc>
                <a:spcPct val="110000"/>
              </a:lnSpc>
              <a:spcAft>
                <a:spcPts val="300"/>
              </a:spcAft>
              <a:defRPr/>
            </a:pPr>
            <a:r>
              <a:rPr lang="el-GR" sz="1000">
                <a:solidFill>
                  <a:schemeClr val="tx2"/>
                </a:solidFill>
              </a:rPr>
              <a:t>Οι πωλήσεις εφημερίδων στην Ελλάδα μειώθηκαν κατά 12,4% το 2024/2023, φτάνοντας τα 24,7 εκατ. φύλλα και επιβεβαιώνοντας τη συνεχιζόμενη πτώση της ζήτησης για έντυπες εφημερίδες.</a:t>
            </a:r>
          </a:p>
        </p:txBody>
      </p:sp>
      <p:cxnSp>
        <p:nvCxnSpPr>
          <p:cNvPr id="14" name="Straight Connector 13">
            <a:extLst>
              <a:ext uri="{FF2B5EF4-FFF2-40B4-BE49-F238E27FC236}">
                <a16:creationId xmlns:a16="http://schemas.microsoft.com/office/drawing/2014/main" id="{41CBE0BE-EAB7-6DCE-FB40-3B1E4F2CD428}"/>
              </a:ext>
            </a:extLst>
          </p:cNvPr>
          <p:cNvCxnSpPr>
            <a:cxnSpLocks/>
          </p:cNvCxnSpPr>
          <p:nvPr/>
        </p:nvCxnSpPr>
        <p:spPr>
          <a:xfrm flipV="1">
            <a:off x="1225278" y="2684028"/>
            <a:ext cx="9004572" cy="1040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E3EE8B7-DF3F-C2DC-B331-C089B134F707}"/>
              </a:ext>
            </a:extLst>
          </p:cNvPr>
          <p:cNvSpPr/>
          <p:nvPr/>
        </p:nvSpPr>
        <p:spPr>
          <a:xfrm>
            <a:off x="1516560" y="2209814"/>
            <a:ext cx="972000" cy="9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+3,1%</a:t>
            </a:r>
            <a:endParaRPr lang="en-GB" sz="2400">
              <a:solidFill>
                <a:srgbClr val="FFFFFF"/>
              </a:solidFill>
              <a:latin typeface="KPMG Greek Bold" panose="020B0803030202040204" pitchFamily="34" charset="0"/>
            </a:endParaRPr>
          </a:p>
        </p:txBody>
      </p:sp>
      <p:sp>
        <p:nvSpPr>
          <p:cNvPr id="5" name="Oval 4">
            <a:extLst>
              <a:ext uri="{FF2B5EF4-FFF2-40B4-BE49-F238E27FC236}">
                <a16:creationId xmlns:a16="http://schemas.microsoft.com/office/drawing/2014/main" id="{C3CC72FE-DF7C-E63A-54E5-ACC67A9C7C96}"/>
              </a:ext>
            </a:extLst>
          </p:cNvPr>
          <p:cNvSpPr/>
          <p:nvPr/>
        </p:nvSpPr>
        <p:spPr>
          <a:xfrm>
            <a:off x="3050391" y="1758032"/>
            <a:ext cx="1908000" cy="19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24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€53 εκατ.</a:t>
            </a:r>
          </a:p>
        </p:txBody>
      </p:sp>
      <p:sp>
        <p:nvSpPr>
          <p:cNvPr id="7" name="Oval 6">
            <a:extLst>
              <a:ext uri="{FF2B5EF4-FFF2-40B4-BE49-F238E27FC236}">
                <a16:creationId xmlns:a16="http://schemas.microsoft.com/office/drawing/2014/main" id="{5225A58A-812E-6677-5A92-8A366F56C9C1}"/>
              </a:ext>
            </a:extLst>
          </p:cNvPr>
          <p:cNvSpPr/>
          <p:nvPr/>
        </p:nvSpPr>
        <p:spPr>
          <a:xfrm>
            <a:off x="7469148" y="2173018"/>
            <a:ext cx="1044000" cy="10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300">
                <a:solidFill>
                  <a:srgbClr val="FFFFFF"/>
                </a:solidFill>
                <a:latin typeface="KPMG Greek Bold" panose="020B0803030202040204" pitchFamily="34" charset="0"/>
              </a:rPr>
              <a:t>+5,5%</a:t>
            </a:r>
            <a:endParaRPr lang="en-GB" sz="2300">
              <a:solidFill>
                <a:srgbClr val="FFFFFF"/>
              </a:solidFill>
              <a:latin typeface="KPMG Greek Bold" panose="020B0803030202040204" pitchFamily="34" charset="0"/>
            </a:endParaRPr>
          </a:p>
        </p:txBody>
      </p:sp>
      <p:sp>
        <p:nvSpPr>
          <p:cNvPr id="8" name="Oval 7">
            <a:extLst>
              <a:ext uri="{FF2B5EF4-FFF2-40B4-BE49-F238E27FC236}">
                <a16:creationId xmlns:a16="http://schemas.microsoft.com/office/drawing/2014/main" id="{B5A9F70D-B4E6-440C-DB47-C2370B019505}"/>
              </a:ext>
            </a:extLst>
          </p:cNvPr>
          <p:cNvSpPr/>
          <p:nvPr/>
        </p:nvSpPr>
        <p:spPr>
          <a:xfrm>
            <a:off x="9082804" y="2270028"/>
            <a:ext cx="828000" cy="828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a:solidFill>
                  <a:srgbClr val="00338D"/>
                </a:solidFill>
                <a:latin typeface="KPMG Greek Bold" panose="020B0803030202040204" pitchFamily="34" charset="0"/>
              </a:rPr>
              <a:t>-12,4% </a:t>
            </a:r>
            <a:endParaRPr lang="en-GB">
              <a:solidFill>
                <a:srgbClr val="00338D"/>
              </a:solidFill>
              <a:latin typeface="KPMG Greek Bold" panose="020B0803030202040204" pitchFamily="34" charset="0"/>
            </a:endParaRPr>
          </a:p>
        </p:txBody>
      </p:sp>
      <p:sp>
        <p:nvSpPr>
          <p:cNvPr id="6" name="Oval 5">
            <a:extLst>
              <a:ext uri="{FF2B5EF4-FFF2-40B4-BE49-F238E27FC236}">
                <a16:creationId xmlns:a16="http://schemas.microsoft.com/office/drawing/2014/main" id="{745E1568-CB4C-63E9-2FDF-CF6FA88EDBA0}"/>
              </a:ext>
            </a:extLst>
          </p:cNvPr>
          <p:cNvSpPr/>
          <p:nvPr/>
        </p:nvSpPr>
        <p:spPr>
          <a:xfrm>
            <a:off x="5398498" y="1939801"/>
            <a:ext cx="1512000" cy="151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2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~2.240</a:t>
            </a:r>
          </a:p>
        </p:txBody>
      </p:sp>
      <p:sp>
        <p:nvSpPr>
          <p:cNvPr id="4" name="TextBox 3">
            <a:extLst>
              <a:ext uri="{FF2B5EF4-FFF2-40B4-BE49-F238E27FC236}">
                <a16:creationId xmlns:a16="http://schemas.microsoft.com/office/drawing/2014/main" id="{8B721186-3E18-8797-2696-877589DB7C7D}"/>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lvl="0">
              <a:spcAft>
                <a:spcPts val="600"/>
              </a:spcAft>
              <a:defRPr/>
            </a:pPr>
            <a:r>
              <a:rPr lang="el-GR" sz="1200">
                <a:solidFill>
                  <a:srgbClr val="00338D"/>
                </a:solidFill>
              </a:rPr>
              <a:t>Μετάβαση από τη μαζική έντυπη παραγωγή σε ψηφιακές, προσωποποιημένες και λειτουργικές εκτυπώσεις υψηλότερης αξίας.</a:t>
            </a:r>
            <a:endParaRPr lang="el-GR" sz="1200" b="1">
              <a:solidFill>
                <a:srgbClr val="00338D"/>
              </a:solidFill>
            </a:endParaRPr>
          </a:p>
        </p:txBody>
      </p:sp>
      <p:pic>
        <p:nvPicPr>
          <p:cNvPr id="17" name="Picture 16">
            <a:extLst>
              <a:ext uri="{FF2B5EF4-FFF2-40B4-BE49-F238E27FC236}">
                <a16:creationId xmlns:a16="http://schemas.microsoft.com/office/drawing/2014/main" id="{D40B5100-DB53-4426-9FD4-B1AF8254704B}"/>
              </a:ext>
            </a:extLst>
          </p:cNvPr>
          <p:cNvPicPr>
            <a:picLocks noChangeAspect="1"/>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0354" y="413079"/>
            <a:ext cx="504495" cy="504495"/>
          </a:xfrm>
          <a:prstGeom prst="rect">
            <a:avLst/>
          </a:prstGeom>
        </p:spPr>
      </p:pic>
    </p:spTree>
    <p:extLst>
      <p:ext uri="{BB962C8B-B14F-4D97-AF65-F5344CB8AC3E}">
        <p14:creationId xmlns:p14="http://schemas.microsoft.com/office/powerpoint/2010/main" val="3561415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23F3-653E-F276-6D17-F4FE01C0C52F}"/>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9D9F579E-BC93-BE67-7D65-EBE0748BC8B2}"/>
              </a:ext>
            </a:extLst>
          </p:cNvPr>
          <p:cNvSpPr/>
          <p:nvPr/>
        </p:nvSpPr>
        <p:spPr>
          <a:xfrm>
            <a:off x="5362662" y="1429376"/>
            <a:ext cx="1440000" cy="1440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64%</a:t>
            </a:r>
            <a:endParaRPr kumimoji="0" lang="en-GB"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1" name="Oval 10">
            <a:extLst>
              <a:ext uri="{FF2B5EF4-FFF2-40B4-BE49-F238E27FC236}">
                <a16:creationId xmlns:a16="http://schemas.microsoft.com/office/drawing/2014/main" id="{8FD35BD9-621C-80EE-9F59-9F53D40861A3}"/>
              </a:ext>
            </a:extLst>
          </p:cNvPr>
          <p:cNvSpPr/>
          <p:nvPr/>
        </p:nvSpPr>
        <p:spPr>
          <a:xfrm>
            <a:off x="4425782" y="2768482"/>
            <a:ext cx="1944000" cy="1944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87%</a:t>
            </a:r>
          </a:p>
        </p:txBody>
      </p:sp>
      <p:sp>
        <p:nvSpPr>
          <p:cNvPr id="12" name="Oval 11">
            <a:extLst>
              <a:ext uri="{FF2B5EF4-FFF2-40B4-BE49-F238E27FC236}">
                <a16:creationId xmlns:a16="http://schemas.microsoft.com/office/drawing/2014/main" id="{1CF57F50-1854-B941-DAC5-E6C5904AF8F4}"/>
              </a:ext>
            </a:extLst>
          </p:cNvPr>
          <p:cNvSpPr/>
          <p:nvPr/>
        </p:nvSpPr>
        <p:spPr>
          <a:xfrm>
            <a:off x="6435765" y="2577200"/>
            <a:ext cx="1440000" cy="1440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64%</a:t>
            </a:r>
            <a:endParaRPr kumimoji="0" lang="en-GB"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3" name="Oval 12">
            <a:extLst>
              <a:ext uri="{FF2B5EF4-FFF2-40B4-BE49-F238E27FC236}">
                <a16:creationId xmlns:a16="http://schemas.microsoft.com/office/drawing/2014/main" id="{CDED302D-7CD1-C2B9-5A27-9DEEA77D01B6}"/>
              </a:ext>
            </a:extLst>
          </p:cNvPr>
          <p:cNvSpPr/>
          <p:nvPr/>
        </p:nvSpPr>
        <p:spPr>
          <a:xfrm>
            <a:off x="6370662" y="4164534"/>
            <a:ext cx="864000" cy="864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13</a:t>
            </a:r>
            <a:r>
              <a:rPr kumimoji="0" lang="en-GB" sz="28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5" name="Oval 14">
            <a:extLst>
              <a:ext uri="{FF2B5EF4-FFF2-40B4-BE49-F238E27FC236}">
                <a16:creationId xmlns:a16="http://schemas.microsoft.com/office/drawing/2014/main" id="{A9E72E16-05F7-2983-C569-5E46FE6C74CD}"/>
              </a:ext>
            </a:extLst>
          </p:cNvPr>
          <p:cNvSpPr/>
          <p:nvPr/>
        </p:nvSpPr>
        <p:spPr>
          <a:xfrm>
            <a:off x="5340541" y="4764476"/>
            <a:ext cx="1152000" cy="1152000"/>
          </a:xfrm>
          <a:prstGeom prst="ellipse">
            <a:avLst/>
          </a:prstGeom>
          <a:solidFill>
            <a:srgbClr val="ACEA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6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46</a:t>
            </a:r>
            <a:r>
              <a:rPr kumimoji="0" lang="en-GB" sz="36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a:t>
            </a:r>
          </a:p>
        </p:txBody>
      </p:sp>
      <p:grpSp>
        <p:nvGrpSpPr>
          <p:cNvPr id="4" name="Group 3">
            <a:extLst>
              <a:ext uri="{FF2B5EF4-FFF2-40B4-BE49-F238E27FC236}">
                <a16:creationId xmlns:a16="http://schemas.microsoft.com/office/drawing/2014/main" id="{CCC9D410-594E-66AA-0846-26260C38017E}"/>
              </a:ext>
            </a:extLst>
          </p:cNvPr>
          <p:cNvGrpSpPr/>
          <p:nvPr/>
        </p:nvGrpSpPr>
        <p:grpSpPr>
          <a:xfrm>
            <a:off x="2143429" y="1291396"/>
            <a:ext cx="3197112" cy="903943"/>
            <a:chOff x="1725668" y="1521008"/>
            <a:chExt cx="3197112" cy="903943"/>
          </a:xfrm>
        </p:grpSpPr>
        <p:sp>
          <p:nvSpPr>
            <p:cNvPr id="16" name="Freeform: Shape 15">
              <a:extLst>
                <a:ext uri="{FF2B5EF4-FFF2-40B4-BE49-F238E27FC236}">
                  <a16:creationId xmlns:a16="http://schemas.microsoft.com/office/drawing/2014/main" id="{21EED487-3A73-D3C5-F37A-C8E8E349492D}"/>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0F8C5120-A105-A9EC-F4BE-EC9BE3B3467F}"/>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64% των συμμετεχόντων δηλώνει ότι η αύξηση του κόστους χαρτιού και αναλωσίμων ασκεί σημαντική πίεση στη λειτουργία της επιχείρησής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827681D1-33DF-A0B3-C4CF-C78D4DF89ECC}"/>
              </a:ext>
            </a:extLst>
          </p:cNvPr>
          <p:cNvGrpSpPr/>
          <p:nvPr/>
        </p:nvGrpSpPr>
        <p:grpSpPr>
          <a:xfrm>
            <a:off x="1228670" y="2866083"/>
            <a:ext cx="3197112" cy="1462557"/>
            <a:chOff x="1725668" y="1521008"/>
            <a:chExt cx="3197112" cy="1462557"/>
          </a:xfrm>
        </p:grpSpPr>
        <p:sp>
          <p:nvSpPr>
            <p:cNvPr id="19" name="Freeform: Shape 18">
              <a:extLst>
                <a:ext uri="{FF2B5EF4-FFF2-40B4-BE49-F238E27FC236}">
                  <a16:creationId xmlns:a16="http://schemas.microsoft.com/office/drawing/2014/main" id="{2AA6117A-5854-8F95-D795-6984F97951EA}"/>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4E8E0BA1-B8E6-7348-CF26-5E71D6D8024D}"/>
                </a:ext>
              </a:extLst>
            </p:cNvPr>
            <p:cNvSpPr txBox="1"/>
            <p:nvPr/>
          </p:nvSpPr>
          <p:spPr>
            <a:xfrm>
              <a:off x="1725668" y="1694558"/>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Αρκετά σημαντικός είναι ο αριθμός των συμμετεχόντων (87%) που υποστηρίζει ότι η </a:t>
              </a:r>
              <a:r>
                <a:rPr kumimoji="0" lang="el-GR" sz="1100" b="0" i="0" u="none" strike="noStrike" kern="1200" cap="none" spc="0" normalizeH="0" baseline="0" noProof="0" err="1">
                  <a:ln>
                    <a:noFill/>
                  </a:ln>
                  <a:solidFill>
                    <a:srgbClr val="00338D"/>
                  </a:solidFill>
                  <a:effectLst/>
                  <a:uLnTx/>
                  <a:uFillTx/>
                  <a:latin typeface="Arial"/>
                  <a:ea typeface="+mn-ea"/>
                  <a:cs typeface="+mn-cs"/>
                </a:rPr>
                <a:t>ψηφιοποίηση</a:t>
              </a:r>
              <a:r>
                <a:rPr kumimoji="0" lang="el-GR" sz="1100" b="0" i="0" u="none" strike="noStrike" kern="1200" cap="none" spc="0" normalizeH="0" baseline="0" noProof="0">
                  <a:ln>
                    <a:noFill/>
                  </a:ln>
                  <a:solidFill>
                    <a:srgbClr val="00338D"/>
                  </a:solidFill>
                  <a:effectLst/>
                  <a:uLnTx/>
                  <a:uFillTx/>
                  <a:latin typeface="Arial"/>
                  <a:ea typeface="+mn-ea"/>
                  <a:cs typeface="+mn-cs"/>
                </a:rPr>
                <a:t> μείωσε τη ζήτηση για έντυπα προϊόντα, εκ των οποίων το 64% χαρακτηρίζει σημαντική τη μείωση αυτή.</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FF0A221E-7DB3-B7B2-59B1-F9643F81F65D}"/>
              </a:ext>
            </a:extLst>
          </p:cNvPr>
          <p:cNvGrpSpPr/>
          <p:nvPr/>
        </p:nvGrpSpPr>
        <p:grpSpPr>
          <a:xfrm>
            <a:off x="7756693" y="2164265"/>
            <a:ext cx="3197111" cy="903943"/>
            <a:chOff x="1725669" y="1521008"/>
            <a:chExt cx="3197111" cy="903943"/>
          </a:xfrm>
        </p:grpSpPr>
        <p:sp>
          <p:nvSpPr>
            <p:cNvPr id="22" name="Freeform: Shape 21">
              <a:extLst>
                <a:ext uri="{FF2B5EF4-FFF2-40B4-BE49-F238E27FC236}">
                  <a16:creationId xmlns:a16="http://schemas.microsoft.com/office/drawing/2014/main" id="{650DFF57-436D-3C16-24C9-0631B9DFB4E6}"/>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A2982E6F-C394-F95D-AB23-489E0E2A2610}"/>
                </a:ext>
              </a:extLst>
            </p:cNvPr>
            <p:cNvSpPr txBox="1"/>
            <p:nvPr/>
          </p:nvSpPr>
          <p:spPr>
            <a:xfrm>
              <a:off x="2563847"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64% των επιχειρήσεων δηλώνουν ότι το τελευταίο διάστημα έχουν αρκετά μειωμένη ζήτηση για τα προϊόντα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8844E669-A7B6-7B74-DE15-5B178DC6047E}"/>
              </a:ext>
            </a:extLst>
          </p:cNvPr>
          <p:cNvGrpSpPr/>
          <p:nvPr/>
        </p:nvGrpSpPr>
        <p:grpSpPr>
          <a:xfrm>
            <a:off x="7292899" y="3868276"/>
            <a:ext cx="3197111" cy="903943"/>
            <a:chOff x="1725669" y="1521008"/>
            <a:chExt cx="3197111" cy="903943"/>
          </a:xfrm>
        </p:grpSpPr>
        <p:sp>
          <p:nvSpPr>
            <p:cNvPr id="25" name="Freeform: Shape 24">
              <a:extLst>
                <a:ext uri="{FF2B5EF4-FFF2-40B4-BE49-F238E27FC236}">
                  <a16:creationId xmlns:a16="http://schemas.microsoft.com/office/drawing/2014/main" id="{DD6EA4C1-2C26-B8D9-548C-780842B6509E}"/>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1317AF8A-9994-BF31-2ED7-465435CAAEBF}"/>
                </a:ext>
              </a:extLst>
            </p:cNvPr>
            <p:cNvSpPr txBox="1"/>
            <p:nvPr/>
          </p:nvSpPr>
          <p:spPr>
            <a:xfrm>
              <a:off x="2563847"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Μόνο το 13% των επιχειρήσεων έχει πρόσβαση σε αξιοποιήσιμη χρηματοδότηση για ψηφιακό εκσυγχρονισμό.</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0F37CAAE-DD6F-E6C4-AE70-A48A1811C26B}"/>
              </a:ext>
            </a:extLst>
          </p:cNvPr>
          <p:cNvGrpSpPr/>
          <p:nvPr/>
        </p:nvGrpSpPr>
        <p:grpSpPr>
          <a:xfrm>
            <a:off x="2058548" y="4675717"/>
            <a:ext cx="3197112" cy="1090148"/>
            <a:chOff x="1725668" y="1521008"/>
            <a:chExt cx="3197112" cy="1090148"/>
          </a:xfrm>
        </p:grpSpPr>
        <p:sp>
          <p:nvSpPr>
            <p:cNvPr id="28" name="Freeform: Shape 27">
              <a:extLst>
                <a:ext uri="{FF2B5EF4-FFF2-40B4-BE49-F238E27FC236}">
                  <a16:creationId xmlns:a16="http://schemas.microsoft.com/office/drawing/2014/main" id="{AAF67B3F-4D9F-D65F-8A89-3F9ABF70A86C}"/>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D1FF548C-D61A-38DE-0690-31917ED74F90}"/>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46% υποστηρίζει ότι μεγαλύτερη ζήτηση υπάρχει για τις ψηφιακές εκτυπώσεις μικρών τιράζ με αμέσως επόμενο με 33% να είναι η συσκευασία.</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AE0DF800-EBEA-E6B5-6563-F14A7E34AFA8}"/>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Εκτυπώσεις – Γραφικές Τέχνες</a:t>
            </a:r>
            <a:endParaRPr lang="en-GB" sz="4000" b="1">
              <a:latin typeface="KPMG Greek Thin" panose="020B0203030202040204" pitchFamily="34" charset="0"/>
            </a:endParaRPr>
          </a:p>
        </p:txBody>
      </p:sp>
      <p:pic>
        <p:nvPicPr>
          <p:cNvPr id="6" name="Picture 5">
            <a:extLst>
              <a:ext uri="{FF2B5EF4-FFF2-40B4-BE49-F238E27FC236}">
                <a16:creationId xmlns:a16="http://schemas.microsoft.com/office/drawing/2014/main" id="{35DA91AF-7878-B05B-622A-D0DB48F76AF8}"/>
              </a:ext>
            </a:extLst>
          </p:cNvPr>
          <p:cNvPicPr>
            <a:picLocks noChangeAspect="1"/>
          </p:cNvPicPr>
          <p:nvPr/>
        </p:nvPicPr>
        <p:blipFill>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10354" y="413079"/>
            <a:ext cx="504495" cy="504495"/>
          </a:xfrm>
          <a:prstGeom prst="rect">
            <a:avLst/>
          </a:prstGeom>
        </p:spPr>
      </p:pic>
    </p:spTree>
    <p:extLst>
      <p:ext uri="{BB962C8B-B14F-4D97-AF65-F5344CB8AC3E}">
        <p14:creationId xmlns:p14="http://schemas.microsoft.com/office/powerpoint/2010/main" val="1586828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926AD-B906-23BE-1689-DA9BB73325C6}"/>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80009CE-07C3-7E08-487F-4A0BFFAC55DC}"/>
              </a:ext>
            </a:extLst>
          </p:cNvPr>
          <p:cNvCxnSpPr>
            <a:cxnSpLocks/>
          </p:cNvCxnSpPr>
          <p:nvPr/>
        </p:nvCxnSpPr>
        <p:spPr>
          <a:xfrm>
            <a:off x="2354822" y="4364948"/>
            <a:ext cx="91667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C094C2-1724-2E0F-FB44-BD758969F42F}"/>
              </a:ext>
            </a:extLst>
          </p:cNvPr>
          <p:cNvSpPr>
            <a:spLocks noGrp="1"/>
          </p:cNvSpPr>
          <p:nvPr>
            <p:ph type="title"/>
          </p:nvPr>
        </p:nvSpPr>
        <p:spPr/>
        <p:txBody>
          <a:bodyPr/>
          <a:lstStyle/>
          <a:p>
            <a:r>
              <a:rPr lang="el-GR" sz="4000">
                <a:latin typeface="KPMG Greek Bold" panose="020B0803030202040204" pitchFamily="34" charset="0"/>
              </a:rPr>
              <a:t>Αργυροχρυσοχοΐα</a:t>
            </a:r>
            <a:endParaRPr lang="en-GB" sz="4000" b="1">
              <a:latin typeface="KPMG Greek Bold" panose="020B0803030202040204" pitchFamily="34" charset="0"/>
            </a:endParaRPr>
          </a:p>
        </p:txBody>
      </p:sp>
      <p:sp>
        <p:nvSpPr>
          <p:cNvPr id="9" name="TextBox 8">
            <a:extLst>
              <a:ext uri="{FF2B5EF4-FFF2-40B4-BE49-F238E27FC236}">
                <a16:creationId xmlns:a16="http://schemas.microsoft.com/office/drawing/2014/main" id="{39FD9C57-1A1C-4CE7-BFBC-DCB4B224C646}"/>
              </a:ext>
            </a:extLst>
          </p:cNvPr>
          <p:cNvSpPr txBox="1"/>
          <p:nvPr/>
        </p:nvSpPr>
        <p:spPr>
          <a:xfrm>
            <a:off x="391049" y="2841840"/>
            <a:ext cx="1440000" cy="861774"/>
          </a:xfrm>
          <a:prstGeom prst="rect">
            <a:avLst/>
          </a:prstGeom>
          <a:noFill/>
        </p:spPr>
        <p:txBody>
          <a:bodyPr wrap="square" lIns="0" tIns="0" rIns="0" bIns="0" rtlCol="0">
            <a:spAutoFit/>
          </a:bodyPr>
          <a:lstStyle/>
          <a:p>
            <a:r>
              <a:rPr lang="el-GR" sz="1200" b="1" dirty="0">
                <a:solidFill>
                  <a:srgbClr val="00338D"/>
                </a:solidFill>
              </a:rPr>
              <a:t>Η συνολική παραγωγή κοσμημάτων </a:t>
            </a:r>
            <a:r>
              <a:rPr lang="el-GR" sz="1000" dirty="0">
                <a:solidFill>
                  <a:schemeClr val="tx2"/>
                </a:solidFill>
              </a:rPr>
              <a:t>στην Ελλάδα το 2023 έφτασε τα</a:t>
            </a:r>
            <a:r>
              <a:rPr lang="en-US" sz="1000" dirty="0">
                <a:solidFill>
                  <a:schemeClr val="tx2"/>
                </a:solidFill>
              </a:rPr>
              <a:t> €51 </a:t>
            </a:r>
            <a:r>
              <a:rPr lang="el-GR" sz="1000" dirty="0">
                <a:solidFill>
                  <a:schemeClr val="tx2"/>
                </a:solidFill>
              </a:rPr>
              <a:t>εκατ.</a:t>
            </a:r>
            <a:endParaRPr lang="en-GB" sz="1000" dirty="0">
              <a:solidFill>
                <a:schemeClr val="tx2"/>
              </a:solidFill>
            </a:endParaRPr>
          </a:p>
        </p:txBody>
      </p:sp>
      <p:sp>
        <p:nvSpPr>
          <p:cNvPr id="10" name="TextBox 9">
            <a:extLst>
              <a:ext uri="{FF2B5EF4-FFF2-40B4-BE49-F238E27FC236}">
                <a16:creationId xmlns:a16="http://schemas.microsoft.com/office/drawing/2014/main" id="{3E59A107-BA80-C70C-FC6F-A296B3A7DCC8}"/>
              </a:ext>
            </a:extLst>
          </p:cNvPr>
          <p:cNvSpPr txBox="1"/>
          <p:nvPr/>
        </p:nvSpPr>
        <p:spPr>
          <a:xfrm>
            <a:off x="2258068" y="2827304"/>
            <a:ext cx="1440000" cy="954107"/>
          </a:xfrm>
          <a:prstGeom prst="rect">
            <a:avLst/>
          </a:prstGeom>
          <a:noFill/>
        </p:spPr>
        <p:txBody>
          <a:bodyPr wrap="square" lIns="0" tIns="0" rIns="0" bIns="0" rtlCol="0">
            <a:spAutoFit/>
          </a:bodyPr>
          <a:lstStyle/>
          <a:p>
            <a:r>
              <a:rPr lang="el-GR" sz="1200" b="1" dirty="0">
                <a:solidFill>
                  <a:srgbClr val="00338D"/>
                </a:solidFill>
              </a:rPr>
              <a:t>Οι εκθέσεις</a:t>
            </a:r>
            <a:r>
              <a:rPr lang="el-GR" sz="1000" dirty="0">
                <a:solidFill>
                  <a:schemeClr val="tx2"/>
                </a:solidFill>
              </a:rPr>
              <a:t>, όπως το </a:t>
            </a:r>
            <a:r>
              <a:rPr lang="el-GR" sz="1000" dirty="0" err="1">
                <a:solidFill>
                  <a:schemeClr val="tx2"/>
                </a:solidFill>
              </a:rPr>
              <a:t>Athens</a:t>
            </a:r>
            <a:r>
              <a:rPr lang="el-GR" sz="1000" dirty="0">
                <a:solidFill>
                  <a:schemeClr val="tx2"/>
                </a:solidFill>
              </a:rPr>
              <a:t> International </a:t>
            </a:r>
            <a:r>
              <a:rPr lang="el-GR" sz="1000" dirty="0" err="1">
                <a:solidFill>
                  <a:schemeClr val="tx2"/>
                </a:solidFill>
              </a:rPr>
              <a:t>Jewellery</a:t>
            </a:r>
            <a:r>
              <a:rPr lang="el-GR" sz="1000" dirty="0">
                <a:solidFill>
                  <a:schemeClr val="tx2"/>
                </a:solidFill>
              </a:rPr>
              <a:t> </a:t>
            </a:r>
            <a:r>
              <a:rPr lang="el-GR" sz="1000" dirty="0" err="1">
                <a:solidFill>
                  <a:schemeClr val="tx2"/>
                </a:solidFill>
              </a:rPr>
              <a:t>Show</a:t>
            </a:r>
            <a:r>
              <a:rPr lang="el-GR" sz="1000" dirty="0">
                <a:solidFill>
                  <a:schemeClr val="tx2"/>
                </a:solidFill>
              </a:rPr>
              <a:t> , καταγράφουν υψηλή συμμετοχή και δείχνουν αναπτυξιακή δυναμική.</a:t>
            </a:r>
          </a:p>
        </p:txBody>
      </p:sp>
      <p:sp>
        <p:nvSpPr>
          <p:cNvPr id="11" name="TextBox 10">
            <a:extLst>
              <a:ext uri="{FF2B5EF4-FFF2-40B4-BE49-F238E27FC236}">
                <a16:creationId xmlns:a16="http://schemas.microsoft.com/office/drawing/2014/main" id="{0976FCB0-6E78-D570-C1B0-D3C3AB423E36}"/>
              </a:ext>
            </a:extLst>
          </p:cNvPr>
          <p:cNvSpPr txBox="1"/>
          <p:nvPr/>
        </p:nvSpPr>
        <p:spPr>
          <a:xfrm>
            <a:off x="4021106" y="2803356"/>
            <a:ext cx="1440000" cy="1169551"/>
          </a:xfrm>
          <a:prstGeom prst="rect">
            <a:avLst/>
          </a:prstGeom>
          <a:noFill/>
        </p:spPr>
        <p:txBody>
          <a:bodyPr wrap="square" lIns="0" tIns="0" rIns="0" bIns="0" rtlCol="0">
            <a:spAutoFit/>
          </a:bodyPr>
          <a:lstStyle/>
          <a:p>
            <a:pPr lvl="0">
              <a:spcAft>
                <a:spcPts val="300"/>
              </a:spcAft>
              <a:defRPr/>
            </a:pPr>
            <a:r>
              <a:rPr lang="el-GR" sz="1200" b="1" dirty="0">
                <a:solidFill>
                  <a:srgbClr val="00338D"/>
                </a:solidFill>
              </a:rPr>
              <a:t>Η λιανική πώληση ρολογιών και κοσμημάτων </a:t>
            </a:r>
            <a:r>
              <a:rPr lang="el-GR" sz="1000" dirty="0">
                <a:solidFill>
                  <a:schemeClr val="tx2"/>
                </a:solidFill>
              </a:rPr>
              <a:t>αυξήθηκε κατά </a:t>
            </a:r>
            <a:r>
              <a:rPr lang="el-GR" sz="1000" b="1" dirty="0">
                <a:solidFill>
                  <a:schemeClr val="tx2"/>
                </a:solidFill>
              </a:rPr>
              <a:t>0,9% το 2025 έναντι του 2024, </a:t>
            </a:r>
            <a:r>
              <a:rPr lang="el-GR" sz="1000" dirty="0">
                <a:solidFill>
                  <a:schemeClr val="tx2"/>
                </a:solidFill>
              </a:rPr>
              <a:t>διατηρώντας σταθερά επίπεδα δραστηριότητας.</a:t>
            </a:r>
            <a:endParaRPr lang="en-GB" sz="1000" dirty="0">
              <a:solidFill>
                <a:schemeClr val="tx2"/>
              </a:solidFill>
            </a:endParaRPr>
          </a:p>
        </p:txBody>
      </p:sp>
      <p:sp>
        <p:nvSpPr>
          <p:cNvPr id="12" name="TextBox 11">
            <a:extLst>
              <a:ext uri="{FF2B5EF4-FFF2-40B4-BE49-F238E27FC236}">
                <a16:creationId xmlns:a16="http://schemas.microsoft.com/office/drawing/2014/main" id="{A2C54DEF-DD1F-3BB5-7A8E-EE649ADE710A}"/>
              </a:ext>
            </a:extLst>
          </p:cNvPr>
          <p:cNvSpPr txBox="1"/>
          <p:nvPr/>
        </p:nvSpPr>
        <p:spPr>
          <a:xfrm>
            <a:off x="5724237" y="2820075"/>
            <a:ext cx="1679609" cy="984885"/>
          </a:xfrm>
          <a:prstGeom prst="rect">
            <a:avLst/>
          </a:prstGeom>
          <a:noFill/>
        </p:spPr>
        <p:txBody>
          <a:bodyPr wrap="square" lIns="0" tIns="0" rIns="0" bIns="0" rtlCol="0">
            <a:spAutoFit/>
          </a:bodyPr>
          <a:lstStyle/>
          <a:p>
            <a:r>
              <a:rPr lang="el-GR" sz="1200" b="1" dirty="0">
                <a:solidFill>
                  <a:srgbClr val="00338D"/>
                </a:solidFill>
              </a:rPr>
              <a:t>Ο κλάδος παρουσιάζει έντονη εποχικότητα</a:t>
            </a:r>
            <a:r>
              <a:rPr lang="el-GR" sz="1000" dirty="0">
                <a:solidFill>
                  <a:schemeClr val="tx2"/>
                </a:solidFill>
              </a:rPr>
              <a:t>, με το </a:t>
            </a:r>
            <a:r>
              <a:rPr lang="el-GR" sz="1000" b="1" dirty="0">
                <a:solidFill>
                  <a:schemeClr val="tx2"/>
                </a:solidFill>
              </a:rPr>
              <a:t>γ΄ τρίμηνο</a:t>
            </a:r>
            <a:r>
              <a:rPr lang="el-GR" sz="1000" dirty="0">
                <a:solidFill>
                  <a:schemeClr val="tx2"/>
                </a:solidFill>
              </a:rPr>
              <a:t> να αποτελεί το ισχυρότερο σημείο δραστηριότητας τόσο το 2024 όσο και το 2025.</a:t>
            </a:r>
          </a:p>
        </p:txBody>
      </p:sp>
      <p:sp>
        <p:nvSpPr>
          <p:cNvPr id="13" name="TextBox 12">
            <a:extLst>
              <a:ext uri="{FF2B5EF4-FFF2-40B4-BE49-F238E27FC236}">
                <a16:creationId xmlns:a16="http://schemas.microsoft.com/office/drawing/2014/main" id="{B1E7D253-8B5C-53A2-AFF9-76E365805143}"/>
              </a:ext>
            </a:extLst>
          </p:cNvPr>
          <p:cNvSpPr txBox="1"/>
          <p:nvPr/>
        </p:nvSpPr>
        <p:spPr>
          <a:xfrm>
            <a:off x="7836755" y="2812988"/>
            <a:ext cx="1983991" cy="1169551"/>
          </a:xfrm>
          <a:prstGeom prst="rect">
            <a:avLst/>
          </a:prstGeom>
          <a:noFill/>
        </p:spPr>
        <p:txBody>
          <a:bodyPr wrap="square" lIns="0" tIns="0" rIns="0" bIns="0" rtlCol="0">
            <a:spAutoFit/>
          </a:bodyPr>
          <a:lstStyle/>
          <a:p>
            <a:pPr lvl="0">
              <a:spcAft>
                <a:spcPts val="600"/>
              </a:spcAft>
              <a:defRPr/>
            </a:pPr>
            <a:r>
              <a:rPr lang="el-GR" sz="1200" b="1">
                <a:solidFill>
                  <a:srgbClr val="00338D"/>
                </a:solidFill>
              </a:rPr>
              <a:t>Η πίεση στην αγοραστική δύναμη των Ευρωπαίων τουριστών</a:t>
            </a:r>
            <a:r>
              <a:rPr lang="el-GR" sz="1000">
                <a:solidFill>
                  <a:schemeClr val="tx2"/>
                </a:solidFill>
                <a:highlight>
                  <a:srgbClr val="FFFFFF"/>
                </a:highlight>
              </a:rPr>
              <a:t>, λόγω των γεωπολιτικών και οικονομικών εξελίξεων, επηρέασε αρνητικά τις πωλήσεις του κλάδου, οδηγώντας σε αγορές χαμηλότερης αξίας.</a:t>
            </a:r>
            <a:endParaRPr lang="el-GR" sz="1000">
              <a:solidFill>
                <a:srgbClr val="00338D"/>
              </a:solidFill>
            </a:endParaRPr>
          </a:p>
        </p:txBody>
      </p:sp>
      <p:cxnSp>
        <p:nvCxnSpPr>
          <p:cNvPr id="14" name="Straight Connector 13">
            <a:extLst>
              <a:ext uri="{FF2B5EF4-FFF2-40B4-BE49-F238E27FC236}">
                <a16:creationId xmlns:a16="http://schemas.microsoft.com/office/drawing/2014/main" id="{21FD10E9-AC94-5D77-27DC-9E59E020F0B8}"/>
              </a:ext>
            </a:extLst>
          </p:cNvPr>
          <p:cNvCxnSpPr>
            <a:cxnSpLocks/>
          </p:cNvCxnSpPr>
          <p:nvPr/>
        </p:nvCxnSpPr>
        <p:spPr>
          <a:xfrm>
            <a:off x="-6872" y="2180505"/>
            <a:ext cx="97033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38EC202-2C1F-AE0E-6774-8A3CB45A1D24}"/>
              </a:ext>
            </a:extLst>
          </p:cNvPr>
          <p:cNvSpPr/>
          <p:nvPr/>
        </p:nvSpPr>
        <p:spPr>
          <a:xfrm>
            <a:off x="217667" y="1374557"/>
            <a:ext cx="1404000" cy="140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Greek Bold" panose="020B0803030202040204" pitchFamily="34" charset="0"/>
              </a:rPr>
              <a:t>€51 εκατ. </a:t>
            </a:r>
          </a:p>
        </p:txBody>
      </p:sp>
      <p:sp>
        <p:nvSpPr>
          <p:cNvPr id="5" name="Oval 4">
            <a:extLst>
              <a:ext uri="{FF2B5EF4-FFF2-40B4-BE49-F238E27FC236}">
                <a16:creationId xmlns:a16="http://schemas.microsoft.com/office/drawing/2014/main" id="{B9EE14A2-26C5-4E9A-16D5-60F77286E280}"/>
              </a:ext>
            </a:extLst>
          </p:cNvPr>
          <p:cNvSpPr/>
          <p:nvPr/>
        </p:nvSpPr>
        <p:spPr>
          <a:xfrm>
            <a:off x="2339691" y="1595784"/>
            <a:ext cx="1152000" cy="11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610" rIns="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Αναπτυξιακή Δυναμική</a:t>
            </a:r>
          </a:p>
        </p:txBody>
      </p:sp>
      <p:sp>
        <p:nvSpPr>
          <p:cNvPr id="7" name="Oval 6">
            <a:extLst>
              <a:ext uri="{FF2B5EF4-FFF2-40B4-BE49-F238E27FC236}">
                <a16:creationId xmlns:a16="http://schemas.microsoft.com/office/drawing/2014/main" id="{87E742AE-0AD7-7E57-9656-C02FB569CAB6}"/>
              </a:ext>
            </a:extLst>
          </p:cNvPr>
          <p:cNvSpPr>
            <a:spLocks noChangeAspect="1"/>
          </p:cNvSpPr>
          <p:nvPr/>
        </p:nvSpPr>
        <p:spPr>
          <a:xfrm>
            <a:off x="5778032" y="1562859"/>
            <a:ext cx="1152000" cy="11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610" rIns="0" bIns="54610" rtlCol="0" anchor="ctr"/>
          <a:lstStyle/>
          <a:p>
            <a:pPr lvl="0" algn="ctr">
              <a:lnSpc>
                <a:spcPct val="70000"/>
              </a:lnSpc>
              <a:spcAft>
                <a:spcPts val="600"/>
              </a:spcAft>
              <a:defRPr/>
            </a:pPr>
            <a:r>
              <a:rPr lang="el-GR" sz="1700">
                <a:solidFill>
                  <a:srgbClr val="FFFFFF"/>
                </a:solidFill>
                <a:latin typeface="KPMG Greek Bold" panose="020B0803030202040204" pitchFamily="34" charset="0"/>
              </a:rPr>
              <a:t>Εποχικότητα</a:t>
            </a:r>
            <a:endParaRPr lang="en-GB" sz="1700">
              <a:solidFill>
                <a:srgbClr val="FFFFFF"/>
              </a:solidFill>
              <a:latin typeface="KPMG Greek Bold" panose="020B0803030202040204" pitchFamily="34" charset="0"/>
            </a:endParaRPr>
          </a:p>
        </p:txBody>
      </p:sp>
      <p:sp>
        <p:nvSpPr>
          <p:cNvPr id="8" name="Oval 7">
            <a:extLst>
              <a:ext uri="{FF2B5EF4-FFF2-40B4-BE49-F238E27FC236}">
                <a16:creationId xmlns:a16="http://schemas.microsoft.com/office/drawing/2014/main" id="{8C52353F-0ADB-2D84-38AF-4D5D18101801}"/>
              </a:ext>
            </a:extLst>
          </p:cNvPr>
          <p:cNvSpPr/>
          <p:nvPr/>
        </p:nvSpPr>
        <p:spPr>
          <a:xfrm>
            <a:off x="7836755" y="1595784"/>
            <a:ext cx="1152000" cy="1152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54610" rIns="36000" bIns="54610" rtlCol="0" anchor="ctr"/>
          <a:lstStyle/>
          <a:p>
            <a:pPr lvl="0" algn="ctr">
              <a:lnSpc>
                <a:spcPct val="70000"/>
              </a:lnSpc>
              <a:spcAft>
                <a:spcPts val="600"/>
              </a:spcAft>
              <a:defRPr/>
            </a:pPr>
            <a:r>
              <a:rPr lang="el-GR" sz="1600">
                <a:solidFill>
                  <a:srgbClr val="00338D"/>
                </a:solidFill>
                <a:latin typeface="KPMG Greek Bold" panose="020B0803030202040204" pitchFamily="34" charset="0"/>
              </a:rPr>
              <a:t>Αγοραστική Δύναμη </a:t>
            </a:r>
            <a:endParaRPr lang="en-GB" sz="1600">
              <a:solidFill>
                <a:srgbClr val="00338D"/>
              </a:solidFill>
              <a:latin typeface="KPMG Greek Bold" panose="020B0803030202040204" pitchFamily="34" charset="0"/>
            </a:endParaRPr>
          </a:p>
        </p:txBody>
      </p:sp>
      <p:sp>
        <p:nvSpPr>
          <p:cNvPr id="6" name="Oval 5">
            <a:extLst>
              <a:ext uri="{FF2B5EF4-FFF2-40B4-BE49-F238E27FC236}">
                <a16:creationId xmlns:a16="http://schemas.microsoft.com/office/drawing/2014/main" id="{73DAF8AA-4EE0-84D5-E4E6-BFF0B16AC9F2}"/>
              </a:ext>
            </a:extLst>
          </p:cNvPr>
          <p:cNvSpPr/>
          <p:nvPr/>
        </p:nvSpPr>
        <p:spPr>
          <a:xfrm>
            <a:off x="4293346" y="1787246"/>
            <a:ext cx="720000" cy="7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+0,9%</a:t>
            </a:r>
          </a:p>
        </p:txBody>
      </p:sp>
      <p:sp>
        <p:nvSpPr>
          <p:cNvPr id="4" name="TextBox 3">
            <a:extLst>
              <a:ext uri="{FF2B5EF4-FFF2-40B4-BE49-F238E27FC236}">
                <a16:creationId xmlns:a16="http://schemas.microsoft.com/office/drawing/2014/main" id="{5D1B2812-0868-1EE8-264F-F4A825360F2A}"/>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a:spcAft>
                <a:spcPts val="600"/>
              </a:spcAft>
            </a:pPr>
            <a:r>
              <a:rPr lang="el-GR" sz="1200">
                <a:solidFill>
                  <a:schemeClr val="accent2"/>
                </a:solidFill>
              </a:rPr>
              <a:t>Ο κλάδος στην Ελλάδα διατηρεί ισχυρή δημιουργική και εμπορική ταυτότητα, συνδυάζοντας την παράδοση της κατασκευής με τις σύγχρονες εμπορικές απαιτήσεις.</a:t>
            </a:r>
          </a:p>
        </p:txBody>
      </p:sp>
      <p:sp>
        <p:nvSpPr>
          <p:cNvPr id="18" name="Oval 17">
            <a:extLst>
              <a:ext uri="{FF2B5EF4-FFF2-40B4-BE49-F238E27FC236}">
                <a16:creationId xmlns:a16="http://schemas.microsoft.com/office/drawing/2014/main" id="{BC505F84-62EC-0141-E2B2-27ACDBCF5297}"/>
              </a:ext>
            </a:extLst>
          </p:cNvPr>
          <p:cNvSpPr/>
          <p:nvPr/>
        </p:nvSpPr>
        <p:spPr>
          <a:xfrm>
            <a:off x="8141985" y="4034830"/>
            <a:ext cx="864000" cy="864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54610" rIns="36000" bIns="54610" rtlCol="0" anchor="ctr"/>
          <a:lstStyle/>
          <a:p>
            <a:pPr algn="ctr">
              <a:lnSpc>
                <a:spcPct val="70000"/>
              </a:lnSpc>
              <a:spcAft>
                <a:spcPts val="600"/>
              </a:spcAft>
            </a:pPr>
            <a:r>
              <a:rPr lang="en-GB" sz="2000">
                <a:solidFill>
                  <a:srgbClr val="00338D"/>
                </a:solidFill>
                <a:latin typeface="KPMG Greek Bold" panose="020B0803030202040204" pitchFamily="34" charset="0"/>
              </a:rPr>
              <a:t>+29% </a:t>
            </a:r>
          </a:p>
        </p:txBody>
      </p:sp>
      <p:sp>
        <p:nvSpPr>
          <p:cNvPr id="20" name="Oval 19">
            <a:extLst>
              <a:ext uri="{FF2B5EF4-FFF2-40B4-BE49-F238E27FC236}">
                <a16:creationId xmlns:a16="http://schemas.microsoft.com/office/drawing/2014/main" id="{387AD685-859F-98D2-9CF3-E4C08D0D1970}"/>
              </a:ext>
            </a:extLst>
          </p:cNvPr>
          <p:cNvSpPr/>
          <p:nvPr/>
        </p:nvSpPr>
        <p:spPr>
          <a:xfrm>
            <a:off x="6127136" y="3913065"/>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610" rIns="0" bIns="54610" rtlCol="0" anchor="ctr"/>
          <a:lstStyle/>
          <a:p>
            <a:pPr algn="ctr">
              <a:lnSpc>
                <a:spcPct val="70000"/>
              </a:lnSpc>
              <a:spcAft>
                <a:spcPts val="600"/>
              </a:spcAft>
            </a:pPr>
            <a:r>
              <a:rPr lang="en-US" sz="2400">
                <a:solidFill>
                  <a:srgbClr val="FFFFFF"/>
                </a:solidFill>
                <a:latin typeface="KPMG Greek Bold" panose="020B0803030202040204" pitchFamily="34" charset="0"/>
              </a:rPr>
              <a:t>+</a:t>
            </a:r>
            <a:r>
              <a:rPr lang="el-GR" sz="2400">
                <a:solidFill>
                  <a:srgbClr val="FFFFFF"/>
                </a:solidFill>
                <a:latin typeface="KPMG Greek Bold" panose="020B0803030202040204" pitchFamily="34" charset="0"/>
              </a:rPr>
              <a:t>79% </a:t>
            </a:r>
          </a:p>
        </p:txBody>
      </p:sp>
      <p:sp>
        <p:nvSpPr>
          <p:cNvPr id="23" name="TextBox 22">
            <a:extLst>
              <a:ext uri="{FF2B5EF4-FFF2-40B4-BE49-F238E27FC236}">
                <a16:creationId xmlns:a16="http://schemas.microsoft.com/office/drawing/2014/main" id="{3C230E51-311A-08F9-876E-BDF04862C2F4}"/>
              </a:ext>
            </a:extLst>
          </p:cNvPr>
          <p:cNvSpPr txBox="1"/>
          <p:nvPr/>
        </p:nvSpPr>
        <p:spPr>
          <a:xfrm>
            <a:off x="2402068" y="4953589"/>
            <a:ext cx="1692000" cy="1292662"/>
          </a:xfrm>
          <a:prstGeom prst="rect">
            <a:avLst/>
          </a:prstGeom>
          <a:noFill/>
        </p:spPr>
        <p:txBody>
          <a:bodyPr wrap="square" lIns="0" tIns="0" rIns="0" bIns="0" rtlCol="0">
            <a:spAutoFit/>
          </a:bodyPr>
          <a:lstStyle/>
          <a:p>
            <a:pPr lvl="0">
              <a:defRPr/>
            </a:pPr>
            <a:r>
              <a:rPr lang="el-GR" sz="1200" b="1">
                <a:solidFill>
                  <a:srgbClr val="00338D"/>
                </a:solidFill>
              </a:rPr>
              <a:t>Μέσος Ετήσιος Ρυθμός Εισαγωγών</a:t>
            </a:r>
            <a:br>
              <a:rPr lang="el-GR" sz="1000">
                <a:solidFill>
                  <a:schemeClr val="tx2"/>
                </a:solidFill>
              </a:rPr>
            </a:br>
            <a:r>
              <a:rPr lang="el-GR" sz="1000">
                <a:solidFill>
                  <a:schemeClr val="tx2"/>
                </a:solidFill>
              </a:rPr>
              <a:t>Οι εισαγωγές κοσμήματος στην Ελλάδα διαμορφώθηκαν σε €92 εκατ. το 2023 και προβλέπεται να υποχωρήσουν στα €69 εκατ. έως το 2028.</a:t>
            </a:r>
          </a:p>
        </p:txBody>
      </p:sp>
      <p:sp>
        <p:nvSpPr>
          <p:cNvPr id="26" name="TextBox 25">
            <a:extLst>
              <a:ext uri="{FF2B5EF4-FFF2-40B4-BE49-F238E27FC236}">
                <a16:creationId xmlns:a16="http://schemas.microsoft.com/office/drawing/2014/main" id="{CD5DEABB-55D7-E7D3-AACF-5A37410648F9}"/>
              </a:ext>
            </a:extLst>
          </p:cNvPr>
          <p:cNvSpPr txBox="1"/>
          <p:nvPr/>
        </p:nvSpPr>
        <p:spPr>
          <a:xfrm>
            <a:off x="4332939" y="4971333"/>
            <a:ext cx="1692000" cy="1071768"/>
          </a:xfrm>
          <a:prstGeom prst="rect">
            <a:avLst/>
          </a:prstGeom>
          <a:noFill/>
        </p:spPr>
        <p:txBody>
          <a:bodyPr wrap="square" lIns="0" tIns="0" rIns="0" bIns="0" rtlCol="0">
            <a:spAutoFit/>
          </a:bodyPr>
          <a:lstStyle/>
          <a:p>
            <a:pPr>
              <a:spcAft>
                <a:spcPts val="300"/>
              </a:spcAft>
              <a:defRPr/>
            </a:pPr>
            <a:r>
              <a:rPr lang="el-GR" sz="1200" b="1">
                <a:solidFill>
                  <a:srgbClr val="00338D"/>
                </a:solidFill>
              </a:rPr>
              <a:t>Μέσος Ετήσιος</a:t>
            </a:r>
            <a:br>
              <a:rPr lang="el-GR" sz="1200" b="1">
                <a:solidFill>
                  <a:srgbClr val="00338D"/>
                </a:solidFill>
              </a:rPr>
            </a:br>
            <a:r>
              <a:rPr lang="el-GR" sz="1200" b="1">
                <a:solidFill>
                  <a:srgbClr val="00338D"/>
                </a:solidFill>
              </a:rPr>
              <a:t>Ρυθμός Εξαγωγών</a:t>
            </a:r>
            <a:endParaRPr lang="en-US" sz="1200" b="1">
              <a:solidFill>
                <a:srgbClr val="00338D"/>
              </a:solidFill>
            </a:endParaRPr>
          </a:p>
          <a:p>
            <a:pPr>
              <a:lnSpc>
                <a:spcPct val="110000"/>
              </a:lnSpc>
              <a:spcAft>
                <a:spcPts val="300"/>
              </a:spcAft>
              <a:defRPr/>
            </a:pPr>
            <a:r>
              <a:rPr lang="el-GR" sz="1000">
                <a:solidFill>
                  <a:schemeClr val="tx2"/>
                </a:solidFill>
              </a:rPr>
              <a:t>Οι ελληνικές εξαγωγές κοσμημάτων προβλέπεται να αυξηθούν οριακά, φτάνοντας τα €46 εκατ. έως το 2028.</a:t>
            </a:r>
            <a:endParaRPr lang="el-GR" sz="1000" b="1">
              <a:solidFill>
                <a:schemeClr val="tx2"/>
              </a:solidFill>
            </a:endParaRPr>
          </a:p>
        </p:txBody>
      </p:sp>
      <p:sp>
        <p:nvSpPr>
          <p:cNvPr id="28" name="Oval 27">
            <a:extLst>
              <a:ext uri="{FF2B5EF4-FFF2-40B4-BE49-F238E27FC236}">
                <a16:creationId xmlns:a16="http://schemas.microsoft.com/office/drawing/2014/main" id="{083898AE-8FC7-9FA0-CEA7-0801E6FBF484}"/>
              </a:ext>
            </a:extLst>
          </p:cNvPr>
          <p:cNvSpPr/>
          <p:nvPr/>
        </p:nvSpPr>
        <p:spPr>
          <a:xfrm>
            <a:off x="10016732" y="3844637"/>
            <a:ext cx="1152000" cy="11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lnSpc>
                <a:spcPct val="70000"/>
              </a:lnSpc>
              <a:spcAft>
                <a:spcPts val="600"/>
              </a:spcAft>
              <a:defRPr/>
            </a:pPr>
            <a:r>
              <a:rPr lang="el-GR" sz="2400">
                <a:solidFill>
                  <a:srgbClr val="FFFFFF"/>
                </a:solidFill>
                <a:latin typeface="KPMG Greek Bold" panose="020B0803030202040204" pitchFamily="34" charset="0"/>
              </a:rPr>
              <a:t>Φόροι</a:t>
            </a:r>
          </a:p>
        </p:txBody>
      </p:sp>
      <p:sp>
        <p:nvSpPr>
          <p:cNvPr id="33" name="TextBox 32">
            <a:extLst>
              <a:ext uri="{FF2B5EF4-FFF2-40B4-BE49-F238E27FC236}">
                <a16:creationId xmlns:a16="http://schemas.microsoft.com/office/drawing/2014/main" id="{7A2E5101-41A4-64C4-44AC-694AAAF1720E}"/>
              </a:ext>
            </a:extLst>
          </p:cNvPr>
          <p:cNvSpPr txBox="1"/>
          <p:nvPr/>
        </p:nvSpPr>
        <p:spPr>
          <a:xfrm>
            <a:off x="6128516" y="5014775"/>
            <a:ext cx="1692000" cy="1300356"/>
          </a:xfrm>
          <a:prstGeom prst="rect">
            <a:avLst/>
          </a:prstGeom>
          <a:noFill/>
        </p:spPr>
        <p:txBody>
          <a:bodyPr wrap="square" lIns="0" tIns="0" rIns="0" bIns="0" rtlCol="0">
            <a:spAutoFit/>
          </a:bodyPr>
          <a:lstStyle/>
          <a:p>
            <a:pPr lvl="0">
              <a:spcAft>
                <a:spcPts val="300"/>
              </a:spcAft>
              <a:defRPr/>
            </a:pPr>
            <a:r>
              <a:rPr lang="el-GR" sz="1200" b="1">
                <a:solidFill>
                  <a:srgbClr val="00338D"/>
                </a:solidFill>
              </a:rPr>
              <a:t>Τιμή Χρυσού</a:t>
            </a:r>
          </a:p>
          <a:p>
            <a:pPr>
              <a:defRPr/>
            </a:pPr>
            <a:r>
              <a:rPr lang="el-GR" sz="1000">
                <a:solidFill>
                  <a:schemeClr val="tx2"/>
                </a:solidFill>
              </a:rPr>
              <a:t>Σημαντική αύξηση τιμής χρυσού, από 950 €/</a:t>
            </a:r>
            <a:r>
              <a:rPr lang="el-GR" sz="1000" err="1">
                <a:solidFill>
                  <a:schemeClr val="tx2"/>
                </a:solidFill>
              </a:rPr>
              <a:t>oz</a:t>
            </a:r>
            <a:r>
              <a:rPr lang="el-GR" sz="1000">
                <a:solidFill>
                  <a:schemeClr val="tx2"/>
                </a:solidFill>
              </a:rPr>
              <a:t> το 2010 σε περίπου 1.700 €/</a:t>
            </a:r>
            <a:r>
              <a:rPr lang="el-GR" sz="1000" err="1">
                <a:solidFill>
                  <a:schemeClr val="tx2"/>
                </a:solidFill>
              </a:rPr>
              <a:t>oz</a:t>
            </a:r>
            <a:r>
              <a:rPr lang="el-GR" sz="1000">
                <a:solidFill>
                  <a:schemeClr val="tx2"/>
                </a:solidFill>
              </a:rPr>
              <a:t> το 2022 (+79%). Για το 2026 εκτιμάται ότι θα ξεπεράσει τα </a:t>
            </a:r>
            <a:r>
              <a:rPr lang="en-US" sz="1000">
                <a:solidFill>
                  <a:schemeClr val="tx2"/>
                </a:solidFill>
              </a:rPr>
              <a:t>4.000 €/oz</a:t>
            </a:r>
            <a:r>
              <a:rPr lang="el-GR" sz="1000">
                <a:solidFill>
                  <a:schemeClr val="tx2"/>
                </a:solidFill>
              </a:rPr>
              <a:t>.</a:t>
            </a:r>
          </a:p>
          <a:p>
            <a:pPr lvl="0">
              <a:defRPr/>
            </a:pPr>
            <a:endParaRPr lang="el-GR" sz="1000">
              <a:solidFill>
                <a:srgbClr val="00338D"/>
              </a:solidFill>
            </a:endParaRPr>
          </a:p>
        </p:txBody>
      </p:sp>
      <p:sp>
        <p:nvSpPr>
          <p:cNvPr id="34" name="TextBox 33">
            <a:extLst>
              <a:ext uri="{FF2B5EF4-FFF2-40B4-BE49-F238E27FC236}">
                <a16:creationId xmlns:a16="http://schemas.microsoft.com/office/drawing/2014/main" id="{A6932E0A-17F1-DCD4-44F2-C94B8A600E36}"/>
              </a:ext>
            </a:extLst>
          </p:cNvPr>
          <p:cNvSpPr txBox="1"/>
          <p:nvPr/>
        </p:nvSpPr>
        <p:spPr>
          <a:xfrm>
            <a:off x="8098759" y="5008672"/>
            <a:ext cx="1692000" cy="1146468"/>
          </a:xfrm>
          <a:prstGeom prst="rect">
            <a:avLst/>
          </a:prstGeom>
          <a:noFill/>
        </p:spPr>
        <p:txBody>
          <a:bodyPr wrap="square" lIns="0" tIns="0" rIns="0" bIns="0" rtlCol="0">
            <a:spAutoFit/>
          </a:bodyPr>
          <a:lstStyle/>
          <a:p>
            <a:pPr>
              <a:spcAft>
                <a:spcPts val="300"/>
              </a:spcAft>
              <a:defRPr/>
            </a:pPr>
            <a:r>
              <a:rPr lang="el-GR" sz="1200" b="1">
                <a:solidFill>
                  <a:srgbClr val="00338D"/>
                </a:solidFill>
              </a:rPr>
              <a:t>Τιμή Αργυρού</a:t>
            </a:r>
          </a:p>
          <a:p>
            <a:pPr>
              <a:defRPr/>
            </a:pPr>
            <a:r>
              <a:rPr lang="el-GR" sz="1000">
                <a:solidFill>
                  <a:schemeClr val="tx2"/>
                </a:solidFill>
              </a:rPr>
              <a:t>Αύξηση τιμής αργύρου από περίπου 15,5 €/</a:t>
            </a:r>
            <a:r>
              <a:rPr lang="el-GR" sz="1000" err="1">
                <a:solidFill>
                  <a:schemeClr val="tx2"/>
                </a:solidFill>
              </a:rPr>
              <a:t>oz</a:t>
            </a:r>
            <a:r>
              <a:rPr lang="el-GR" sz="1000">
                <a:solidFill>
                  <a:schemeClr val="tx2"/>
                </a:solidFill>
              </a:rPr>
              <a:t> το 2010 σε περίπου 20 €/</a:t>
            </a:r>
            <a:r>
              <a:rPr lang="el-GR" sz="1000" err="1">
                <a:solidFill>
                  <a:schemeClr val="tx2"/>
                </a:solidFill>
              </a:rPr>
              <a:t>oz</a:t>
            </a:r>
            <a:r>
              <a:rPr lang="el-GR" sz="1000">
                <a:solidFill>
                  <a:schemeClr val="tx2"/>
                </a:solidFill>
              </a:rPr>
              <a:t> το 2022. (περίπου +29%). Για το 2026 εκτιμάται ότι θα διαμορφωθεί πάνω από τα 60 €/</a:t>
            </a:r>
            <a:r>
              <a:rPr lang="el-GR" sz="1000" err="1">
                <a:solidFill>
                  <a:schemeClr val="tx2"/>
                </a:solidFill>
              </a:rPr>
              <a:t>oz</a:t>
            </a:r>
            <a:r>
              <a:rPr lang="el-GR" sz="1000">
                <a:solidFill>
                  <a:schemeClr val="tx2"/>
                </a:solidFill>
              </a:rPr>
              <a:t>.</a:t>
            </a:r>
          </a:p>
        </p:txBody>
      </p:sp>
      <p:sp>
        <p:nvSpPr>
          <p:cNvPr id="21" name="Oval 20">
            <a:extLst>
              <a:ext uri="{FF2B5EF4-FFF2-40B4-BE49-F238E27FC236}">
                <a16:creationId xmlns:a16="http://schemas.microsoft.com/office/drawing/2014/main" id="{007582E0-E009-43EE-A38B-3756E41DF6A0}"/>
              </a:ext>
            </a:extLst>
          </p:cNvPr>
          <p:cNvSpPr/>
          <p:nvPr/>
        </p:nvSpPr>
        <p:spPr>
          <a:xfrm>
            <a:off x="4468389" y="4087845"/>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lnSpc>
                <a:spcPct val="70000"/>
              </a:lnSpc>
            </a:pPr>
            <a:r>
              <a:rPr lang="el-GR" sz="1400">
                <a:solidFill>
                  <a:srgbClr val="FFFFFF"/>
                </a:solidFill>
                <a:latin typeface="KPMG Greek Bold" panose="020B0803030202040204" pitchFamily="34" charset="0"/>
              </a:rPr>
              <a:t>+0,4%</a:t>
            </a:r>
          </a:p>
        </p:txBody>
      </p:sp>
      <p:sp>
        <p:nvSpPr>
          <p:cNvPr id="22" name="Oval 21">
            <a:extLst>
              <a:ext uri="{FF2B5EF4-FFF2-40B4-BE49-F238E27FC236}">
                <a16:creationId xmlns:a16="http://schemas.microsoft.com/office/drawing/2014/main" id="{C9CC6245-5876-BAD1-ED6B-359F288328EB}"/>
              </a:ext>
            </a:extLst>
          </p:cNvPr>
          <p:cNvSpPr/>
          <p:nvPr/>
        </p:nvSpPr>
        <p:spPr>
          <a:xfrm>
            <a:off x="2978068" y="4121680"/>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610" rIns="0" bIns="54610" rtlCol="0" anchor="ctr"/>
          <a:lstStyle/>
          <a:p>
            <a:pPr algn="ctr">
              <a:lnSpc>
                <a:spcPct val="70000"/>
              </a:lnSpc>
            </a:pPr>
            <a:r>
              <a:rPr lang="el-GR" sz="1400">
                <a:solidFill>
                  <a:srgbClr val="FFFFFF"/>
                </a:solidFill>
                <a:latin typeface="KPMG Greek Bold" panose="020B0803030202040204" pitchFamily="34" charset="0"/>
              </a:rPr>
              <a:t>-4,6%</a:t>
            </a:r>
          </a:p>
        </p:txBody>
      </p:sp>
      <p:sp>
        <p:nvSpPr>
          <p:cNvPr id="19" name="TextBox 18">
            <a:extLst>
              <a:ext uri="{FF2B5EF4-FFF2-40B4-BE49-F238E27FC236}">
                <a16:creationId xmlns:a16="http://schemas.microsoft.com/office/drawing/2014/main" id="{D648CD30-6F23-7BDF-C164-07BD4BFBA347}"/>
              </a:ext>
            </a:extLst>
          </p:cNvPr>
          <p:cNvSpPr txBox="1"/>
          <p:nvPr/>
        </p:nvSpPr>
        <p:spPr>
          <a:xfrm>
            <a:off x="9995154" y="5014775"/>
            <a:ext cx="1692000" cy="984885"/>
          </a:xfrm>
          <a:prstGeom prst="rect">
            <a:avLst/>
          </a:prstGeom>
          <a:noFill/>
        </p:spPr>
        <p:txBody>
          <a:bodyPr wrap="square" lIns="0" tIns="0" rIns="0" bIns="0" rtlCol="0">
            <a:spAutoFit/>
          </a:bodyPr>
          <a:lstStyle/>
          <a:p>
            <a:pPr lvl="0">
              <a:spcAft>
                <a:spcPts val="300"/>
              </a:spcAft>
              <a:defRPr/>
            </a:pPr>
            <a:r>
              <a:rPr lang="el-GR" sz="1200" b="1">
                <a:solidFill>
                  <a:srgbClr val="00338D"/>
                </a:solidFill>
              </a:rPr>
              <a:t>Φόρος Πολυτελείας</a:t>
            </a:r>
          </a:p>
          <a:p>
            <a:pPr>
              <a:defRPr/>
            </a:pPr>
            <a:r>
              <a:rPr lang="el-GR" sz="1000">
                <a:solidFill>
                  <a:schemeClr val="tx2"/>
                </a:solidFill>
              </a:rPr>
              <a:t>Η θέσπιση του φόρου πολυτελείας 10% μαζί με το 24% ΦΠΑ – σημαντικό εμπόδιο για την ανάπτυξη του κλάδου.</a:t>
            </a:r>
          </a:p>
        </p:txBody>
      </p:sp>
      <p:pic>
        <p:nvPicPr>
          <p:cNvPr id="17" name="Graphic 16" descr="Wedding rings with solid fill">
            <a:extLst>
              <a:ext uri="{FF2B5EF4-FFF2-40B4-BE49-F238E27FC236}">
                <a16:creationId xmlns:a16="http://schemas.microsoft.com/office/drawing/2014/main" id="{7B19C999-BA31-B998-483B-BD5D89FF88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431" y="355383"/>
            <a:ext cx="609818" cy="609816"/>
          </a:xfrm>
          <a:prstGeom prst="rect">
            <a:avLst/>
          </a:prstGeom>
        </p:spPr>
      </p:pic>
    </p:spTree>
    <p:extLst>
      <p:ext uri="{BB962C8B-B14F-4D97-AF65-F5344CB8AC3E}">
        <p14:creationId xmlns:p14="http://schemas.microsoft.com/office/powerpoint/2010/main" val="65665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AE96B-F980-DB73-666F-80F1BBB8CB8F}"/>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8EE7C8B6-3F85-C8AC-2C3A-978B0E8B6BAC}"/>
              </a:ext>
            </a:extLst>
          </p:cNvPr>
          <p:cNvSpPr/>
          <p:nvPr/>
        </p:nvSpPr>
        <p:spPr>
          <a:xfrm>
            <a:off x="5126138" y="999011"/>
            <a:ext cx="1944000" cy="1944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&gt;</a:t>
            </a:r>
            <a:r>
              <a:rPr kumimoji="0" lang="en-GB" sz="6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8</a:t>
            </a:r>
            <a:r>
              <a:rPr kumimoji="0" lang="el-GR" sz="6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a:t>
            </a:r>
            <a:endParaRPr kumimoji="0" lang="en-GB" sz="64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1" name="Oval 10">
            <a:extLst>
              <a:ext uri="{FF2B5EF4-FFF2-40B4-BE49-F238E27FC236}">
                <a16:creationId xmlns:a16="http://schemas.microsoft.com/office/drawing/2014/main" id="{6341B5F4-864C-D93A-AEA2-0BC3685EEDAD}"/>
              </a:ext>
            </a:extLst>
          </p:cNvPr>
          <p:cNvSpPr/>
          <p:nvPr/>
        </p:nvSpPr>
        <p:spPr>
          <a:xfrm>
            <a:off x="3850030" y="2570033"/>
            <a:ext cx="2052000" cy="2052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97</a:t>
            </a:r>
            <a:r>
              <a:rPr kumimoji="0" lang="el-GR"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endParaRPr kumimoji="0" lang="en-GB" sz="6600" b="0" i="0" u="none" strike="noStrike" kern="1200" cap="none" spc="0" normalizeH="0" baseline="0" noProof="0">
              <a:ln>
                <a:noFill/>
              </a:ln>
              <a:solidFill>
                <a:srgbClr val="FFFFFF"/>
              </a:solidFill>
              <a:effectLst/>
              <a:uLnTx/>
              <a:uFillTx/>
              <a:latin typeface="KPMG Bold" panose="020B0803030202040204" pitchFamily="34" charset="0"/>
              <a:ea typeface="+mn-ea"/>
              <a:cs typeface="+mn-cs"/>
            </a:endParaRPr>
          </a:p>
        </p:txBody>
      </p:sp>
      <p:sp>
        <p:nvSpPr>
          <p:cNvPr id="12" name="Oval 11">
            <a:extLst>
              <a:ext uri="{FF2B5EF4-FFF2-40B4-BE49-F238E27FC236}">
                <a16:creationId xmlns:a16="http://schemas.microsoft.com/office/drawing/2014/main" id="{C390C403-AA01-1412-2F30-4CD38FB6D9DF}"/>
              </a:ext>
            </a:extLst>
          </p:cNvPr>
          <p:cNvSpPr/>
          <p:nvPr/>
        </p:nvSpPr>
        <p:spPr>
          <a:xfrm>
            <a:off x="6915096" y="2090550"/>
            <a:ext cx="1548000" cy="1548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72</a:t>
            </a:r>
            <a:r>
              <a:rPr kumimoji="0" lang="en-GB"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4B1F0ACD-DED4-09C6-DF50-4C695284ADF9}"/>
              </a:ext>
            </a:extLst>
          </p:cNvPr>
          <p:cNvSpPr/>
          <p:nvPr/>
        </p:nvSpPr>
        <p:spPr>
          <a:xfrm>
            <a:off x="6914513" y="3729985"/>
            <a:ext cx="1440000" cy="1440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60</a:t>
            </a:r>
            <a:r>
              <a:rPr kumimoji="0" lang="en-GB" sz="5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5" name="Oval 14">
            <a:extLst>
              <a:ext uri="{FF2B5EF4-FFF2-40B4-BE49-F238E27FC236}">
                <a16:creationId xmlns:a16="http://schemas.microsoft.com/office/drawing/2014/main" id="{9A6E0FF1-4E9B-62E1-9767-8DB1575A6E15}"/>
              </a:ext>
            </a:extLst>
          </p:cNvPr>
          <p:cNvSpPr/>
          <p:nvPr/>
        </p:nvSpPr>
        <p:spPr>
          <a:xfrm>
            <a:off x="5145188" y="4291572"/>
            <a:ext cx="1836000" cy="1836000"/>
          </a:xfrm>
          <a:prstGeom prst="ellipse">
            <a:avLst/>
          </a:prstGeom>
          <a:solidFill>
            <a:srgbClr val="ACEA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64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82%</a:t>
            </a:r>
          </a:p>
        </p:txBody>
      </p:sp>
      <p:grpSp>
        <p:nvGrpSpPr>
          <p:cNvPr id="4" name="Group 3">
            <a:extLst>
              <a:ext uri="{FF2B5EF4-FFF2-40B4-BE49-F238E27FC236}">
                <a16:creationId xmlns:a16="http://schemas.microsoft.com/office/drawing/2014/main" id="{E929914D-5C5B-5486-332E-4B4860302C6A}"/>
              </a:ext>
            </a:extLst>
          </p:cNvPr>
          <p:cNvGrpSpPr/>
          <p:nvPr/>
        </p:nvGrpSpPr>
        <p:grpSpPr>
          <a:xfrm>
            <a:off x="1781950" y="1129388"/>
            <a:ext cx="3197112" cy="1462557"/>
            <a:chOff x="1725668" y="1521008"/>
            <a:chExt cx="3197112" cy="1462557"/>
          </a:xfrm>
        </p:grpSpPr>
        <p:sp>
          <p:nvSpPr>
            <p:cNvPr id="16" name="Freeform: Shape 15">
              <a:extLst>
                <a:ext uri="{FF2B5EF4-FFF2-40B4-BE49-F238E27FC236}">
                  <a16:creationId xmlns:a16="http://schemas.microsoft.com/office/drawing/2014/main" id="{274FF7AC-8897-991B-AF09-62211F9ABC80}"/>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EAD43169-BF5E-8A7A-F1A8-3EB056BA19FF}"/>
                </a:ext>
              </a:extLst>
            </p:cNvPr>
            <p:cNvSpPr txBox="1"/>
            <p:nvPr/>
          </p:nvSpPr>
          <p:spPr>
            <a:xfrm>
              <a:off x="1725668" y="1694558"/>
              <a:ext cx="2358933" cy="128900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dirty="0">
                  <a:ln>
                    <a:noFill/>
                  </a:ln>
                  <a:solidFill>
                    <a:srgbClr val="00338D"/>
                  </a:solidFill>
                  <a:effectLst/>
                  <a:uLnTx/>
                  <a:uFillTx/>
                  <a:latin typeface="Arial"/>
                  <a:ea typeface="+mn-ea"/>
                  <a:cs typeface="+mn-cs"/>
                </a:rPr>
                <a:t>Η έρευνα έδειξε ότι πάνω από το 86% των ερωτηθέντων υποστηρίζει ότι η αύξηση των τιμών πολύτιμων μετάλλων έχει επηρεάσει την επιχείρησής τους, με κύριες κατηγορίες να είναι ο χρυσός και το ασήμι.</a:t>
              </a:r>
              <a:endParaRPr kumimoji="0" lang="en-GB" sz="1100" b="0" i="0" u="none" strike="noStrike" kern="1200" cap="none" spc="0" normalizeH="0" baseline="0" noProof="0" dirty="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4092312F-D426-31AA-FC78-5CF96D4991C3}"/>
              </a:ext>
            </a:extLst>
          </p:cNvPr>
          <p:cNvGrpSpPr/>
          <p:nvPr/>
        </p:nvGrpSpPr>
        <p:grpSpPr>
          <a:xfrm>
            <a:off x="601706" y="2782182"/>
            <a:ext cx="3197112" cy="1276352"/>
            <a:chOff x="1725668" y="1521008"/>
            <a:chExt cx="3197112" cy="1276352"/>
          </a:xfrm>
        </p:grpSpPr>
        <p:sp>
          <p:nvSpPr>
            <p:cNvPr id="19" name="Freeform: Shape 18">
              <a:extLst>
                <a:ext uri="{FF2B5EF4-FFF2-40B4-BE49-F238E27FC236}">
                  <a16:creationId xmlns:a16="http://schemas.microsoft.com/office/drawing/2014/main" id="{B37CD9CA-5DE9-BA4B-0F80-681016F7EBE3}"/>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A2CBBD6-71FC-E40D-2660-D1DFD12EBBC2}"/>
                </a:ext>
              </a:extLst>
            </p:cNvPr>
            <p:cNvSpPr txBox="1"/>
            <p:nvPr/>
          </p:nvSpPr>
          <p:spPr>
            <a:xfrm>
              <a:off x="1725668" y="1694558"/>
              <a:ext cx="2358933" cy="11028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a:t>
              </a:r>
              <a:r>
                <a:rPr kumimoji="0" lang="en-US" sz="1100" b="0" i="0" u="none" strike="noStrike" kern="1200" cap="none" spc="0" normalizeH="0" baseline="0" noProof="0">
                  <a:ln>
                    <a:noFill/>
                  </a:ln>
                  <a:solidFill>
                    <a:srgbClr val="00338D"/>
                  </a:solidFill>
                  <a:effectLst/>
                  <a:uLnTx/>
                  <a:uFillTx/>
                  <a:latin typeface="Arial"/>
                  <a:ea typeface="+mn-ea"/>
                  <a:cs typeface="+mn-cs"/>
                </a:rPr>
                <a:t>97</a:t>
              </a:r>
              <a:r>
                <a:rPr kumimoji="0" lang="el-GR" sz="1100" b="0" i="0" u="none" strike="noStrike" kern="1200" cap="none" spc="0" normalizeH="0" baseline="0" noProof="0">
                  <a:ln>
                    <a:noFill/>
                  </a:ln>
                  <a:solidFill>
                    <a:srgbClr val="00338D"/>
                  </a:solidFill>
                  <a:effectLst/>
                  <a:uLnTx/>
                  <a:uFillTx/>
                  <a:latin typeface="Arial"/>
                  <a:ea typeface="+mn-ea"/>
                  <a:cs typeface="+mn-cs"/>
                </a:rPr>
                <a:t>% των συμμετεχόντων δηλώνει ότι το φορολογικό και ρυθμιστικό πλαίσιο</a:t>
              </a:r>
              <a:r>
                <a:rPr kumimoji="0" lang="en-US" sz="1100" b="0" i="0" u="none" strike="noStrike" kern="1200" cap="none" spc="0" normalizeH="0" baseline="0" noProof="0">
                  <a:ln>
                    <a:noFill/>
                  </a:ln>
                  <a:solidFill>
                    <a:srgbClr val="00338D"/>
                  </a:solidFill>
                  <a:effectLst/>
                  <a:uLnTx/>
                  <a:uFillTx/>
                  <a:latin typeface="Arial"/>
                  <a:ea typeface="+mn-ea"/>
                  <a:cs typeface="+mn-cs"/>
                </a:rPr>
                <a:t> </a:t>
              </a:r>
              <a:r>
                <a:rPr kumimoji="0" lang="el-GR" sz="1100" b="0" i="0" u="none" strike="noStrike" kern="1200" cap="none" spc="0" normalizeH="0" baseline="0" noProof="0">
                  <a:ln>
                    <a:noFill/>
                  </a:ln>
                  <a:solidFill>
                    <a:srgbClr val="00338D"/>
                  </a:solidFill>
                  <a:effectLst/>
                  <a:uLnTx/>
                  <a:uFillTx/>
                  <a:latin typeface="Arial"/>
                  <a:ea typeface="+mn-ea"/>
                  <a:cs typeface="+mn-cs"/>
                </a:rPr>
                <a:t>δημιουργεί εμπόδια στην ανάπτυξη της επιχείρησής τους, εκ των οποίων το 74% το χαρακτηρίζει σημαντικό ανασταλτικό παράγοντα.  </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9399C082-C180-A39E-F523-8B1AD139C48A}"/>
              </a:ext>
            </a:extLst>
          </p:cNvPr>
          <p:cNvGrpSpPr/>
          <p:nvPr/>
        </p:nvGrpSpPr>
        <p:grpSpPr>
          <a:xfrm>
            <a:off x="7978055" y="1549692"/>
            <a:ext cx="3197111" cy="1090148"/>
            <a:chOff x="1725669" y="1521008"/>
            <a:chExt cx="3197111" cy="1090148"/>
          </a:xfrm>
        </p:grpSpPr>
        <p:sp>
          <p:nvSpPr>
            <p:cNvPr id="22" name="Freeform: Shape 21">
              <a:extLst>
                <a:ext uri="{FF2B5EF4-FFF2-40B4-BE49-F238E27FC236}">
                  <a16:creationId xmlns:a16="http://schemas.microsoft.com/office/drawing/2014/main" id="{8ADAADA3-FD2D-8D5A-C4E4-53DFBAA4D79C}"/>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DEC85A08-1AAC-AAD4-C628-101E3CB38769}"/>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Τα αποτελέσματα της έρευνας δείχνουν ότι η πλειοψηφία των πωλήσεων (72%) δεν απευθύνεται στο τουριστικό κοινό, ενώ μόλις το 28% προέρχεται από τουρίστες.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B97F966D-3684-F61D-D7BC-4E30C7C6CB7A}"/>
              </a:ext>
            </a:extLst>
          </p:cNvPr>
          <p:cNvGrpSpPr/>
          <p:nvPr/>
        </p:nvGrpSpPr>
        <p:grpSpPr>
          <a:xfrm>
            <a:off x="8330468" y="3501001"/>
            <a:ext cx="3197111" cy="1090148"/>
            <a:chOff x="1725669" y="1521008"/>
            <a:chExt cx="3197111" cy="1090148"/>
          </a:xfrm>
        </p:grpSpPr>
        <p:sp>
          <p:nvSpPr>
            <p:cNvPr id="25" name="Freeform: Shape 24">
              <a:extLst>
                <a:ext uri="{FF2B5EF4-FFF2-40B4-BE49-F238E27FC236}">
                  <a16:creationId xmlns:a16="http://schemas.microsoft.com/office/drawing/2014/main" id="{39E0311D-4F4F-C994-2994-8E50C0C71A56}"/>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489A00BF-1F4D-F088-981B-2781608D4CF5}"/>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Μεγάλο ποσοστό των επιχειρήσεων (60%) δεν δραστηριοποιείται στο ηλεκτρονικό εμπόριο, εκ των οποίων μόνο το 23% να δηλώνει ότι είναι στα μελλοντικά σχέδια 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2EA5FBA-B655-2FF6-E8E0-DCCD7D38393B}"/>
              </a:ext>
            </a:extLst>
          </p:cNvPr>
          <p:cNvGrpSpPr/>
          <p:nvPr/>
        </p:nvGrpSpPr>
        <p:grpSpPr>
          <a:xfrm>
            <a:off x="1877200" y="4698423"/>
            <a:ext cx="3197112" cy="903943"/>
            <a:chOff x="1725668" y="1521008"/>
            <a:chExt cx="3197112" cy="903943"/>
          </a:xfrm>
        </p:grpSpPr>
        <p:sp>
          <p:nvSpPr>
            <p:cNvPr id="28" name="Freeform: Shape 27">
              <a:extLst>
                <a:ext uri="{FF2B5EF4-FFF2-40B4-BE49-F238E27FC236}">
                  <a16:creationId xmlns:a16="http://schemas.microsoft.com/office/drawing/2014/main" id="{3FBABAE4-BFEB-56A4-A6F2-30EA0F18518F}"/>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183DBB62-5D6C-6941-9266-2AA6583AB846}"/>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82% των ερωτηθέντων δηλώνουν ότι έχουν περιορίσει την παραγωγή τους λόγω των συνθηκών αγοράς και κόστους.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F3644F19-5B2A-A5F4-619E-CC6D9CCCD2CB}"/>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Αργυροχρυσοχοΐα</a:t>
            </a:r>
            <a:endParaRPr lang="en-GB" sz="4000" b="1">
              <a:latin typeface="KPMG Greek Thin" panose="020B0203030202040204" pitchFamily="34" charset="0"/>
            </a:endParaRPr>
          </a:p>
        </p:txBody>
      </p:sp>
      <p:pic>
        <p:nvPicPr>
          <p:cNvPr id="2" name="Graphic 1" descr="Wedding rings with solid fill">
            <a:extLst>
              <a:ext uri="{FF2B5EF4-FFF2-40B4-BE49-F238E27FC236}">
                <a16:creationId xmlns:a16="http://schemas.microsoft.com/office/drawing/2014/main" id="{EEB03511-C34F-78D3-EF1D-9585B4180DB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20431" y="355383"/>
            <a:ext cx="609818" cy="609816"/>
          </a:xfrm>
          <a:prstGeom prst="rect">
            <a:avLst/>
          </a:prstGeom>
        </p:spPr>
      </p:pic>
    </p:spTree>
    <p:extLst>
      <p:ext uri="{BB962C8B-B14F-4D97-AF65-F5344CB8AC3E}">
        <p14:creationId xmlns:p14="http://schemas.microsoft.com/office/powerpoint/2010/main" val="1893764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B62B0-8419-3F51-CC63-3CDAF3CD7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5ED81-B076-E6DB-873D-9CC43A7D7BC6}"/>
              </a:ext>
            </a:extLst>
          </p:cNvPr>
          <p:cNvSpPr>
            <a:spLocks noGrp="1"/>
          </p:cNvSpPr>
          <p:nvPr>
            <p:ph type="title"/>
          </p:nvPr>
        </p:nvSpPr>
        <p:spPr/>
        <p:txBody>
          <a:bodyPr/>
          <a:lstStyle/>
          <a:p>
            <a:r>
              <a:rPr lang="el-GR" sz="4000" dirty="0">
                <a:latin typeface="KPMG Greek Bold" panose="020B0803030202040204" pitchFamily="34" charset="0"/>
              </a:rPr>
              <a:t>Τρόφιμα </a:t>
            </a:r>
            <a:r>
              <a:rPr lang="en-US" sz="4000" dirty="0">
                <a:latin typeface="KPMG Greek Bold" panose="020B0803030202040204" pitchFamily="34" charset="0"/>
              </a:rPr>
              <a:t>- </a:t>
            </a:r>
            <a:r>
              <a:rPr lang="el-GR" sz="4000" dirty="0">
                <a:latin typeface="KPMG Greek Bold" panose="020B0803030202040204" pitchFamily="34" charset="0"/>
              </a:rPr>
              <a:t>Ποτά</a:t>
            </a:r>
            <a:endParaRPr lang="en-GB" sz="4000" b="1" dirty="0">
              <a:latin typeface="KPMG Greek Bold" panose="020B0803030202040204" pitchFamily="34" charset="0"/>
            </a:endParaRPr>
          </a:p>
        </p:txBody>
      </p:sp>
      <p:sp>
        <p:nvSpPr>
          <p:cNvPr id="9" name="TextBox 8">
            <a:extLst>
              <a:ext uri="{FF2B5EF4-FFF2-40B4-BE49-F238E27FC236}">
                <a16:creationId xmlns:a16="http://schemas.microsoft.com/office/drawing/2014/main" id="{8B879725-A2C4-FE46-455D-093BB9F81515}"/>
              </a:ext>
            </a:extLst>
          </p:cNvPr>
          <p:cNvSpPr txBox="1"/>
          <p:nvPr/>
        </p:nvSpPr>
        <p:spPr>
          <a:xfrm>
            <a:off x="520194" y="3615075"/>
            <a:ext cx="1464575" cy="1447256"/>
          </a:xfrm>
          <a:prstGeom prst="rect">
            <a:avLst/>
          </a:prstGeom>
          <a:noFill/>
        </p:spPr>
        <p:txBody>
          <a:bodyPr wrap="square" lIns="0" tIns="0" rIns="0" bIns="0" rtlCol="0">
            <a:spAutoFit/>
          </a:bodyPr>
          <a:lstStyle/>
          <a:p>
            <a:pPr marR="0" lvl="0" indent="0" fontAlgn="auto">
              <a:lnSpc>
                <a:spcPct val="110000"/>
              </a:lnSpc>
              <a:spcBef>
                <a:spcPts val="0"/>
              </a:spcBef>
              <a:spcAft>
                <a:spcPts val="300"/>
              </a:spcAft>
              <a:buClrTx/>
              <a:buSzTx/>
              <a:buFontTx/>
              <a:buNone/>
              <a:tabLst/>
              <a:defRPr/>
            </a:pPr>
            <a:r>
              <a:rPr lang="el-GR" sz="1200" b="1" dirty="0">
                <a:solidFill>
                  <a:srgbClr val="00338D"/>
                </a:solidFill>
              </a:rPr>
              <a:t>Υπηρεσίες Εστίασης</a:t>
            </a:r>
          </a:p>
          <a:p>
            <a:pPr lvl="0">
              <a:lnSpc>
                <a:spcPct val="110000"/>
              </a:lnSpc>
              <a:spcAft>
                <a:spcPts val="300"/>
              </a:spcAft>
              <a:defRPr/>
            </a:pPr>
            <a:r>
              <a:rPr lang="el-GR" sz="1000" dirty="0">
                <a:solidFill>
                  <a:schemeClr val="tx2"/>
                </a:solidFill>
              </a:rPr>
              <a:t>Ο ετήσιος κύκλος εργασιών των υπηρεσιών εστίασης μειώθηκε κατά 3,4% το 2025 (€10,735 δισ.) έναντι του 2024 (€11,117 δισ.).</a:t>
            </a:r>
          </a:p>
        </p:txBody>
      </p:sp>
      <p:sp>
        <p:nvSpPr>
          <p:cNvPr id="10" name="TextBox 9">
            <a:extLst>
              <a:ext uri="{FF2B5EF4-FFF2-40B4-BE49-F238E27FC236}">
                <a16:creationId xmlns:a16="http://schemas.microsoft.com/office/drawing/2014/main" id="{4208E167-22BF-1617-65F7-531CC0371380}"/>
              </a:ext>
            </a:extLst>
          </p:cNvPr>
          <p:cNvSpPr txBox="1"/>
          <p:nvPr/>
        </p:nvSpPr>
        <p:spPr>
          <a:xfrm>
            <a:off x="2171856" y="3633253"/>
            <a:ext cx="1519787" cy="1413400"/>
          </a:xfrm>
          <a:prstGeom prst="rect">
            <a:avLst/>
          </a:prstGeom>
          <a:noFill/>
        </p:spPr>
        <p:txBody>
          <a:bodyPr wrap="square" lIns="0" tIns="0" rIns="0" bIns="0" rtlCol="0">
            <a:spAutoFit/>
          </a:bodyPr>
          <a:lstStyle/>
          <a:p>
            <a:pPr marR="0" lvl="0" indent="0" fontAlgn="auto">
              <a:lnSpc>
                <a:spcPct val="110000"/>
              </a:lnSpc>
              <a:spcBef>
                <a:spcPts val="0"/>
              </a:spcBef>
              <a:spcAft>
                <a:spcPts val="300"/>
              </a:spcAft>
              <a:buClrTx/>
              <a:buSzTx/>
              <a:buFontTx/>
              <a:buNone/>
              <a:tabLst/>
              <a:defRPr/>
            </a:pPr>
            <a:r>
              <a:rPr lang="el-GR" sz="1200" b="1">
                <a:solidFill>
                  <a:srgbClr val="00338D"/>
                </a:solidFill>
              </a:rPr>
              <a:t>Κύκλος Εργασιών</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chemeClr val="tx2"/>
                </a:solidFill>
              </a:rPr>
              <a:t>Ο κύκλος εργασιών το 2025 στη βιομηχανία τροφίμων και ποτών ανήλθε στα €26,1 δισ., (+2,4% έναντι του 2024) διατηρώντας τη δυναμική του πορεία.</a:t>
            </a:r>
            <a:endParaRPr lang="en-GB" sz="1000">
              <a:solidFill>
                <a:srgbClr val="00338D"/>
              </a:solidFill>
            </a:endParaRPr>
          </a:p>
        </p:txBody>
      </p:sp>
      <p:sp>
        <p:nvSpPr>
          <p:cNvPr id="11" name="TextBox 10">
            <a:extLst>
              <a:ext uri="{FF2B5EF4-FFF2-40B4-BE49-F238E27FC236}">
                <a16:creationId xmlns:a16="http://schemas.microsoft.com/office/drawing/2014/main" id="{EE2648C0-0F22-49EA-0139-607AA674550B}"/>
              </a:ext>
            </a:extLst>
          </p:cNvPr>
          <p:cNvSpPr txBox="1"/>
          <p:nvPr/>
        </p:nvSpPr>
        <p:spPr>
          <a:xfrm>
            <a:off x="4043318" y="3648075"/>
            <a:ext cx="1559270" cy="1074846"/>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Εξαγωγές</a:t>
            </a:r>
            <a:endParaRPr lang="el-GR" sz="1400" b="1">
              <a:solidFill>
                <a:srgbClr val="00338D"/>
              </a:solidFill>
            </a:endParaRP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a:solidFill>
                  <a:schemeClr val="tx2"/>
                </a:solidFill>
              </a:rPr>
              <a:t>Οι εξαγωγές της βιομηχανίας τροφίμων και ποτών αυξήθηκαν από €2,83 δισ. το 2014 σε €6,96 δισ. το 2024.</a:t>
            </a:r>
            <a:endParaRPr lang="en-GB" sz="1000">
              <a:solidFill>
                <a:schemeClr val="tx2"/>
              </a:solidFill>
            </a:endParaRPr>
          </a:p>
        </p:txBody>
      </p:sp>
      <p:sp>
        <p:nvSpPr>
          <p:cNvPr id="12" name="TextBox 11">
            <a:extLst>
              <a:ext uri="{FF2B5EF4-FFF2-40B4-BE49-F238E27FC236}">
                <a16:creationId xmlns:a16="http://schemas.microsoft.com/office/drawing/2014/main" id="{083BBF0F-A6F4-A9C2-05F5-EDA48C7E8FA7}"/>
              </a:ext>
            </a:extLst>
          </p:cNvPr>
          <p:cNvSpPr txBox="1"/>
          <p:nvPr/>
        </p:nvSpPr>
        <p:spPr>
          <a:xfrm>
            <a:off x="5990439" y="3615075"/>
            <a:ext cx="1559270" cy="1108701"/>
          </a:xfrm>
          <a:prstGeom prst="rect">
            <a:avLst/>
          </a:prstGeom>
          <a:noFill/>
        </p:spPr>
        <p:txBody>
          <a:bodyPr wrap="square" lIns="0" tIns="0" rIns="0" bIns="0" rtlCol="0">
            <a:spAutoFit/>
          </a:bodyPr>
          <a:lstStyle/>
          <a:p>
            <a:pPr lvl="0">
              <a:lnSpc>
                <a:spcPct val="110000"/>
              </a:lnSpc>
              <a:spcAft>
                <a:spcPts val="300"/>
              </a:spcAft>
              <a:defRPr/>
            </a:pPr>
            <a:r>
              <a:rPr lang="el-GR" sz="1200" b="1">
                <a:solidFill>
                  <a:srgbClr val="00338D"/>
                </a:solidFill>
              </a:rPr>
              <a:t>ΑΠΑ του Κλάδου</a:t>
            </a:r>
          </a:p>
          <a:p>
            <a:pPr lvl="0">
              <a:lnSpc>
                <a:spcPct val="110000"/>
              </a:lnSpc>
              <a:spcAft>
                <a:spcPts val="300"/>
              </a:spcAft>
              <a:defRPr/>
            </a:pPr>
            <a:r>
              <a:rPr lang="el-GR" sz="1000">
                <a:solidFill>
                  <a:srgbClr val="00338D"/>
                </a:solidFill>
              </a:rPr>
              <a:t>Η Ακαθάριστη Προστιθέμενη Αξία του κλάδου αυξήθηκε από €3,5 δισ. το 2021 σε €4,7 δισ. το 2023.</a:t>
            </a:r>
          </a:p>
        </p:txBody>
      </p:sp>
      <p:sp>
        <p:nvSpPr>
          <p:cNvPr id="13" name="TextBox 12">
            <a:extLst>
              <a:ext uri="{FF2B5EF4-FFF2-40B4-BE49-F238E27FC236}">
                <a16:creationId xmlns:a16="http://schemas.microsoft.com/office/drawing/2014/main" id="{0E55D9B5-4D10-0CF2-ACD8-770245B95540}"/>
              </a:ext>
            </a:extLst>
          </p:cNvPr>
          <p:cNvSpPr txBox="1"/>
          <p:nvPr/>
        </p:nvSpPr>
        <p:spPr>
          <a:xfrm>
            <a:off x="9939729" y="3633253"/>
            <a:ext cx="1523379" cy="1447256"/>
          </a:xfrm>
          <a:prstGeom prst="rect">
            <a:avLst/>
          </a:prstGeom>
          <a:noFill/>
        </p:spPr>
        <p:txBody>
          <a:bodyPr wrap="square" lIns="0" tIns="0" rIns="0" bIns="0" rtlCol="0">
            <a:spAutoFit/>
          </a:bodyPr>
          <a:lstStyle/>
          <a:p>
            <a:pPr lvl="0">
              <a:lnSpc>
                <a:spcPct val="110000"/>
              </a:lnSpc>
              <a:spcAft>
                <a:spcPts val="300"/>
              </a:spcAft>
              <a:defRPr/>
            </a:pPr>
            <a:r>
              <a:rPr lang="el-GR" sz="1200" b="1">
                <a:solidFill>
                  <a:srgbClr val="00338D"/>
                </a:solidFill>
              </a:rPr>
              <a:t>Απασχόληση</a:t>
            </a:r>
            <a:endParaRPr lang="en-GB" sz="1400" b="1">
              <a:solidFill>
                <a:srgbClr val="00338D"/>
              </a:solidFill>
            </a:endParaRPr>
          </a:p>
          <a:p>
            <a:pPr lvl="0">
              <a:lnSpc>
                <a:spcPct val="110000"/>
              </a:lnSpc>
              <a:spcAft>
                <a:spcPts val="600"/>
              </a:spcAft>
              <a:defRPr/>
            </a:pPr>
            <a:r>
              <a:rPr lang="el-GR" sz="1000">
                <a:solidFill>
                  <a:srgbClr val="00338D"/>
                </a:solidFill>
              </a:rPr>
              <a:t>Η Βιομηχανία τροφίμων-ποτών απασχόλησε περίπου 165 χιλ. εργαζόμενους το 2024, (~40% της συνολικής απασχόλησης στη μεταποίηση).</a:t>
            </a:r>
          </a:p>
        </p:txBody>
      </p:sp>
      <p:cxnSp>
        <p:nvCxnSpPr>
          <p:cNvPr id="14" name="Straight Connector 13">
            <a:extLst>
              <a:ext uri="{FF2B5EF4-FFF2-40B4-BE49-F238E27FC236}">
                <a16:creationId xmlns:a16="http://schemas.microsoft.com/office/drawing/2014/main" id="{55ACC7A8-7BD5-EA14-8FD1-6FFDB3EF573F}"/>
              </a:ext>
            </a:extLst>
          </p:cNvPr>
          <p:cNvCxnSpPr>
            <a:cxnSpLocks/>
          </p:cNvCxnSpPr>
          <p:nvPr/>
        </p:nvCxnSpPr>
        <p:spPr>
          <a:xfrm>
            <a:off x="190500" y="2703081"/>
            <a:ext cx="117224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015BEE32-FAAC-1406-E807-9630712593D7}"/>
              </a:ext>
            </a:extLst>
          </p:cNvPr>
          <p:cNvSpPr/>
          <p:nvPr/>
        </p:nvSpPr>
        <p:spPr>
          <a:xfrm>
            <a:off x="404318" y="2121582"/>
            <a:ext cx="1044000" cy="104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1600">
                <a:solidFill>
                  <a:srgbClr val="FFFFFF"/>
                </a:solidFill>
                <a:latin typeface="KPMG Greek Bold" panose="020B0803030202040204" pitchFamily="34" charset="0"/>
              </a:rPr>
              <a:t>-3,4%</a:t>
            </a:r>
            <a:endParaRPr lang="en-GB" sz="1600">
              <a:solidFill>
                <a:srgbClr val="FFFFFF"/>
              </a:solidFill>
              <a:latin typeface="KPMG Greek Bold" panose="020B0803030202040204" pitchFamily="34" charset="0"/>
            </a:endParaRPr>
          </a:p>
        </p:txBody>
      </p:sp>
      <p:sp>
        <p:nvSpPr>
          <p:cNvPr id="5" name="Oval 4">
            <a:extLst>
              <a:ext uri="{FF2B5EF4-FFF2-40B4-BE49-F238E27FC236}">
                <a16:creationId xmlns:a16="http://schemas.microsoft.com/office/drawing/2014/main" id="{C51C06BF-CDFB-66D8-4FE3-6D32D228B0AD}"/>
              </a:ext>
            </a:extLst>
          </p:cNvPr>
          <p:cNvSpPr/>
          <p:nvPr/>
        </p:nvSpPr>
        <p:spPr>
          <a:xfrm>
            <a:off x="2344873" y="2265582"/>
            <a:ext cx="756000" cy="7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+2,4%</a:t>
            </a:r>
          </a:p>
        </p:txBody>
      </p:sp>
      <p:sp>
        <p:nvSpPr>
          <p:cNvPr id="7" name="Oval 6">
            <a:extLst>
              <a:ext uri="{FF2B5EF4-FFF2-40B4-BE49-F238E27FC236}">
                <a16:creationId xmlns:a16="http://schemas.microsoft.com/office/drawing/2014/main" id="{292844F0-EE86-1323-9091-F221676BCC41}"/>
              </a:ext>
            </a:extLst>
          </p:cNvPr>
          <p:cNvSpPr/>
          <p:nvPr/>
        </p:nvSpPr>
        <p:spPr>
          <a:xfrm>
            <a:off x="5928823" y="2157582"/>
            <a:ext cx="1116000" cy="11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400">
                <a:solidFill>
                  <a:srgbClr val="FFFFFF"/>
                </a:solidFill>
                <a:latin typeface="KPMG Bold"/>
              </a:rPr>
              <a:t>+34%</a:t>
            </a:r>
            <a:endParaRPr lang="en-GB" sz="2400">
              <a:solidFill>
                <a:srgbClr val="FFFFFF"/>
              </a:solidFill>
              <a:latin typeface="KPMG Bold"/>
            </a:endParaRPr>
          </a:p>
        </p:txBody>
      </p:sp>
      <p:sp>
        <p:nvSpPr>
          <p:cNvPr id="8" name="Oval 7">
            <a:extLst>
              <a:ext uri="{FF2B5EF4-FFF2-40B4-BE49-F238E27FC236}">
                <a16:creationId xmlns:a16="http://schemas.microsoft.com/office/drawing/2014/main" id="{F79597A0-CDFE-2826-3354-17D85A6BD113}"/>
              </a:ext>
            </a:extLst>
          </p:cNvPr>
          <p:cNvSpPr/>
          <p:nvPr/>
        </p:nvSpPr>
        <p:spPr>
          <a:xfrm>
            <a:off x="7538732" y="1831419"/>
            <a:ext cx="1476000" cy="1476000"/>
          </a:xfrm>
          <a:prstGeom prst="ellipse">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lnSpc>
                <a:spcPct val="70000"/>
              </a:lnSpc>
              <a:spcAft>
                <a:spcPts val="600"/>
              </a:spcAft>
              <a:defRPr/>
            </a:pPr>
            <a:r>
              <a:rPr lang="el-GR" sz="2000">
                <a:solidFill>
                  <a:srgbClr val="00338D"/>
                </a:solidFill>
                <a:latin typeface="KPMG Greek Bold" panose="020B0803030202040204" pitchFamily="34" charset="0"/>
              </a:rPr>
              <a:t>15,7 χιλ. </a:t>
            </a:r>
            <a:endParaRPr lang="en-GB" sz="2000">
              <a:solidFill>
                <a:srgbClr val="00338D"/>
              </a:solidFill>
              <a:latin typeface="KPMG Greek Bold" panose="020B0803030202040204" pitchFamily="34" charset="0"/>
            </a:endParaRPr>
          </a:p>
        </p:txBody>
      </p:sp>
      <p:sp>
        <p:nvSpPr>
          <p:cNvPr id="6" name="Oval 5">
            <a:extLst>
              <a:ext uri="{FF2B5EF4-FFF2-40B4-BE49-F238E27FC236}">
                <a16:creationId xmlns:a16="http://schemas.microsoft.com/office/drawing/2014/main" id="{56A738E2-BB00-8921-B978-20405E30D7D0}"/>
              </a:ext>
            </a:extLst>
          </p:cNvPr>
          <p:cNvSpPr/>
          <p:nvPr/>
        </p:nvSpPr>
        <p:spPr>
          <a:xfrm>
            <a:off x="3679792" y="1859037"/>
            <a:ext cx="1620000" cy="16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l-GR" sz="3600" b="0" i="0" u="none" strike="noStrike" kern="1200" cap="none" spc="0" normalizeH="0" baseline="0" noProof="0" dirty="0">
                <a:ln>
                  <a:noFill/>
                </a:ln>
                <a:solidFill>
                  <a:srgbClr val="FFFFFF"/>
                </a:solidFill>
                <a:effectLst/>
                <a:uLnTx/>
                <a:uFillTx/>
                <a:latin typeface="KPMG Greek Bold" panose="020B0803030202040204" pitchFamily="34" charset="0"/>
                <a:ea typeface="+mn-ea"/>
                <a:cs typeface="+mn-cs"/>
              </a:rPr>
              <a:t>+146%</a:t>
            </a:r>
          </a:p>
        </p:txBody>
      </p:sp>
      <p:sp>
        <p:nvSpPr>
          <p:cNvPr id="23" name="TextBox 22">
            <a:extLst>
              <a:ext uri="{FF2B5EF4-FFF2-40B4-BE49-F238E27FC236}">
                <a16:creationId xmlns:a16="http://schemas.microsoft.com/office/drawing/2014/main" id="{FE51EC83-B3E3-090A-17FA-5ACB3AF9340C}"/>
              </a:ext>
            </a:extLst>
          </p:cNvPr>
          <p:cNvSpPr txBox="1"/>
          <p:nvPr/>
        </p:nvSpPr>
        <p:spPr>
          <a:xfrm>
            <a:off x="996882" y="965199"/>
            <a:ext cx="9454710" cy="835933"/>
          </a:xfrm>
          <a:prstGeom prst="rect">
            <a:avLst/>
          </a:prstGeom>
        </p:spPr>
        <p:txBody>
          <a:bodyPr vert="horz" wrap="square" lIns="0" tIns="0" rIns="0" bIns="0" rtlCol="0" anchor="t" anchorCtr="0">
            <a:noAutofit/>
          </a:bodyPr>
          <a:lstStyle/>
          <a:p>
            <a:pPr>
              <a:spcAft>
                <a:spcPts val="600"/>
              </a:spcAft>
            </a:pPr>
            <a:r>
              <a:rPr lang="el-GR" sz="1200">
                <a:solidFill>
                  <a:schemeClr val="accent2"/>
                </a:solidFill>
              </a:rPr>
              <a:t>Ο κλάδος στην Ελλάδα διατηρεί ισχυρή θέση στην κατανάλωση και τη φιλοξενία, επηρεαζόμενος άμεσα από τον τουρισμό, την εποχικότητα και το κόστος λειτουργίας.</a:t>
            </a:r>
          </a:p>
        </p:txBody>
      </p:sp>
      <p:sp>
        <p:nvSpPr>
          <p:cNvPr id="24" name="Oval 23">
            <a:extLst>
              <a:ext uri="{FF2B5EF4-FFF2-40B4-BE49-F238E27FC236}">
                <a16:creationId xmlns:a16="http://schemas.microsoft.com/office/drawing/2014/main" id="{9A7A7453-7192-B305-06C5-5F967D4499F4}"/>
              </a:ext>
            </a:extLst>
          </p:cNvPr>
          <p:cNvSpPr/>
          <p:nvPr/>
        </p:nvSpPr>
        <p:spPr>
          <a:xfrm>
            <a:off x="9462817" y="1707538"/>
            <a:ext cx="1836000" cy="1836000"/>
          </a:xfrm>
          <a:prstGeom prst="ellipse">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lang="el-GR" sz="4000" dirty="0">
                <a:solidFill>
                  <a:srgbClr val="FFFFFF"/>
                </a:solidFill>
                <a:latin typeface="KPMG Greek Bold" panose="020B0803030202040204" pitchFamily="34" charset="0"/>
              </a:rPr>
              <a:t>165 χιλ. </a:t>
            </a:r>
          </a:p>
        </p:txBody>
      </p:sp>
      <p:sp>
        <p:nvSpPr>
          <p:cNvPr id="29" name="TextBox 28">
            <a:extLst>
              <a:ext uri="{FF2B5EF4-FFF2-40B4-BE49-F238E27FC236}">
                <a16:creationId xmlns:a16="http://schemas.microsoft.com/office/drawing/2014/main" id="{FE8BFF8C-CC19-C888-65B3-79D7118DE436}"/>
              </a:ext>
            </a:extLst>
          </p:cNvPr>
          <p:cNvSpPr txBox="1"/>
          <p:nvPr/>
        </p:nvSpPr>
        <p:spPr>
          <a:xfrm>
            <a:off x="7992608" y="3573825"/>
            <a:ext cx="1559270" cy="1277979"/>
          </a:xfrm>
          <a:prstGeom prst="rect">
            <a:avLst/>
          </a:prstGeom>
          <a:noFill/>
        </p:spPr>
        <p:txBody>
          <a:bodyPr wrap="square" lIns="0" tIns="0" rIns="0" bIns="0" rtlCol="0">
            <a:spAutoFit/>
          </a:bodyPr>
          <a:lstStyle/>
          <a:p>
            <a:pPr>
              <a:lnSpc>
                <a:spcPct val="110000"/>
              </a:lnSpc>
              <a:spcAft>
                <a:spcPts val="300"/>
              </a:spcAft>
              <a:defRPr/>
            </a:pPr>
            <a:r>
              <a:rPr lang="el-GR" sz="1200" b="1">
                <a:solidFill>
                  <a:srgbClr val="00338D"/>
                </a:solidFill>
              </a:rPr>
              <a:t>Αριθμός Επιχειρήσεων</a:t>
            </a:r>
            <a:endParaRPr lang="en-GB" sz="1200" b="1">
              <a:solidFill>
                <a:srgbClr val="00338D"/>
              </a:solidFill>
            </a:endParaRPr>
          </a:p>
          <a:p>
            <a:pPr lvl="0">
              <a:lnSpc>
                <a:spcPct val="110000"/>
              </a:lnSpc>
              <a:spcAft>
                <a:spcPts val="600"/>
              </a:spcAft>
              <a:defRPr/>
            </a:pPr>
            <a:r>
              <a:rPr lang="el-GR" sz="1000">
                <a:solidFill>
                  <a:srgbClr val="00338D"/>
                </a:solidFill>
              </a:rPr>
              <a:t>Το 2023, ο κλάδος αριθμούσε 15,7 χιλ. επιχειρήσεις, αντιπροσωπεύοντας το 27,4% της μεταποίησης.</a:t>
            </a:r>
          </a:p>
        </p:txBody>
      </p:sp>
      <p:pic>
        <p:nvPicPr>
          <p:cNvPr id="16" name="Graphic 15" descr="Pasta with solid fill">
            <a:extLst>
              <a:ext uri="{FF2B5EF4-FFF2-40B4-BE49-F238E27FC236}">
                <a16:creationId xmlns:a16="http://schemas.microsoft.com/office/drawing/2014/main" id="{C750FADB-B592-6E9A-1AC0-4932729C49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7004" y="422787"/>
            <a:ext cx="459961" cy="459961"/>
          </a:xfrm>
          <a:prstGeom prst="rect">
            <a:avLst/>
          </a:prstGeom>
        </p:spPr>
      </p:pic>
      <p:pic>
        <p:nvPicPr>
          <p:cNvPr id="18" name="Graphic 17" descr="Wine with solid fill">
            <a:extLst>
              <a:ext uri="{FF2B5EF4-FFF2-40B4-BE49-F238E27FC236}">
                <a16:creationId xmlns:a16="http://schemas.microsoft.com/office/drawing/2014/main" id="{5A7EDF25-62F8-9973-B975-8F88103C66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2924" y="433184"/>
            <a:ext cx="420825" cy="420825"/>
          </a:xfrm>
          <a:prstGeom prst="rect">
            <a:avLst/>
          </a:prstGeom>
        </p:spPr>
      </p:pic>
    </p:spTree>
    <p:extLst>
      <p:ext uri="{BB962C8B-B14F-4D97-AF65-F5344CB8AC3E}">
        <p14:creationId xmlns:p14="http://schemas.microsoft.com/office/powerpoint/2010/main" val="3239491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A9515-8C17-5F36-4A95-759118008CE2}"/>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B344D2B3-7BE0-86EE-BC83-0F64D3AD5D28}"/>
              </a:ext>
            </a:extLst>
          </p:cNvPr>
          <p:cNvSpPr/>
          <p:nvPr/>
        </p:nvSpPr>
        <p:spPr>
          <a:xfrm>
            <a:off x="4451848" y="1596713"/>
            <a:ext cx="1224000" cy="1224000"/>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50</a:t>
            </a:r>
            <a:r>
              <a:rPr kumimoji="0" lang="en-GB"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1" name="Oval 10">
            <a:extLst>
              <a:ext uri="{FF2B5EF4-FFF2-40B4-BE49-F238E27FC236}">
                <a16:creationId xmlns:a16="http://schemas.microsoft.com/office/drawing/2014/main" id="{E321000E-D623-0EC9-3139-CD1536652DD2}"/>
              </a:ext>
            </a:extLst>
          </p:cNvPr>
          <p:cNvSpPr/>
          <p:nvPr/>
        </p:nvSpPr>
        <p:spPr>
          <a:xfrm>
            <a:off x="3857493" y="2867088"/>
            <a:ext cx="1440000" cy="1440000"/>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60</a:t>
            </a:r>
            <a:r>
              <a:rPr kumimoji="0" lang="en-GB" sz="44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2" name="Oval 11">
            <a:extLst>
              <a:ext uri="{FF2B5EF4-FFF2-40B4-BE49-F238E27FC236}">
                <a16:creationId xmlns:a16="http://schemas.microsoft.com/office/drawing/2014/main" id="{FF50B10D-EFC5-0201-DE98-6DD34258CA25}"/>
              </a:ext>
            </a:extLst>
          </p:cNvPr>
          <p:cNvSpPr/>
          <p:nvPr/>
        </p:nvSpPr>
        <p:spPr>
          <a:xfrm>
            <a:off x="5877839" y="1785815"/>
            <a:ext cx="1080000" cy="1080000"/>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32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40</a:t>
            </a:r>
            <a:r>
              <a:rPr kumimoji="0" lang="en-GB" sz="32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sp>
        <p:nvSpPr>
          <p:cNvPr id="13" name="Oval 12">
            <a:extLst>
              <a:ext uri="{FF2B5EF4-FFF2-40B4-BE49-F238E27FC236}">
                <a16:creationId xmlns:a16="http://schemas.microsoft.com/office/drawing/2014/main" id="{77F7F888-7F55-C90A-B5F8-33F36EC9E23F}"/>
              </a:ext>
            </a:extLst>
          </p:cNvPr>
          <p:cNvSpPr/>
          <p:nvPr/>
        </p:nvSpPr>
        <p:spPr>
          <a:xfrm>
            <a:off x="6401854" y="2805918"/>
            <a:ext cx="1080000" cy="1080000"/>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20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rPr>
              <a:t>7 στους 10</a:t>
            </a:r>
            <a:endParaRPr kumimoji="0" lang="en-GB" sz="2000" b="0" i="0" u="none" strike="noStrike" kern="1200" cap="none" spc="0" normalizeH="0" baseline="0" noProof="0">
              <a:ln>
                <a:noFill/>
              </a:ln>
              <a:solidFill>
                <a:srgbClr val="FFFFFF"/>
              </a:solidFill>
              <a:effectLst/>
              <a:uLnTx/>
              <a:uFillTx/>
              <a:latin typeface="KPMG Greek Bold" panose="020B0803030202040204" pitchFamily="34" charset="0"/>
              <a:ea typeface="+mn-ea"/>
              <a:cs typeface="+mn-cs"/>
            </a:endParaRPr>
          </a:p>
        </p:txBody>
      </p:sp>
      <p:sp>
        <p:nvSpPr>
          <p:cNvPr id="15" name="Oval 14">
            <a:extLst>
              <a:ext uri="{FF2B5EF4-FFF2-40B4-BE49-F238E27FC236}">
                <a16:creationId xmlns:a16="http://schemas.microsoft.com/office/drawing/2014/main" id="{9EF8EC28-30CC-D3F6-0930-58AB6018E572}"/>
              </a:ext>
            </a:extLst>
          </p:cNvPr>
          <p:cNvSpPr/>
          <p:nvPr/>
        </p:nvSpPr>
        <p:spPr>
          <a:xfrm>
            <a:off x="4601773" y="4277995"/>
            <a:ext cx="1440000" cy="1440000"/>
          </a:xfrm>
          <a:prstGeom prst="ellipse">
            <a:avLst/>
          </a:prstGeom>
          <a:solidFill>
            <a:srgbClr val="ACEA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4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60</a:t>
            </a:r>
            <a:r>
              <a:rPr kumimoji="0" lang="en-GB" sz="4400" b="0" i="0" u="none" strike="noStrike" kern="1200" cap="none" spc="0" normalizeH="0" baseline="0" noProof="0">
                <a:ln>
                  <a:noFill/>
                </a:ln>
                <a:solidFill>
                  <a:srgbClr val="00338D"/>
                </a:solidFill>
                <a:effectLst/>
                <a:uLnTx/>
                <a:uFillTx/>
                <a:latin typeface="KPMG Bold" panose="020B0803030202040204" pitchFamily="34" charset="0"/>
                <a:ea typeface="+mn-ea"/>
                <a:cs typeface="+mn-cs"/>
              </a:rPr>
              <a:t>%</a:t>
            </a:r>
          </a:p>
        </p:txBody>
      </p:sp>
      <p:grpSp>
        <p:nvGrpSpPr>
          <p:cNvPr id="4" name="Group 3">
            <a:extLst>
              <a:ext uri="{FF2B5EF4-FFF2-40B4-BE49-F238E27FC236}">
                <a16:creationId xmlns:a16="http://schemas.microsoft.com/office/drawing/2014/main" id="{D31C7D40-72F0-3174-30AA-414CC264E15B}"/>
              </a:ext>
            </a:extLst>
          </p:cNvPr>
          <p:cNvGrpSpPr/>
          <p:nvPr/>
        </p:nvGrpSpPr>
        <p:grpSpPr>
          <a:xfrm>
            <a:off x="1299569" y="1322126"/>
            <a:ext cx="3197112" cy="903943"/>
            <a:chOff x="1725668" y="1521008"/>
            <a:chExt cx="3197112" cy="903943"/>
          </a:xfrm>
        </p:grpSpPr>
        <p:sp>
          <p:nvSpPr>
            <p:cNvPr id="16" name="Freeform: Shape 15">
              <a:extLst>
                <a:ext uri="{FF2B5EF4-FFF2-40B4-BE49-F238E27FC236}">
                  <a16:creationId xmlns:a16="http://schemas.microsoft.com/office/drawing/2014/main" id="{8D01D46E-F02F-51AF-4E8C-80B9E4499C6F}"/>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21437BAE-399E-61C5-EC37-63304B09EAE3}"/>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50% των ερωτηθέντων δήλωσε πως ο κύκλος εργασιών της επιχείρησής τους έχει μειωθεί την τελευταία διετία.</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6A80151B-5EAE-B5FE-95A6-70FEB7D692A2}"/>
              </a:ext>
            </a:extLst>
          </p:cNvPr>
          <p:cNvGrpSpPr/>
          <p:nvPr/>
        </p:nvGrpSpPr>
        <p:grpSpPr>
          <a:xfrm>
            <a:off x="630455" y="2780174"/>
            <a:ext cx="3197112" cy="903943"/>
            <a:chOff x="1725668" y="1521008"/>
            <a:chExt cx="3197112" cy="903943"/>
          </a:xfrm>
        </p:grpSpPr>
        <p:sp>
          <p:nvSpPr>
            <p:cNvPr id="19" name="Freeform: Shape 18">
              <a:extLst>
                <a:ext uri="{FF2B5EF4-FFF2-40B4-BE49-F238E27FC236}">
                  <a16:creationId xmlns:a16="http://schemas.microsoft.com/office/drawing/2014/main" id="{499F6A2A-4834-6DE4-73A7-21E7FAB48BB4}"/>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947E3F-E9B8-6DDC-086A-7C3966E1773D}"/>
                </a:ext>
              </a:extLst>
            </p:cNvPr>
            <p:cNvSpPr txBox="1"/>
            <p:nvPr/>
          </p:nvSpPr>
          <p:spPr>
            <a:xfrm>
              <a:off x="1725668"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dirty="0">
                  <a:ln>
                    <a:noFill/>
                  </a:ln>
                  <a:solidFill>
                    <a:srgbClr val="00338D"/>
                  </a:solidFill>
                  <a:effectLst/>
                  <a:uLnTx/>
                  <a:uFillTx/>
                  <a:latin typeface="Arial"/>
                  <a:ea typeface="+mn-ea"/>
                  <a:cs typeface="+mn-cs"/>
                </a:rPr>
                <a:t>Παρατηρείται ότι το 60% των συμμετεχόντων τόνισε ότι υπάρχει σημαντική αύξηση στο κόστος των βασικών πρώτων υλών.</a:t>
              </a:r>
            </a:p>
          </p:txBody>
        </p:sp>
      </p:grpSp>
      <p:grpSp>
        <p:nvGrpSpPr>
          <p:cNvPr id="21" name="Group 20">
            <a:extLst>
              <a:ext uri="{FF2B5EF4-FFF2-40B4-BE49-F238E27FC236}">
                <a16:creationId xmlns:a16="http://schemas.microsoft.com/office/drawing/2014/main" id="{0E0DFB40-F245-920F-2546-B32D48EF95CD}"/>
              </a:ext>
            </a:extLst>
          </p:cNvPr>
          <p:cNvGrpSpPr/>
          <p:nvPr/>
        </p:nvGrpSpPr>
        <p:grpSpPr>
          <a:xfrm>
            <a:off x="6816973" y="1321157"/>
            <a:ext cx="3197111" cy="903943"/>
            <a:chOff x="1725669" y="1521008"/>
            <a:chExt cx="3197111" cy="903943"/>
          </a:xfrm>
        </p:grpSpPr>
        <p:sp>
          <p:nvSpPr>
            <p:cNvPr id="22" name="Freeform: Shape 21">
              <a:extLst>
                <a:ext uri="{FF2B5EF4-FFF2-40B4-BE49-F238E27FC236}">
                  <a16:creationId xmlns:a16="http://schemas.microsoft.com/office/drawing/2014/main" id="{50DBC062-769A-D5AF-42C5-EE8D3EA9EF11}"/>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7ED1EC2C-BA42-30D8-6586-547325BE83F8}"/>
                </a:ext>
              </a:extLst>
            </p:cNvPr>
            <p:cNvSpPr txBox="1"/>
            <p:nvPr/>
          </p:nvSpPr>
          <p:spPr>
            <a:xfrm>
              <a:off x="2563847"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Μείωση της ζήτησης αναφέρει το 40% των επιχειρήσεων, ενώ σταθερότητα και αύξηση καταγράφονται σε ίσα ποσοστά (30% αντίστοιχα).</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AE94DC10-502E-ABEA-A76A-EB11F572947B}"/>
              </a:ext>
            </a:extLst>
          </p:cNvPr>
          <p:cNvGrpSpPr/>
          <p:nvPr/>
        </p:nvGrpSpPr>
        <p:grpSpPr>
          <a:xfrm>
            <a:off x="7496549" y="2523046"/>
            <a:ext cx="3197111" cy="903943"/>
            <a:chOff x="1725669" y="1521008"/>
            <a:chExt cx="3197111" cy="903943"/>
          </a:xfrm>
        </p:grpSpPr>
        <p:sp>
          <p:nvSpPr>
            <p:cNvPr id="25" name="Freeform: Shape 24">
              <a:extLst>
                <a:ext uri="{FF2B5EF4-FFF2-40B4-BE49-F238E27FC236}">
                  <a16:creationId xmlns:a16="http://schemas.microsoft.com/office/drawing/2014/main" id="{609D884E-328F-D3CE-52CA-8A217B389B2A}"/>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D2F2998F-0D65-3A3A-959E-B666E3B1A300}"/>
                </a:ext>
              </a:extLst>
            </p:cNvPr>
            <p:cNvSpPr txBox="1"/>
            <p:nvPr/>
          </p:nvSpPr>
          <p:spPr>
            <a:xfrm>
              <a:off x="2563847" y="1694558"/>
              <a:ext cx="2358933" cy="73039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7 στους 10 ερωτηθέντες τονίζουν ότι είναι αρκετά έντονη η πίεση που δέχονται από το διεθνή ανταγωνισμό και τις εισαγωγές.</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3696C85-01A2-033C-E760-58009C40ABE5}"/>
              </a:ext>
            </a:extLst>
          </p:cNvPr>
          <p:cNvGrpSpPr/>
          <p:nvPr/>
        </p:nvGrpSpPr>
        <p:grpSpPr>
          <a:xfrm>
            <a:off x="1377284" y="4273149"/>
            <a:ext cx="3197112" cy="1090148"/>
            <a:chOff x="1725668" y="1521008"/>
            <a:chExt cx="3197112" cy="1090148"/>
          </a:xfrm>
        </p:grpSpPr>
        <p:sp>
          <p:nvSpPr>
            <p:cNvPr id="28" name="Freeform: Shape 27">
              <a:extLst>
                <a:ext uri="{FF2B5EF4-FFF2-40B4-BE49-F238E27FC236}">
                  <a16:creationId xmlns:a16="http://schemas.microsoft.com/office/drawing/2014/main" id="{5BFE0DF4-3048-BD8F-1DAD-0CB1D720CDF2}"/>
                </a:ext>
              </a:extLst>
            </p:cNvPr>
            <p:cNvSpPr/>
            <p:nvPr/>
          </p:nvSpPr>
          <p:spPr>
            <a:xfrm flipH="1">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F1980F20-261B-0166-0F16-52AEC59404E3}"/>
                </a:ext>
              </a:extLst>
            </p:cNvPr>
            <p:cNvSpPr txBox="1"/>
            <p:nvPr/>
          </p:nvSpPr>
          <p:spPr>
            <a:xfrm>
              <a:off x="1725668"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Περιορισμένη εμφανίζεται η δυνατότητα </a:t>
              </a:r>
              <a:r>
                <a:rPr kumimoji="0" lang="el-GR" sz="1100" b="0" i="0" u="none" strike="noStrike" kern="1200" cap="none" spc="0" normalizeH="0" baseline="0" noProof="0" err="1">
                  <a:ln>
                    <a:noFill/>
                  </a:ln>
                  <a:solidFill>
                    <a:srgbClr val="00338D"/>
                  </a:solidFill>
                  <a:effectLst/>
                  <a:uLnTx/>
                  <a:uFillTx/>
                  <a:latin typeface="Arial"/>
                  <a:ea typeface="+mn-ea"/>
                  <a:cs typeface="+mn-cs"/>
                </a:rPr>
                <a:t>μετακύλισης</a:t>
              </a:r>
              <a:r>
                <a:rPr kumimoji="0" lang="el-GR" sz="1100" b="0" i="0" u="none" strike="noStrike" kern="1200" cap="none" spc="0" normalizeH="0" baseline="0" noProof="0">
                  <a:ln>
                    <a:noFill/>
                  </a:ln>
                  <a:solidFill>
                    <a:srgbClr val="00338D"/>
                  </a:solidFill>
                  <a:effectLst/>
                  <a:uLnTx/>
                  <a:uFillTx/>
                  <a:latin typeface="Arial"/>
                  <a:ea typeface="+mn-ea"/>
                  <a:cs typeface="+mn-cs"/>
                </a:rPr>
                <a:t> του αυξημένου κόστους παραγωγής στους πελάτες, σύμφωνα με το 60% των ερωτηθέντων.</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
        <p:nvSpPr>
          <p:cNvPr id="3" name="Title 1">
            <a:extLst>
              <a:ext uri="{FF2B5EF4-FFF2-40B4-BE49-F238E27FC236}">
                <a16:creationId xmlns:a16="http://schemas.microsoft.com/office/drawing/2014/main" id="{FDE2C107-4F94-FD69-D9A9-7192595B6371}"/>
              </a:ext>
            </a:extLst>
          </p:cNvPr>
          <p:cNvSpPr>
            <a:spLocks noGrp="1"/>
          </p:cNvSpPr>
          <p:nvPr>
            <p:ph type="title"/>
          </p:nvPr>
        </p:nvSpPr>
        <p:spPr>
          <a:xfrm>
            <a:off x="1055550" y="431800"/>
            <a:ext cx="10195200" cy="533400"/>
          </a:xfrm>
        </p:spPr>
        <p:txBody>
          <a:bodyPr/>
          <a:lstStyle/>
          <a:p>
            <a:r>
              <a:rPr lang="el-GR" sz="4000" b="1">
                <a:latin typeface="KPMG Greek Bold" panose="020B0803030202040204" pitchFamily="34" charset="0"/>
              </a:rPr>
              <a:t>Κλαδική  Έρευνα: </a:t>
            </a:r>
            <a:r>
              <a:rPr lang="el-GR" sz="4000" b="1">
                <a:latin typeface="KPMG Greek Thin" panose="020B0203030202040204" pitchFamily="34" charset="0"/>
              </a:rPr>
              <a:t>Τρόφιμα - Ποτά</a:t>
            </a:r>
            <a:endParaRPr lang="en-GB" sz="4000" b="1">
              <a:latin typeface="KPMG Greek Thin" panose="020B0203030202040204" pitchFamily="34" charset="0"/>
            </a:endParaRPr>
          </a:p>
        </p:txBody>
      </p:sp>
      <p:pic>
        <p:nvPicPr>
          <p:cNvPr id="2" name="Graphic 1" descr="Pasta with solid fill">
            <a:extLst>
              <a:ext uri="{FF2B5EF4-FFF2-40B4-BE49-F238E27FC236}">
                <a16:creationId xmlns:a16="http://schemas.microsoft.com/office/drawing/2014/main" id="{435DB343-EE8B-FD71-2B47-917B3D762EF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17004" y="422787"/>
            <a:ext cx="459961" cy="459961"/>
          </a:xfrm>
          <a:prstGeom prst="rect">
            <a:avLst/>
          </a:prstGeom>
        </p:spPr>
      </p:pic>
      <p:pic>
        <p:nvPicPr>
          <p:cNvPr id="6" name="Graphic 5" descr="Wine with solid fill">
            <a:extLst>
              <a:ext uri="{FF2B5EF4-FFF2-40B4-BE49-F238E27FC236}">
                <a16:creationId xmlns:a16="http://schemas.microsoft.com/office/drawing/2014/main" id="{5D6CC3E1-CAC7-9174-362B-5AFC81BB33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2924" y="433184"/>
            <a:ext cx="420825" cy="420825"/>
          </a:xfrm>
          <a:prstGeom prst="rect">
            <a:avLst/>
          </a:prstGeom>
        </p:spPr>
      </p:pic>
      <p:sp>
        <p:nvSpPr>
          <p:cNvPr id="5" name="Oval 4">
            <a:extLst>
              <a:ext uri="{FF2B5EF4-FFF2-40B4-BE49-F238E27FC236}">
                <a16:creationId xmlns:a16="http://schemas.microsoft.com/office/drawing/2014/main" id="{095244DD-E1CA-3201-49A7-AF2425174848}"/>
              </a:ext>
            </a:extLst>
          </p:cNvPr>
          <p:cNvSpPr/>
          <p:nvPr/>
        </p:nvSpPr>
        <p:spPr>
          <a:xfrm>
            <a:off x="6165598" y="3980825"/>
            <a:ext cx="1224000" cy="1224000"/>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l-GR"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50</a:t>
            </a:r>
            <a:r>
              <a:rPr kumimoji="0" lang="en-GB" sz="4000" b="0" i="0" u="none" strike="noStrike" kern="1200" cap="none" spc="0" normalizeH="0" baseline="0" noProof="0">
                <a:ln>
                  <a:noFill/>
                </a:ln>
                <a:solidFill>
                  <a:srgbClr val="FFFFFF"/>
                </a:solidFill>
                <a:effectLst/>
                <a:uLnTx/>
                <a:uFillTx/>
                <a:latin typeface="KPMG Bold" panose="020B0803030202040204" pitchFamily="34" charset="0"/>
                <a:ea typeface="+mn-ea"/>
                <a:cs typeface="+mn-cs"/>
              </a:rPr>
              <a:t>%</a:t>
            </a:r>
          </a:p>
        </p:txBody>
      </p:sp>
      <p:grpSp>
        <p:nvGrpSpPr>
          <p:cNvPr id="7" name="Group 6">
            <a:extLst>
              <a:ext uri="{FF2B5EF4-FFF2-40B4-BE49-F238E27FC236}">
                <a16:creationId xmlns:a16="http://schemas.microsoft.com/office/drawing/2014/main" id="{247CF303-6462-EEE4-8DB0-581E8A4B0BF2}"/>
              </a:ext>
            </a:extLst>
          </p:cNvPr>
          <p:cNvGrpSpPr/>
          <p:nvPr/>
        </p:nvGrpSpPr>
        <p:grpSpPr>
          <a:xfrm>
            <a:off x="7418222" y="3815649"/>
            <a:ext cx="3197111" cy="1090148"/>
            <a:chOff x="1725669" y="1521008"/>
            <a:chExt cx="3197111" cy="1090148"/>
          </a:xfrm>
        </p:grpSpPr>
        <p:sp>
          <p:nvSpPr>
            <p:cNvPr id="8" name="Freeform: Shape 7">
              <a:extLst>
                <a:ext uri="{FF2B5EF4-FFF2-40B4-BE49-F238E27FC236}">
                  <a16:creationId xmlns:a16="http://schemas.microsoft.com/office/drawing/2014/main" id="{D500DF25-4AD7-CB72-D6A1-D91D1371B149}"/>
                </a:ext>
              </a:extLst>
            </p:cNvPr>
            <p:cNvSpPr/>
            <p:nvPr/>
          </p:nvSpPr>
          <p:spPr>
            <a:xfrm>
              <a:off x="1725669" y="1521008"/>
              <a:ext cx="3197111" cy="565744"/>
            </a:xfrm>
            <a:custGeom>
              <a:avLst/>
              <a:gdLst>
                <a:gd name="connsiteX0" fmla="*/ 0 w 3197111"/>
                <a:gd name="connsiteY0" fmla="*/ 565744 h 565744"/>
                <a:gd name="connsiteX1" fmla="*/ 565744 w 3197111"/>
                <a:gd name="connsiteY1" fmla="*/ 0 h 565744"/>
                <a:gd name="connsiteX2" fmla="*/ 3197111 w 3197111"/>
                <a:gd name="connsiteY2" fmla="*/ 0 h 565744"/>
              </a:gdLst>
              <a:ahLst/>
              <a:cxnLst>
                <a:cxn ang="0">
                  <a:pos x="connsiteX0" y="connsiteY0"/>
                </a:cxn>
                <a:cxn ang="0">
                  <a:pos x="connsiteX1" y="connsiteY1"/>
                </a:cxn>
                <a:cxn ang="0">
                  <a:pos x="connsiteX2" y="connsiteY2"/>
                </a:cxn>
              </a:cxnLst>
              <a:rect l="l" t="t" r="r" b="b"/>
              <a:pathLst>
                <a:path w="3197111" h="565744">
                  <a:moveTo>
                    <a:pt x="0" y="565744"/>
                  </a:moveTo>
                  <a:lnTo>
                    <a:pt x="565744" y="0"/>
                  </a:lnTo>
                  <a:lnTo>
                    <a:pt x="3197111"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D41D9A72-C652-BDC8-2B69-9ECBAC869DEC}"/>
                </a:ext>
              </a:extLst>
            </p:cNvPr>
            <p:cNvSpPr txBox="1"/>
            <p:nvPr/>
          </p:nvSpPr>
          <p:spPr>
            <a:xfrm>
              <a:off x="2563847" y="1694558"/>
              <a:ext cx="2358933" cy="91659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l-GR" sz="1100" b="0" i="0" u="none" strike="noStrike" kern="1200" cap="none" spc="0" normalizeH="0" baseline="0" noProof="0">
                  <a:ln>
                    <a:noFill/>
                  </a:ln>
                  <a:solidFill>
                    <a:srgbClr val="00338D"/>
                  </a:solidFill>
                  <a:effectLst/>
                  <a:uLnTx/>
                  <a:uFillTx/>
                  <a:latin typeface="Arial"/>
                  <a:ea typeface="+mn-ea"/>
                  <a:cs typeface="+mn-cs"/>
                </a:rPr>
                <a:t>Το 50% των επιχειρήσεων αναμένει επιδείνωση της πορείας του κλάδου στον επόμενο χρόνο, ενώ μόνο το 10% των συμμετεχόντων προβλέπουν βελτίωση.</a:t>
              </a:r>
              <a:endParaRPr kumimoji="0" lang="en-GB" sz="1100" b="0" i="0" u="none" strike="noStrike" kern="1200" cap="none" spc="0" normalizeH="0" baseline="0" noProof="0">
                <a:ln>
                  <a:noFill/>
                </a:ln>
                <a:solidFill>
                  <a:srgbClr val="00338D"/>
                </a:solidFill>
                <a:effectLst/>
                <a:uLnTx/>
                <a:uFillTx/>
                <a:latin typeface="Arial"/>
                <a:ea typeface="+mn-ea"/>
                <a:cs typeface="+mn-cs"/>
              </a:endParaRPr>
            </a:p>
          </p:txBody>
        </p:sp>
      </p:grpSp>
    </p:spTree>
    <p:extLst>
      <p:ext uri="{BB962C8B-B14F-4D97-AF65-F5344CB8AC3E}">
        <p14:creationId xmlns:p14="http://schemas.microsoft.com/office/powerpoint/2010/main" val="3857811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6F5B-9D1C-636A-A218-F07A4BB2F188}"/>
              </a:ext>
            </a:extLst>
          </p:cNvPr>
          <p:cNvSpPr>
            <a:spLocks noGrp="1"/>
          </p:cNvSpPr>
          <p:nvPr>
            <p:ph type="title"/>
          </p:nvPr>
        </p:nvSpPr>
        <p:spPr/>
        <p:txBody>
          <a:bodyPr/>
          <a:lstStyle/>
          <a:p>
            <a:r>
              <a:rPr lang="el-GR" sz="4000" dirty="0">
                <a:latin typeface="KPMG Greek Bold" panose="020B0803030202040204" pitchFamily="34" charset="0"/>
              </a:rPr>
              <a:t>Ευκαιρίες ενίσχυσης της προστιθέμενης αξίας του Επιμελητηρίου</a:t>
            </a:r>
          </a:p>
        </p:txBody>
      </p:sp>
      <p:sp>
        <p:nvSpPr>
          <p:cNvPr id="3" name="Rectangle 1">
            <a:extLst>
              <a:ext uri="{FF2B5EF4-FFF2-40B4-BE49-F238E27FC236}">
                <a16:creationId xmlns:a16="http://schemas.microsoft.com/office/drawing/2014/main" id="{E090EC32-74EF-DF89-E4C5-118654223062}"/>
              </a:ext>
            </a:extLst>
          </p:cNvPr>
          <p:cNvSpPr>
            <a:spLocks noChangeArrowheads="1"/>
          </p:cNvSpPr>
          <p:nvPr/>
        </p:nvSpPr>
        <p:spPr bwMode="auto">
          <a:xfrm>
            <a:off x="995363" y="1108461"/>
            <a:ext cx="10451478" cy="356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endParaRPr lang="el-GR" altLang="el-GR" sz="1100" dirty="0">
              <a:solidFill>
                <a:schemeClr val="tx2"/>
              </a:solidFill>
            </a:endParaRPr>
          </a:p>
          <a:p>
            <a:pPr marR="0" lvl="0" algn="l" defTabSz="914400" rtl="0" eaLnBrk="0" fontAlgn="base" latinLnBrk="0" hangingPunct="0">
              <a:spcBef>
                <a:spcPct val="0"/>
              </a:spcBef>
              <a:spcAft>
                <a:spcPct val="0"/>
              </a:spcAft>
              <a:buClrTx/>
              <a:buSzTx/>
              <a:tabLst/>
            </a:pPr>
            <a:r>
              <a:rPr lang="el-GR" altLang="el-GR" sz="1100" dirty="0">
                <a:solidFill>
                  <a:schemeClr val="tx2"/>
                </a:solidFill>
              </a:rPr>
              <a:t>Τα αποτελέσματα της έρευνας αναδεικνύουν σημαντικές ευκαιρίες για την περαιτέρω εξέλιξη του Επιμελητηρίου ως στρατηγικού συνεργάτη των επιχειρήσεων, μέσα από στοχευμένες πρωτοβουλίες που ανταποκρίνονται στις σύγχρονες ανάγκες της αγοράς.</a:t>
            </a:r>
          </a:p>
          <a:p>
            <a:pPr marR="0" lvl="0" algn="l" defTabSz="914400" rtl="0" eaLnBrk="0" fontAlgn="base" latinLnBrk="0" hangingPunct="0">
              <a:lnSpc>
                <a:spcPct val="150000"/>
              </a:lnSpc>
              <a:spcBef>
                <a:spcPct val="0"/>
              </a:spcBef>
              <a:spcAft>
                <a:spcPct val="0"/>
              </a:spcAft>
              <a:buClrTx/>
              <a:buSzTx/>
              <a:tabLst/>
            </a:pPr>
            <a:endParaRPr lang="en-US" altLang="el-GR" sz="1100" dirty="0">
              <a:solidFill>
                <a:schemeClr val="tx2"/>
              </a:solidFill>
            </a:endParaRPr>
          </a:p>
          <a:p>
            <a:pPr lvl="0" eaLnBrk="0" fontAlgn="base" hangingPunct="0">
              <a:lnSpc>
                <a:spcPct val="150000"/>
              </a:lnSpc>
              <a:spcBef>
                <a:spcPct val="0"/>
              </a:spcBef>
              <a:spcAft>
                <a:spcPct val="0"/>
              </a:spcAft>
            </a:pPr>
            <a:r>
              <a:rPr lang="en-US" sz="1100" dirty="0">
                <a:solidFill>
                  <a:schemeClr val="tx2"/>
                </a:solidFill>
              </a:rPr>
              <a:t>O</a:t>
            </a:r>
            <a:r>
              <a:rPr lang="el-GR" sz="1100" dirty="0">
                <a:solidFill>
                  <a:schemeClr val="tx2"/>
                </a:solidFill>
              </a:rPr>
              <a:t>ι παρακάτω κατευθύνσεις μπορούν να συμβάλουν λοιπόν στη ενίσχυση του συνολικού αποτυπώματος του Επιμελητηρίου.</a:t>
            </a:r>
            <a:endParaRPr lang="en-US" sz="1100" dirty="0">
              <a:solidFill>
                <a:schemeClr val="tx2"/>
              </a:solidFill>
            </a:endParaRPr>
          </a:p>
          <a:p>
            <a:pPr lvl="0" eaLnBrk="0" fontAlgn="base" hangingPunct="0">
              <a:lnSpc>
                <a:spcPct val="150000"/>
              </a:lnSpc>
              <a:spcBef>
                <a:spcPct val="0"/>
              </a:spcBef>
              <a:spcAft>
                <a:spcPct val="0"/>
              </a:spcAft>
            </a:pPr>
            <a:endParaRPr lang="en-US" altLang="el-GR" sz="1100" dirty="0">
              <a:solidFill>
                <a:schemeClr val="tx2"/>
              </a:solidFill>
            </a:endParaRPr>
          </a:p>
          <a:p>
            <a:pPr marL="171450" lvl="0" indent="-171450" eaLnBrk="0" fontAlgn="base" hangingPunct="0">
              <a:lnSpc>
                <a:spcPct val="200000"/>
              </a:lnSpc>
              <a:spcBef>
                <a:spcPct val="0"/>
              </a:spcBef>
              <a:spcAft>
                <a:spcPct val="0"/>
              </a:spcAft>
              <a:buFont typeface="Arial" panose="020B0604020202020204" pitchFamily="34" charset="0"/>
              <a:buChar char="•"/>
            </a:pPr>
            <a:r>
              <a:rPr lang="en-US" altLang="el-GR" sz="1100" b="1" dirty="0">
                <a:solidFill>
                  <a:schemeClr val="tx2"/>
                </a:solidFill>
              </a:rPr>
              <a:t> E</a:t>
            </a:r>
            <a:r>
              <a:rPr lang="el-GR" altLang="el-GR" sz="1100" b="1" dirty="0">
                <a:solidFill>
                  <a:schemeClr val="tx2"/>
                </a:solidFill>
              </a:rPr>
              <a:t>νίσχυση του ρόλου εκπροσώπησης και διεκδίκησης </a:t>
            </a:r>
            <a:r>
              <a:rPr lang="el-GR" altLang="el-GR" sz="1100" dirty="0">
                <a:solidFill>
                  <a:schemeClr val="tx2"/>
                </a:solidFill>
              </a:rPr>
              <a:t>απέναντι στην Πολιτεία για θέματα που επηρεάζουν άμεσα τις μικρομεσαίες επιχειρήσεις. </a:t>
            </a:r>
          </a:p>
          <a:p>
            <a:pPr marL="171450" lvl="0" indent="-171450" eaLnBrk="0" fontAlgn="base" hangingPunct="0">
              <a:lnSpc>
                <a:spcPct val="200000"/>
              </a:lnSpc>
              <a:spcBef>
                <a:spcPct val="0"/>
              </a:spcBef>
              <a:spcAft>
                <a:spcPct val="0"/>
              </a:spcAft>
              <a:buFont typeface="Arial" panose="020B0604020202020204" pitchFamily="34" charset="0"/>
              <a:buChar char="•"/>
            </a:pPr>
            <a:r>
              <a:rPr lang="el-GR" altLang="el-GR" sz="1100" b="1" dirty="0">
                <a:solidFill>
                  <a:schemeClr val="tx2"/>
                </a:solidFill>
              </a:rPr>
              <a:t>Δημιουργία Κέντρου Υποστήριξης Επιχειρήσεων (</a:t>
            </a:r>
            <a:r>
              <a:rPr lang="el-GR" altLang="el-GR" sz="1100" b="1" dirty="0" err="1">
                <a:solidFill>
                  <a:schemeClr val="tx2"/>
                </a:solidFill>
              </a:rPr>
              <a:t>Business</a:t>
            </a:r>
            <a:r>
              <a:rPr lang="el-GR" altLang="el-GR" sz="1100" b="1" dirty="0">
                <a:solidFill>
                  <a:schemeClr val="tx2"/>
                </a:solidFill>
              </a:rPr>
              <a:t> </a:t>
            </a:r>
            <a:r>
              <a:rPr lang="el-GR" altLang="el-GR" sz="1100" b="1" dirty="0" err="1">
                <a:solidFill>
                  <a:schemeClr val="tx2"/>
                </a:solidFill>
              </a:rPr>
              <a:t>Support</a:t>
            </a:r>
            <a:r>
              <a:rPr lang="el-GR" altLang="el-GR" sz="1100" b="1" dirty="0">
                <a:solidFill>
                  <a:schemeClr val="tx2"/>
                </a:solidFill>
              </a:rPr>
              <a:t> </a:t>
            </a:r>
            <a:r>
              <a:rPr lang="el-GR" altLang="el-GR" sz="1100" b="1" dirty="0" err="1">
                <a:solidFill>
                  <a:schemeClr val="tx2"/>
                </a:solidFill>
              </a:rPr>
              <a:t>Hub</a:t>
            </a:r>
            <a:r>
              <a:rPr lang="el-GR" altLang="el-GR" sz="1100" b="1" dirty="0">
                <a:solidFill>
                  <a:schemeClr val="tx2"/>
                </a:solidFill>
              </a:rPr>
              <a:t>) </a:t>
            </a:r>
            <a:r>
              <a:rPr lang="el-GR" altLang="el-GR" sz="1100" dirty="0">
                <a:solidFill>
                  <a:schemeClr val="tx2"/>
                </a:solidFill>
              </a:rPr>
              <a:t>για συμβουλευτική, αδειοδοτήσεις, χρηματοδότηση και κανονιστική συμμόρφωση. </a:t>
            </a:r>
          </a:p>
          <a:p>
            <a:pPr marL="171450" lvl="0" indent="-171450" eaLnBrk="0" fontAlgn="base" hangingPunct="0">
              <a:lnSpc>
                <a:spcPct val="200000"/>
              </a:lnSpc>
              <a:spcBef>
                <a:spcPct val="0"/>
              </a:spcBef>
              <a:spcAft>
                <a:spcPct val="0"/>
              </a:spcAft>
              <a:buFont typeface="Arial" panose="020B0604020202020204" pitchFamily="34" charset="0"/>
              <a:buChar char="•"/>
            </a:pPr>
            <a:r>
              <a:rPr lang="el-GR" altLang="el-GR" sz="1100" b="1" dirty="0">
                <a:solidFill>
                  <a:schemeClr val="tx2"/>
                </a:solidFill>
              </a:rPr>
              <a:t>Ανάπτυξη σύγχρονου προγράμματος κατάρτισης </a:t>
            </a:r>
            <a:r>
              <a:rPr lang="el-GR" altLang="el-GR" sz="1100" dirty="0">
                <a:solidFill>
                  <a:schemeClr val="tx2"/>
                </a:solidFill>
              </a:rPr>
              <a:t>με έμφαση σε ψηφιακές δεξιότητες, ΑΙ, φορολογία και επιχειρηματική ανάπτυξη. </a:t>
            </a:r>
          </a:p>
          <a:p>
            <a:pPr marL="171450" lvl="0" indent="-171450" eaLnBrk="0" fontAlgn="base" hangingPunct="0">
              <a:lnSpc>
                <a:spcPct val="200000"/>
              </a:lnSpc>
              <a:spcBef>
                <a:spcPct val="0"/>
              </a:spcBef>
              <a:spcAft>
                <a:spcPct val="0"/>
              </a:spcAft>
              <a:buFont typeface="Arial" panose="020B0604020202020204" pitchFamily="34" charset="0"/>
              <a:buChar char="•"/>
            </a:pPr>
            <a:r>
              <a:rPr lang="el-GR" altLang="el-GR" sz="1100" b="1" dirty="0">
                <a:solidFill>
                  <a:schemeClr val="tx2"/>
                </a:solidFill>
              </a:rPr>
              <a:t>Στοχευμένη ενημέρωση για επιδοτήσεις και χρηματοδοτικά εργαλεία, </a:t>
            </a:r>
            <a:r>
              <a:rPr lang="el-GR" altLang="el-GR" sz="1100" dirty="0">
                <a:solidFill>
                  <a:schemeClr val="tx2"/>
                </a:solidFill>
              </a:rPr>
              <a:t>ανά κλάδο και μέγεθος επιχείρησης. </a:t>
            </a:r>
          </a:p>
          <a:p>
            <a:pPr marL="171450" lvl="0" indent="-171450" eaLnBrk="0" fontAlgn="base" hangingPunct="0">
              <a:lnSpc>
                <a:spcPct val="200000"/>
              </a:lnSpc>
              <a:spcBef>
                <a:spcPct val="0"/>
              </a:spcBef>
              <a:spcAft>
                <a:spcPct val="0"/>
              </a:spcAft>
              <a:buFont typeface="Arial" panose="020B0604020202020204" pitchFamily="34" charset="0"/>
              <a:buChar char="•"/>
            </a:pPr>
            <a:r>
              <a:rPr lang="el-GR" altLang="el-GR" sz="1100" b="1" dirty="0">
                <a:solidFill>
                  <a:schemeClr val="tx2"/>
                </a:solidFill>
              </a:rPr>
              <a:t>Πρωτοβουλίες σύνδεσης επιχειρήσεων με ανθρώπινο δυναμικό, </a:t>
            </a:r>
            <a:r>
              <a:rPr lang="el-GR" altLang="el-GR" sz="1100" dirty="0">
                <a:solidFill>
                  <a:schemeClr val="tx2"/>
                </a:solidFill>
              </a:rPr>
              <a:t>μέσω δράσεων κατάρτισης και συνεργασιών με εκπαιδευτικούς φορείς. </a:t>
            </a:r>
          </a:p>
          <a:p>
            <a:pPr marL="171450" lvl="0" indent="-171450" eaLnBrk="0" fontAlgn="base" hangingPunct="0">
              <a:lnSpc>
                <a:spcPct val="200000"/>
              </a:lnSpc>
              <a:spcBef>
                <a:spcPct val="0"/>
              </a:spcBef>
              <a:spcAft>
                <a:spcPct val="0"/>
              </a:spcAft>
              <a:buFont typeface="Arial" panose="020B0604020202020204" pitchFamily="34" charset="0"/>
              <a:buChar char="•"/>
            </a:pPr>
            <a:r>
              <a:rPr lang="el-GR" altLang="el-GR" sz="1100" b="1" dirty="0">
                <a:solidFill>
                  <a:schemeClr val="tx2"/>
                </a:solidFill>
              </a:rPr>
              <a:t>Περισσότερες δράσεις εξωστρέφειας, δικτύωσης και επιχειρηματικής ανάπτυξης </a:t>
            </a:r>
            <a:r>
              <a:rPr lang="el-GR" altLang="el-GR" sz="1100" dirty="0">
                <a:solidFill>
                  <a:schemeClr val="tx2"/>
                </a:solidFill>
              </a:rPr>
              <a:t>για τη δημιουργία νέων συνεργασιών και ευκαιριών ανάπτυξης. </a:t>
            </a:r>
          </a:p>
          <a:p>
            <a:pPr lvl="0" eaLnBrk="0" fontAlgn="base" hangingPunct="0">
              <a:spcBef>
                <a:spcPct val="0"/>
              </a:spcBef>
              <a:spcAft>
                <a:spcPct val="0"/>
              </a:spcAft>
            </a:pPr>
            <a:endParaRPr lang="el-GR" altLang="el-GR" sz="1100" dirty="0">
              <a:solidFill>
                <a:schemeClr val="tx2"/>
              </a:solidFill>
            </a:endParaRPr>
          </a:p>
        </p:txBody>
      </p:sp>
    </p:spTree>
    <p:extLst>
      <p:ext uri="{BB962C8B-B14F-4D97-AF65-F5344CB8AC3E}">
        <p14:creationId xmlns:p14="http://schemas.microsoft.com/office/powerpoint/2010/main" val="173468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Text Placeholder 1"/>
          <p:cNvSpPr>
            <a:spLocks noGrp="1"/>
          </p:cNvSpPr>
          <p:nvPr>
            <p:ph type="body" sz="quarter" idx="10"/>
            <p:custDataLst>
              <p:tags r:id="rId1"/>
            </p:custDataLst>
          </p:nvPr>
        </p:nvSpPr>
        <p:spPr>
          <a:xfrm>
            <a:off x="989011" y="3815066"/>
            <a:ext cx="10210801" cy="1398065"/>
          </a:xfrm>
        </p:spPr>
        <p:txBody>
          <a:bodyPr/>
          <a:lstStyle/>
          <a:p>
            <a:pPr>
              <a:spcAft>
                <a:spcPts val="500"/>
              </a:spcAft>
            </a:pPr>
            <a:r>
              <a:rPr lang="en-US">
                <a:solidFill>
                  <a:schemeClr val="bg1"/>
                </a:solidFill>
              </a:rPr>
              <a:t>© 2026 KPMG Advisors Single Member S.A., a Greek Societe Anonyme and a member firm of the KPMG global organization of independent member firms affiliated with KPMG International Limited, a private English company limited by guarantee. All rights reserved.</a:t>
            </a:r>
          </a:p>
          <a:p>
            <a:pPr>
              <a:spcAft>
                <a:spcPts val="500"/>
              </a:spcAft>
            </a:pPr>
            <a:r>
              <a:rPr lang="en-US">
                <a:solidFill>
                  <a:schemeClr val="bg1"/>
                </a:solidFill>
              </a:rPr>
              <a:t>The information contained herein is of a general nature and is not intended to address the circumstances of any particular individual or entity. Although we </a:t>
            </a:r>
            <a:r>
              <a:rPr lang="en-US" err="1">
                <a:solidFill>
                  <a:schemeClr val="bg1"/>
                </a:solidFill>
              </a:rPr>
              <a:t>endeavour</a:t>
            </a:r>
            <a:r>
              <a:rPr lang="en-US">
                <a:solidFill>
                  <a:schemeClr val="bg1"/>
                </a:solidFill>
              </a:rPr>
              <a:t>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a:spcAft>
                <a:spcPts val="500"/>
              </a:spcAft>
            </a:pPr>
            <a:r>
              <a:rPr lang="en-US">
                <a:solidFill>
                  <a:schemeClr val="bg1"/>
                </a:solidFill>
              </a:rPr>
              <a:t>The KPMG name and logo are trademarks used under license by the independent member firms of the KPMG global organization.</a:t>
            </a:r>
          </a:p>
          <a:p>
            <a:pPr>
              <a:spcAft>
                <a:spcPts val="500"/>
              </a:spcAft>
            </a:pPr>
            <a:r>
              <a:rPr lang="en-US">
                <a:solidFill>
                  <a:schemeClr val="bg1"/>
                </a:solidFill>
              </a:rPr>
              <a:t>Advisors GCR 003467701000</a:t>
            </a:r>
          </a:p>
        </p:txBody>
      </p:sp>
      <p:sp>
        <p:nvSpPr>
          <p:cNvPr id="3" name="Text Placeholder 2">
            <a:extLst>
              <a:ext uri="{FF2B5EF4-FFF2-40B4-BE49-F238E27FC236}">
                <a16:creationId xmlns:a16="http://schemas.microsoft.com/office/drawing/2014/main" id="{60D936C8-B7CC-4C64-BB41-ED72C0FBC7A6}"/>
              </a:ext>
            </a:extLst>
          </p:cNvPr>
          <p:cNvSpPr>
            <a:spLocks noGrp="1"/>
          </p:cNvSpPr>
          <p:nvPr>
            <p:ph type="body" sz="quarter" idx="14"/>
          </p:nvPr>
        </p:nvSpPr>
        <p:spPr/>
        <p:txBody>
          <a:bodyPr/>
          <a:lstStyle/>
          <a:p>
            <a:r>
              <a:rPr lang="en-GB">
                <a:solidFill>
                  <a:schemeClr val="bg1"/>
                </a:solidFill>
              </a:rPr>
              <a:t>kpmg.com/</a:t>
            </a:r>
            <a:r>
              <a:rPr lang="en-GB" err="1">
                <a:solidFill>
                  <a:schemeClr val="bg1"/>
                </a:solidFill>
              </a:rPr>
              <a:t>socialmedia</a:t>
            </a:r>
            <a:endParaRPr lang="en-GB">
              <a:solidFill>
                <a:schemeClr val="bg1"/>
              </a:solidFill>
            </a:endParaRPr>
          </a:p>
          <a:p>
            <a:endParaRPr lang="en-GB">
              <a:solidFill>
                <a:schemeClr val="bg1"/>
              </a:solidFill>
            </a:endParaRPr>
          </a:p>
        </p:txBody>
      </p:sp>
      <p:sp>
        <p:nvSpPr>
          <p:cNvPr id="4" name="Text Placeholder 39">
            <a:extLst>
              <a:ext uri="{FF2B5EF4-FFF2-40B4-BE49-F238E27FC236}">
                <a16:creationId xmlns:a16="http://schemas.microsoft.com/office/drawing/2014/main" id="{580F2E8C-8BE3-4F22-B59B-5DF225A6FCEF}"/>
              </a:ext>
            </a:extLst>
          </p:cNvPr>
          <p:cNvSpPr txBox="1">
            <a:spLocks/>
          </p:cNvSpPr>
          <p:nvPr/>
        </p:nvSpPr>
        <p:spPr>
          <a:xfrm>
            <a:off x="989011" y="1330325"/>
            <a:ext cx="10210801" cy="389255"/>
          </a:xfrm>
          <a:prstGeom prst="rect">
            <a:avLst/>
          </a:prstGeom>
        </p:spPr>
        <p:txBody>
          <a:bodyPr vert="horz"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Cordia New"/>
              </a:rPr>
              <a:t>Some or all of the services described herein may not be permissible for KPMG audit clients and their affiliates or related entities.</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Graphic 1">
            <a:extLst>
              <a:ext uri="{FF2B5EF4-FFF2-40B4-BE49-F238E27FC236}">
                <a16:creationId xmlns:a16="http://schemas.microsoft.com/office/drawing/2014/main" id="{F76C28D1-9599-AC40-65CA-A8666CE6F7E0}"/>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992273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3A0-504C-45BD-8CA6-4026871F88CA}"/>
              </a:ext>
            </a:extLst>
          </p:cNvPr>
          <p:cNvSpPr>
            <a:spLocks noGrp="1"/>
          </p:cNvSpPr>
          <p:nvPr>
            <p:ph type="title"/>
          </p:nvPr>
        </p:nvSpPr>
        <p:spPr/>
        <p:txBody>
          <a:bodyPr/>
          <a:lstStyle/>
          <a:p>
            <a:r>
              <a:rPr lang="el-GR" b="1">
                <a:latin typeface="KPMG Greek Bold" panose="020B0803030202040204" pitchFamily="34" charset="0"/>
              </a:rPr>
              <a:t>Επισκόπηση Επιχειρηματικού Κλίματος </a:t>
            </a:r>
            <a:r>
              <a:rPr lang="el-GR" b="1" err="1">
                <a:latin typeface="KPMG Greek Bold" panose="020B0803030202040204" pitchFamily="34" charset="0"/>
              </a:rPr>
              <a:t>ΜμΕ</a:t>
            </a:r>
            <a:r>
              <a:rPr lang="en-US">
                <a:latin typeface="KPMG Greek Bold" panose="020B0803030202040204" pitchFamily="34" charset="0"/>
              </a:rPr>
              <a:t> </a:t>
            </a:r>
            <a:r>
              <a:rPr lang="el-GR">
                <a:latin typeface="KPMG Greek Bold" panose="020B0803030202040204" pitchFamily="34" charset="0"/>
              </a:rPr>
              <a:t>- </a:t>
            </a:r>
            <a:r>
              <a:rPr lang="el-GR" b="1">
                <a:latin typeface="KPMG Greek Bold" panose="020B0803030202040204" pitchFamily="34" charset="0"/>
              </a:rPr>
              <a:t>Ευρώπη</a:t>
            </a:r>
            <a:endParaRPr lang="en-GB" b="1">
              <a:latin typeface="KPMG Greek Bold" panose="020B0803030202040204" pitchFamily="34" charset="0"/>
            </a:endParaRPr>
          </a:p>
        </p:txBody>
      </p:sp>
      <p:sp>
        <p:nvSpPr>
          <p:cNvPr id="55" name="TextBox 54">
            <a:extLst>
              <a:ext uri="{FF2B5EF4-FFF2-40B4-BE49-F238E27FC236}">
                <a16:creationId xmlns:a16="http://schemas.microsoft.com/office/drawing/2014/main" id="{EDD3BCD9-0579-43D0-A42C-2BE27C4C9896}"/>
              </a:ext>
            </a:extLst>
          </p:cNvPr>
          <p:cNvSpPr txBox="1"/>
          <p:nvPr/>
        </p:nvSpPr>
        <p:spPr>
          <a:xfrm>
            <a:off x="8873325" y="3594480"/>
            <a:ext cx="2057434" cy="430887"/>
          </a:xfrm>
          <a:prstGeom prst="rect">
            <a:avLst/>
          </a:prstGeom>
          <a:noFill/>
        </p:spPr>
        <p:txBody>
          <a:bodyPr wrap="square" lIns="0" tIns="0" rIns="0" bIns="0" rtlCol="0">
            <a:spAutoFit/>
          </a:bodyPr>
          <a:lstStyle/>
          <a:p>
            <a:r>
              <a:rPr lang="el-GR" sz="1400">
                <a:solidFill>
                  <a:schemeClr val="tx2"/>
                </a:solidFill>
                <a:latin typeface="Arial" panose="020B0604020202020204" pitchFamily="34" charset="0"/>
                <a:cs typeface="Arial" panose="020B0604020202020204" pitchFamily="34" charset="0"/>
              </a:rPr>
              <a:t>μονάδες το 1</a:t>
            </a:r>
            <a:r>
              <a:rPr lang="el-GR" sz="1400" baseline="30000">
                <a:solidFill>
                  <a:schemeClr val="tx2"/>
                </a:solidFill>
                <a:latin typeface="Arial" panose="020B0604020202020204" pitchFamily="34" charset="0"/>
                <a:cs typeface="Arial" panose="020B0604020202020204" pitchFamily="34" charset="0"/>
              </a:rPr>
              <a:t>ο</a:t>
            </a:r>
            <a:r>
              <a:rPr lang="el-GR" sz="1400">
                <a:solidFill>
                  <a:schemeClr val="tx2"/>
                </a:solidFill>
                <a:latin typeface="Arial" panose="020B0604020202020204" pitchFamily="34" charset="0"/>
                <a:cs typeface="Arial" panose="020B0604020202020204" pitchFamily="34" charset="0"/>
              </a:rPr>
              <a:t> εξάμηνο του 2025  </a:t>
            </a:r>
            <a:endParaRPr lang="id-ID" sz="1400">
              <a:solidFill>
                <a:schemeClr val="tx2"/>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64E545A7-FB4B-4232-AE71-D501393617FC}"/>
              </a:ext>
            </a:extLst>
          </p:cNvPr>
          <p:cNvSpPr txBox="1"/>
          <p:nvPr/>
        </p:nvSpPr>
        <p:spPr>
          <a:xfrm>
            <a:off x="7128027" y="3187095"/>
            <a:ext cx="1673856" cy="1040285"/>
          </a:xfrm>
          <a:prstGeom prst="rect">
            <a:avLst/>
          </a:prstGeom>
          <a:noFill/>
        </p:spPr>
        <p:txBody>
          <a:bodyPr wrap="square" rtlCol="0">
            <a:spAutoFit/>
          </a:bodyPr>
          <a:lstStyle/>
          <a:p>
            <a:pPr>
              <a:lnSpc>
                <a:spcPct val="70000"/>
              </a:lnSpc>
            </a:pPr>
            <a:r>
              <a:rPr lang="el-GR" sz="8800">
                <a:solidFill>
                  <a:schemeClr val="accent1"/>
                </a:solidFill>
                <a:latin typeface="+mj-lt"/>
                <a:cs typeface="Arial" panose="020B0604020202020204" pitchFamily="34" charset="0"/>
              </a:rPr>
              <a:t>70,6</a:t>
            </a:r>
            <a:endParaRPr lang="id-ID" sz="8800">
              <a:solidFill>
                <a:schemeClr val="accent1"/>
              </a:solidFill>
              <a:latin typeface="+mj-lt"/>
              <a:cs typeface="Arial" panose="020B0604020202020204" pitchFamily="34" charset="0"/>
            </a:endParaRPr>
          </a:p>
        </p:txBody>
      </p:sp>
      <p:sp>
        <p:nvSpPr>
          <p:cNvPr id="57" name="TextBox 56">
            <a:extLst>
              <a:ext uri="{FF2B5EF4-FFF2-40B4-BE49-F238E27FC236}">
                <a16:creationId xmlns:a16="http://schemas.microsoft.com/office/drawing/2014/main" id="{04E1C649-BC87-448B-AB6B-960E24133EC6}"/>
              </a:ext>
            </a:extLst>
          </p:cNvPr>
          <p:cNvSpPr txBox="1"/>
          <p:nvPr/>
        </p:nvSpPr>
        <p:spPr>
          <a:xfrm>
            <a:off x="7296150" y="4451129"/>
            <a:ext cx="4057651" cy="1077218"/>
          </a:xfrm>
          <a:prstGeom prst="rect">
            <a:avLst/>
          </a:prstGeom>
          <a:noFill/>
        </p:spPr>
        <p:txBody>
          <a:bodyPr wrap="square" lIns="0" tIns="0" rIns="0" bIns="0" rtlCol="0">
            <a:spAutoFit/>
          </a:bodyPr>
          <a:lstStyle/>
          <a:p>
            <a:r>
              <a:rPr lang="el-GR" sz="1400">
                <a:solidFill>
                  <a:schemeClr val="tx2"/>
                </a:solidFill>
                <a:latin typeface="Arial" panose="020B0604020202020204" pitchFamily="34" charset="0"/>
                <a:cs typeface="Arial" panose="020B0604020202020204" pitchFamily="34" charset="0"/>
              </a:rPr>
              <a:t>από 72,7 μονάδες το 2</a:t>
            </a:r>
            <a:r>
              <a:rPr lang="el-GR" sz="1400" baseline="30000">
                <a:solidFill>
                  <a:schemeClr val="tx2"/>
                </a:solidFill>
                <a:latin typeface="Arial" panose="020B0604020202020204" pitchFamily="34" charset="0"/>
                <a:cs typeface="Arial" panose="020B0604020202020204" pitchFamily="34" charset="0"/>
              </a:rPr>
              <a:t>ο</a:t>
            </a:r>
            <a:r>
              <a:rPr lang="el-GR" sz="1400">
                <a:solidFill>
                  <a:schemeClr val="tx2"/>
                </a:solidFill>
                <a:latin typeface="Arial" panose="020B0604020202020204" pitchFamily="34" charset="0"/>
                <a:cs typeface="Arial" panose="020B0604020202020204" pitchFamily="34" charset="0"/>
              </a:rPr>
              <a:t> εξάμηνο του 2024 (μείωση -2,9%), υποδηλώνοντας αποδυνάμωση της επιχειρηματικής εμπιστοσύνης. Σε σύγκριση με το 1</a:t>
            </a:r>
            <a:r>
              <a:rPr lang="el-GR" sz="1400" baseline="30000">
                <a:solidFill>
                  <a:schemeClr val="tx2"/>
                </a:solidFill>
                <a:latin typeface="Arial" panose="020B0604020202020204" pitchFamily="34" charset="0"/>
                <a:cs typeface="Arial" panose="020B0604020202020204" pitchFamily="34" charset="0"/>
              </a:rPr>
              <a:t>ο</a:t>
            </a:r>
            <a:r>
              <a:rPr lang="el-GR" sz="1400">
                <a:solidFill>
                  <a:schemeClr val="tx2"/>
                </a:solidFill>
                <a:latin typeface="Arial" panose="020B0604020202020204" pitchFamily="34" charset="0"/>
                <a:cs typeface="Arial" panose="020B0604020202020204" pitchFamily="34" charset="0"/>
              </a:rPr>
              <a:t> εξάμηνο του 2024, καταγράφεται αύξηση κατά 5,7% (66,8 μονάδες). </a:t>
            </a:r>
          </a:p>
        </p:txBody>
      </p:sp>
      <p:sp>
        <p:nvSpPr>
          <p:cNvPr id="65" name="Freeform 36">
            <a:extLst>
              <a:ext uri="{FF2B5EF4-FFF2-40B4-BE49-F238E27FC236}">
                <a16:creationId xmlns:a16="http://schemas.microsoft.com/office/drawing/2014/main" id="{E7CFDBFD-DF2B-45DD-92E6-30AEF486006F}"/>
              </a:ext>
            </a:extLst>
          </p:cNvPr>
          <p:cNvSpPr>
            <a:spLocks/>
          </p:cNvSpPr>
          <p:nvPr/>
        </p:nvSpPr>
        <p:spPr bwMode="auto">
          <a:xfrm>
            <a:off x="3811920" y="5040821"/>
            <a:ext cx="554992" cy="1022575"/>
          </a:xfrm>
          <a:custGeom>
            <a:avLst/>
            <a:gdLst>
              <a:gd name="T0" fmla="*/ 400 w 400"/>
              <a:gd name="T1" fmla="*/ 0 h 737"/>
              <a:gd name="T2" fmla="*/ 0 w 400"/>
              <a:gd name="T3" fmla="*/ 371 h 737"/>
              <a:gd name="T4" fmla="*/ 400 w 400"/>
              <a:gd name="T5" fmla="*/ 737 h 737"/>
              <a:gd name="T6" fmla="*/ 400 w 400"/>
              <a:gd name="T7" fmla="*/ 535 h 737"/>
              <a:gd name="T8" fmla="*/ 280 w 400"/>
              <a:gd name="T9" fmla="*/ 535 h 737"/>
              <a:gd name="T10" fmla="*/ 280 w 400"/>
              <a:gd name="T11" fmla="*/ 207 h 737"/>
              <a:gd name="T12" fmla="*/ 400 w 400"/>
              <a:gd name="T13" fmla="*/ 207 h 737"/>
              <a:gd name="T14" fmla="*/ 400 w 400"/>
              <a:gd name="T15" fmla="*/ 0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737">
                <a:moveTo>
                  <a:pt x="400" y="0"/>
                </a:moveTo>
                <a:lnTo>
                  <a:pt x="0" y="371"/>
                </a:lnTo>
                <a:lnTo>
                  <a:pt x="400" y="737"/>
                </a:lnTo>
                <a:lnTo>
                  <a:pt x="400" y="535"/>
                </a:lnTo>
                <a:lnTo>
                  <a:pt x="280" y="535"/>
                </a:lnTo>
                <a:lnTo>
                  <a:pt x="280" y="207"/>
                </a:lnTo>
                <a:lnTo>
                  <a:pt x="400" y="207"/>
                </a:lnTo>
                <a:lnTo>
                  <a:pt x="40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2840EA03-E098-4DC0-BF07-DDE8ED62DDCE}"/>
              </a:ext>
            </a:extLst>
          </p:cNvPr>
          <p:cNvSpPr txBox="1"/>
          <p:nvPr/>
        </p:nvSpPr>
        <p:spPr>
          <a:xfrm>
            <a:off x="7296150" y="1814777"/>
            <a:ext cx="3894966" cy="1107996"/>
          </a:xfrm>
          <a:prstGeom prst="rect">
            <a:avLst/>
          </a:prstGeom>
          <a:noFill/>
        </p:spPr>
        <p:txBody>
          <a:bodyPr wrap="square" lIns="0" tIns="0" rIns="0" bIns="0" rtlCol="0">
            <a:spAutoFit/>
          </a:bodyPr>
          <a:lstStyle/>
          <a:p>
            <a:pPr>
              <a:spcAft>
                <a:spcPts val="600"/>
              </a:spcAft>
            </a:pPr>
            <a:r>
              <a:rPr lang="el-GR" sz="1400">
                <a:solidFill>
                  <a:schemeClr val="tx2"/>
                </a:solidFill>
                <a:latin typeface="Arial" panose="020B0604020202020204" pitchFamily="34" charset="0"/>
                <a:cs typeface="Arial" panose="020B0604020202020204" pitchFamily="34" charset="0"/>
              </a:rPr>
              <a:t>Ο </a:t>
            </a:r>
            <a:r>
              <a:rPr lang="el-GR" sz="1600" b="1">
                <a:solidFill>
                  <a:srgbClr val="1E49E2"/>
                </a:solidFill>
                <a:latin typeface="Arial" panose="020B0604020202020204" pitchFamily="34" charset="0"/>
                <a:cs typeface="Arial" panose="020B0604020202020204" pitchFamily="34" charset="0"/>
              </a:rPr>
              <a:t>Δείκτης Επιχειρηματικού Κλίματος* </a:t>
            </a:r>
            <a:r>
              <a:rPr lang="el-GR" sz="1400">
                <a:solidFill>
                  <a:schemeClr val="tx2"/>
                </a:solidFill>
                <a:latin typeface="Arial" panose="020B0604020202020204" pitchFamily="34" charset="0"/>
                <a:cs typeface="Arial" panose="020B0604020202020204" pitchFamily="34" charset="0"/>
              </a:rPr>
              <a:t>στην Ευρώπη, ο οποίος αποτυπώνει την εμπιστοσύνη των επιχειρηματιών για την παρούσα κατάσταση και τις προσδοκίες τους για το μέλλον, μειώθηκε στις:  </a:t>
            </a:r>
            <a:endParaRPr lang="en-GB" sz="1400">
              <a:solidFill>
                <a:schemeClr val="tx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1D19EA2-DD53-5216-2BBB-1011EC8CA4EC}"/>
              </a:ext>
            </a:extLst>
          </p:cNvPr>
          <p:cNvSpPr txBox="1"/>
          <p:nvPr/>
        </p:nvSpPr>
        <p:spPr>
          <a:xfrm>
            <a:off x="1069759" y="929197"/>
            <a:ext cx="10528361" cy="53340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l-GR" sz="1600" b="0" i="0" u="none" strike="noStrike" kern="1200" cap="none" spc="0" normalizeH="0" baseline="0" noProof="0">
                <a:ln>
                  <a:noFill/>
                </a:ln>
                <a:solidFill>
                  <a:srgbClr val="00338D"/>
                </a:solidFill>
                <a:effectLst/>
                <a:uLnTx/>
                <a:uFillTx/>
                <a:latin typeface="Arial"/>
                <a:ea typeface="+mn-ea"/>
                <a:cs typeface="+mn-cs"/>
              </a:rPr>
              <a:t>Προκλήσεις και προοπτικές για το τρέχον επιχειρηματικό περιβάλλον και τις προοπτικές εξέλιξης</a:t>
            </a:r>
            <a:endParaRPr kumimoji="0" lang="el-GR" sz="1600" b="1" i="0" u="none" strike="noStrike" kern="1200" cap="none" spc="0" normalizeH="0" baseline="0" noProof="0">
              <a:ln>
                <a:noFill/>
              </a:ln>
              <a:solidFill>
                <a:srgbClr val="00338D"/>
              </a:solidFill>
              <a:effectLst/>
              <a:uLnTx/>
              <a:uFillTx/>
              <a:latin typeface="Arial"/>
              <a:ea typeface="+mn-ea"/>
              <a:cs typeface="+mn-cs"/>
            </a:endParaRPr>
          </a:p>
        </p:txBody>
      </p:sp>
      <p:sp>
        <p:nvSpPr>
          <p:cNvPr id="15" name="TextBox 14">
            <a:extLst>
              <a:ext uri="{FF2B5EF4-FFF2-40B4-BE49-F238E27FC236}">
                <a16:creationId xmlns:a16="http://schemas.microsoft.com/office/drawing/2014/main" id="{02F4EBC3-B544-96DB-6D63-E03F78E4F41F}"/>
              </a:ext>
            </a:extLst>
          </p:cNvPr>
          <p:cNvSpPr txBox="1"/>
          <p:nvPr/>
        </p:nvSpPr>
        <p:spPr>
          <a:xfrm>
            <a:off x="907331" y="5860993"/>
            <a:ext cx="6094428" cy="352661"/>
          </a:xfrm>
          <a:prstGeom prst="rect">
            <a:avLst/>
          </a:prstGeom>
          <a:noFill/>
        </p:spPr>
        <p:txBody>
          <a:bodyPr wrap="square">
            <a:spAutoFit/>
          </a:bodyPr>
          <a:lstStyle/>
          <a:p>
            <a:pPr>
              <a:lnSpc>
                <a:spcPct val="110000"/>
              </a:lnSpc>
              <a:spcAft>
                <a:spcPts val="600"/>
              </a:spcAft>
              <a:defRPr/>
            </a:pPr>
            <a:r>
              <a:rPr kumimoji="0" lang="el-GR" sz="800" b="0" i="0" u="none" strike="noStrike" kern="1200" cap="none" spc="0" normalizeH="0" baseline="0" noProof="0">
                <a:ln>
                  <a:noFill/>
                </a:ln>
                <a:solidFill>
                  <a:schemeClr val="tx2"/>
                </a:solidFill>
                <a:effectLst/>
                <a:uLnTx/>
                <a:uFillTx/>
                <a:ea typeface="+mn-ea"/>
                <a:cs typeface="+mn-cs"/>
              </a:rPr>
              <a:t>*Δείκτης </a:t>
            </a:r>
            <a:r>
              <a:rPr lang="el-GR" sz="800">
                <a:solidFill>
                  <a:schemeClr val="tx2"/>
                </a:solidFill>
              </a:rPr>
              <a:t>Επιχειρηματικού Κλίματος (</a:t>
            </a:r>
            <a:r>
              <a:rPr lang="el-GR" sz="800" err="1">
                <a:solidFill>
                  <a:schemeClr val="tx2"/>
                </a:solidFill>
              </a:rPr>
              <a:t>Business</a:t>
            </a:r>
            <a:r>
              <a:rPr lang="el-GR" sz="800">
                <a:solidFill>
                  <a:schemeClr val="tx2"/>
                </a:solidFill>
              </a:rPr>
              <a:t> </a:t>
            </a:r>
            <a:r>
              <a:rPr lang="el-GR" sz="800" err="1">
                <a:solidFill>
                  <a:schemeClr val="tx2"/>
                </a:solidFill>
              </a:rPr>
              <a:t>Climate</a:t>
            </a:r>
            <a:r>
              <a:rPr lang="el-GR" sz="800">
                <a:solidFill>
                  <a:schemeClr val="tx2"/>
                </a:solidFill>
              </a:rPr>
              <a:t> </a:t>
            </a:r>
            <a:r>
              <a:rPr lang="el-GR" sz="800" err="1">
                <a:solidFill>
                  <a:schemeClr val="tx2"/>
                </a:solidFill>
              </a:rPr>
              <a:t>Index</a:t>
            </a:r>
            <a:r>
              <a:rPr lang="el-GR" sz="800">
                <a:solidFill>
                  <a:schemeClr val="tx2"/>
                </a:solidFill>
              </a:rPr>
              <a:t>): οικονομικό βαρόμετρο που αποτυπώνει την εμπιστοσύνη, τις προσδοκίες και την ψυχολογία των επιχειρηματιών σχετικά με την τρέχουσα και μελλοντική κατάσταση της οικονομίας.</a:t>
            </a:r>
            <a:endParaRPr kumimoji="0" lang="el-GR" sz="800" b="0" i="0" u="none" strike="noStrike" kern="1200" cap="none" spc="0" normalizeH="0" baseline="0" noProof="0">
              <a:ln>
                <a:noFill/>
              </a:ln>
              <a:solidFill>
                <a:schemeClr val="tx2"/>
              </a:solidFill>
              <a:effectLst/>
              <a:uLnTx/>
              <a:uFillTx/>
              <a:ea typeface="+mn-ea"/>
              <a:cs typeface="+mn-cs"/>
            </a:endParaRPr>
          </a:p>
        </p:txBody>
      </p:sp>
      <p:graphicFrame>
        <p:nvGraphicFramePr>
          <p:cNvPr id="3" name="Table 24">
            <a:extLst>
              <a:ext uri="{FF2B5EF4-FFF2-40B4-BE49-F238E27FC236}">
                <a16:creationId xmlns:a16="http://schemas.microsoft.com/office/drawing/2014/main" id="{7911F27D-FCBA-4F08-2D69-2F3BC8901140}"/>
              </a:ext>
            </a:extLst>
          </p:cNvPr>
          <p:cNvGraphicFramePr>
            <a:graphicFrameLocks/>
          </p:cNvGraphicFramePr>
          <p:nvPr>
            <p:extLst>
              <p:ext uri="{D42A27DB-BD31-4B8C-83A1-F6EECF244321}">
                <p14:modId xmlns:p14="http://schemas.microsoft.com/office/powerpoint/2010/main" val="2168159541"/>
              </p:ext>
            </p:extLst>
          </p:nvPr>
        </p:nvGraphicFramePr>
        <p:xfrm>
          <a:off x="1103326" y="1609868"/>
          <a:ext cx="4992674" cy="3948336"/>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1857791330"/>
                    </a:ext>
                  </a:extLst>
                </a:gridCol>
                <a:gridCol w="4416674">
                  <a:extLst>
                    <a:ext uri="{9D8B030D-6E8A-4147-A177-3AD203B41FA5}">
                      <a16:colId xmlns:a16="http://schemas.microsoft.com/office/drawing/2014/main" val="620299569"/>
                    </a:ext>
                  </a:extLst>
                </a:gridCol>
              </a:tblGrid>
              <a:tr h="0">
                <a:tc>
                  <a:txBody>
                    <a:bodyPr/>
                    <a:lstStyle/>
                    <a:p>
                      <a:pPr>
                        <a:lnSpc>
                          <a:spcPct val="70000"/>
                        </a:lnSpc>
                      </a:pPr>
                      <a:r>
                        <a:rPr lang="en-GB" sz="3600" b="1">
                          <a:gradFill>
                            <a:gsLst>
                              <a:gs pos="0">
                                <a:srgbClr val="701FEA"/>
                              </a:gs>
                              <a:gs pos="100000">
                                <a:srgbClr val="1E49E2"/>
                              </a:gs>
                            </a:gsLst>
                            <a:lin ang="0" scaled="1"/>
                          </a:gradFill>
                          <a:latin typeface="+mj-lt"/>
                        </a:rPr>
                        <a:t>01</a:t>
                      </a:r>
                    </a:p>
                  </a:txBody>
                  <a:tcPr marL="0" marR="0" marT="90000" marB="90000" anchor="ctr">
                    <a:lnL w="12700" cmpd="sng">
                      <a:noFill/>
                    </a:lnL>
                    <a:lnR w="12700" cmpd="sng">
                      <a:noFill/>
                    </a:lnR>
                    <a:lnT w="12700" cmpd="sng">
                      <a:noFill/>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600" b="0">
                          <a:solidFill>
                            <a:srgbClr val="00338D"/>
                          </a:solidFill>
                          <a:latin typeface="+mn-lt"/>
                        </a:rPr>
                        <a:t>Κόστος Πρώτων Υλών</a:t>
                      </a:r>
                    </a:p>
                  </a:txBody>
                  <a:tcPr marL="0" marR="0" marT="90000" marB="90000" anchor="ctr">
                    <a:lnL w="12700" cmpd="sng">
                      <a:noFill/>
                    </a:lnL>
                    <a:lnR w="12700" cmpd="sng">
                      <a:noFill/>
                    </a:lnR>
                    <a:lnT w="12700" cmpd="sng">
                      <a:noFill/>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216587"/>
                  </a:ext>
                </a:extLst>
              </a:tr>
              <a:tr h="0">
                <a:tc>
                  <a:txBody>
                    <a:bodyPr/>
                    <a:lstStyle/>
                    <a:p>
                      <a:pPr>
                        <a:lnSpc>
                          <a:spcPct val="70000"/>
                        </a:lnSpc>
                      </a:pPr>
                      <a:r>
                        <a:rPr lang="en-GB" sz="3600" b="1">
                          <a:gradFill>
                            <a:gsLst>
                              <a:gs pos="0">
                                <a:srgbClr val="701FEA"/>
                              </a:gs>
                              <a:gs pos="100000">
                                <a:srgbClr val="1E49E2"/>
                              </a:gs>
                            </a:gsLst>
                            <a:lin ang="0" scaled="1"/>
                          </a:gradFill>
                          <a:latin typeface="+mj-lt"/>
                        </a:rPr>
                        <a:t>02</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Κόστος Ενέργειας</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0955894"/>
                  </a:ext>
                </a:extLst>
              </a:tr>
              <a:tr h="0">
                <a:tc>
                  <a:txBody>
                    <a:bodyPr/>
                    <a:lstStyle/>
                    <a:p>
                      <a:pPr>
                        <a:lnSpc>
                          <a:spcPct val="70000"/>
                        </a:lnSpc>
                      </a:pPr>
                      <a:r>
                        <a:rPr lang="en-GB" sz="3600" b="1">
                          <a:gradFill>
                            <a:gsLst>
                              <a:gs pos="0">
                                <a:srgbClr val="701FEA"/>
                              </a:gs>
                              <a:gs pos="100000">
                                <a:srgbClr val="1E49E2"/>
                              </a:gs>
                            </a:gsLst>
                            <a:lin ang="0" scaled="1"/>
                          </a:gradFill>
                          <a:latin typeface="+mj-lt"/>
                        </a:rPr>
                        <a:t>03</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Γραφειοκρατία &amp; Ρυθμιστικό Πλαίσιο</a:t>
                      </a:r>
                      <a:endParaRPr kumimoji="0" lang="en-GB" sz="1600" b="0" i="0" u="none" strike="noStrike" kern="1200" cap="none" spc="0" normalizeH="0" baseline="0" noProof="0">
                        <a:ln>
                          <a:noFill/>
                        </a:ln>
                        <a:solidFill>
                          <a:srgbClr val="00338D"/>
                        </a:solidFill>
                        <a:effectLst/>
                        <a:uLnTx/>
                        <a:uFillTx/>
                        <a:latin typeface="+mn-lt"/>
                        <a:ea typeface="+mn-ea"/>
                        <a:cs typeface="+mn-cs"/>
                      </a:endParaRP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0045840"/>
                  </a:ext>
                </a:extLst>
              </a:tr>
              <a:tr h="0">
                <a:tc>
                  <a:txBody>
                    <a:bodyPr/>
                    <a:lstStyle/>
                    <a:p>
                      <a:pPr>
                        <a:lnSpc>
                          <a:spcPct val="70000"/>
                        </a:lnSpc>
                      </a:pPr>
                      <a:r>
                        <a:rPr lang="en-GB" sz="3600" b="1">
                          <a:gradFill>
                            <a:gsLst>
                              <a:gs pos="0">
                                <a:srgbClr val="701FEA"/>
                              </a:gs>
                              <a:gs pos="100000">
                                <a:srgbClr val="1E49E2"/>
                              </a:gs>
                            </a:gsLst>
                            <a:lin ang="0" scaled="1"/>
                          </a:gradFill>
                          <a:latin typeface="+mj-lt"/>
                        </a:rPr>
                        <a:t>04</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Μεταφορικά Κόστη &amp; </a:t>
                      </a:r>
                      <a:r>
                        <a:rPr kumimoji="0" lang="en-GB" sz="1600" b="0" i="0" u="none" strike="noStrike" kern="1200" cap="none" spc="0" normalizeH="0" baseline="0" noProof="0" err="1">
                          <a:ln>
                            <a:noFill/>
                          </a:ln>
                          <a:solidFill>
                            <a:srgbClr val="00338D"/>
                          </a:solidFill>
                          <a:effectLst/>
                          <a:uLnTx/>
                          <a:uFillTx/>
                          <a:latin typeface="+mn-lt"/>
                          <a:ea typeface="+mn-ea"/>
                          <a:cs typeface="+mn-cs"/>
                        </a:rPr>
                        <a:t>Logistcs</a:t>
                      </a:r>
                      <a:endParaRPr kumimoji="0" lang="en-GB" sz="1600" b="0" i="0" u="none" strike="noStrike" kern="1200" cap="none" spc="0" normalizeH="0" baseline="0" noProof="0">
                        <a:ln>
                          <a:noFill/>
                        </a:ln>
                        <a:solidFill>
                          <a:srgbClr val="00338D"/>
                        </a:solidFill>
                        <a:effectLst/>
                        <a:uLnTx/>
                        <a:uFillTx/>
                        <a:latin typeface="+mn-lt"/>
                        <a:ea typeface="+mn-ea"/>
                        <a:cs typeface="+mn-cs"/>
                      </a:endParaRP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83214"/>
                  </a:ext>
                </a:extLst>
              </a:tr>
              <a:tr h="0">
                <a:tc>
                  <a:txBody>
                    <a:bodyPr/>
                    <a:lstStyle/>
                    <a:p>
                      <a:pPr>
                        <a:lnSpc>
                          <a:spcPct val="70000"/>
                        </a:lnSpc>
                      </a:pPr>
                      <a:r>
                        <a:rPr lang="en-GB" sz="3600" b="1">
                          <a:gradFill>
                            <a:gsLst>
                              <a:gs pos="0">
                                <a:srgbClr val="701FEA"/>
                              </a:gs>
                              <a:gs pos="100000">
                                <a:srgbClr val="1E49E2"/>
                              </a:gs>
                            </a:gsLst>
                            <a:lin ang="0" scaled="1"/>
                          </a:gradFill>
                          <a:latin typeface="+mj-lt"/>
                        </a:rPr>
                        <a:t>05</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Χρηματοδότηση</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8550306"/>
                  </a:ext>
                </a:extLst>
              </a:tr>
              <a:tr h="0">
                <a:tc>
                  <a:txBody>
                    <a:bodyPr/>
                    <a:lstStyle/>
                    <a:p>
                      <a:pPr>
                        <a:lnSpc>
                          <a:spcPct val="70000"/>
                        </a:lnSpc>
                      </a:pPr>
                      <a:r>
                        <a:rPr lang="en-GB" sz="3600" b="1">
                          <a:gradFill>
                            <a:gsLst>
                              <a:gs pos="0">
                                <a:srgbClr val="701FEA"/>
                              </a:gs>
                              <a:gs pos="100000">
                                <a:srgbClr val="1E49E2"/>
                              </a:gs>
                            </a:gsLst>
                            <a:lin ang="0" scaled="1"/>
                          </a:gradFill>
                          <a:latin typeface="+mj-lt"/>
                        </a:rPr>
                        <a:t>07</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Στελέχωση &amp; Εύρεση Προσωπικού</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100306"/>
                  </a:ext>
                </a:extLst>
              </a:tr>
              <a:tr h="0">
                <a:tc>
                  <a:txBody>
                    <a:bodyPr/>
                    <a:lstStyle/>
                    <a:p>
                      <a:pPr>
                        <a:lnSpc>
                          <a:spcPct val="70000"/>
                        </a:lnSpc>
                      </a:pPr>
                      <a:r>
                        <a:rPr lang="en-GB" sz="3600" b="1">
                          <a:gradFill>
                            <a:gsLst>
                              <a:gs pos="0">
                                <a:srgbClr val="701FEA"/>
                              </a:gs>
                              <a:gs pos="100000">
                                <a:srgbClr val="1E49E2"/>
                              </a:gs>
                            </a:gsLst>
                            <a:lin ang="0" scaled="1"/>
                          </a:gradFill>
                          <a:latin typeface="+mj-lt"/>
                        </a:rPr>
                        <a:t>08</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00338D"/>
                          </a:solidFill>
                          <a:effectLst/>
                          <a:uLnTx/>
                          <a:uFillTx/>
                          <a:latin typeface="+mn-lt"/>
                          <a:ea typeface="+mn-ea"/>
                          <a:cs typeface="+mn-cs"/>
                        </a:rPr>
                        <a:t>Εξωστρέφεια &amp; Πρόσβαση σε Διεθνείς Αγορές</a:t>
                      </a:r>
                    </a:p>
                  </a:txBody>
                  <a:tcPr marL="0" marR="0" marT="90000" marB="90000" anchor="ctr">
                    <a:lnL w="12700" cmpd="sng">
                      <a:noFill/>
                    </a:lnL>
                    <a:lnR w="12700" cmpd="sng">
                      <a:noFill/>
                    </a:lnR>
                    <a:lnT w="9525" cap="flat" cmpd="sng" algn="ctr">
                      <a:solidFill>
                        <a:srgbClr val="00B8F5"/>
                      </a:solidFill>
                      <a:prstDash val="solid"/>
                      <a:round/>
                      <a:headEnd type="none" w="med" len="med"/>
                      <a:tailEnd type="none" w="med" len="med"/>
                    </a:lnT>
                    <a:lnB w="9525" cap="flat" cmpd="sng" algn="ctr">
                      <a:solidFill>
                        <a:srgbClr val="00B8F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889726"/>
                  </a:ext>
                </a:extLst>
              </a:tr>
            </a:tbl>
          </a:graphicData>
        </a:graphic>
      </p:graphicFrame>
    </p:spTree>
    <p:extLst>
      <p:ext uri="{BB962C8B-B14F-4D97-AF65-F5344CB8AC3E}">
        <p14:creationId xmlns:p14="http://schemas.microsoft.com/office/powerpoint/2010/main" val="414321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DDDD-77D0-5B22-8AE0-460ECA556D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D78AEF0-61B4-249C-B908-CE7BC3F00071}"/>
              </a:ext>
            </a:extLst>
          </p:cNvPr>
          <p:cNvSpPr/>
          <p:nvPr/>
        </p:nvSpPr>
        <p:spPr>
          <a:xfrm>
            <a:off x="875710" y="1104906"/>
            <a:ext cx="8798373" cy="4810834"/>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34" name="TextBox 33">
            <a:extLst>
              <a:ext uri="{FF2B5EF4-FFF2-40B4-BE49-F238E27FC236}">
                <a16:creationId xmlns:a16="http://schemas.microsoft.com/office/drawing/2014/main" id="{E476F092-7512-AA1E-0CE1-9B29641C0A59}"/>
              </a:ext>
            </a:extLst>
          </p:cNvPr>
          <p:cNvSpPr txBox="1"/>
          <p:nvPr/>
        </p:nvSpPr>
        <p:spPr>
          <a:xfrm>
            <a:off x="2235873" y="1502967"/>
            <a:ext cx="6352086" cy="61266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1100" b="1">
                <a:solidFill>
                  <a:schemeClr val="bg1"/>
                </a:solidFill>
              </a:rPr>
              <a:t>Αύξηση </a:t>
            </a:r>
            <a:r>
              <a:rPr kumimoji="0" lang="el-GR" sz="1100" b="1" i="0" u="none" strike="noStrike" kern="1200" cap="none" spc="0" normalizeH="0" baseline="0" noProof="0">
                <a:ln>
                  <a:noFill/>
                </a:ln>
                <a:solidFill>
                  <a:schemeClr val="bg1"/>
                </a:solidFill>
                <a:effectLst/>
                <a:uLnTx/>
                <a:uFillTx/>
                <a:ea typeface="+mn-ea"/>
                <a:cs typeface="+mn-cs"/>
              </a:rPr>
              <a:t>Κόστους </a:t>
            </a:r>
            <a:r>
              <a:rPr lang="el-GR" sz="1100" b="1">
                <a:solidFill>
                  <a:schemeClr val="bg1"/>
                </a:solidFill>
              </a:rPr>
              <a:t>Π</a:t>
            </a:r>
            <a:r>
              <a:rPr kumimoji="0" lang="el-GR" sz="1100" b="1" i="0" u="none" strike="noStrike" kern="1200" cap="none" spc="0" normalizeH="0" baseline="0" noProof="0">
                <a:ln>
                  <a:noFill/>
                </a:ln>
                <a:solidFill>
                  <a:schemeClr val="bg1"/>
                </a:solidFill>
                <a:effectLst/>
                <a:uLnTx/>
                <a:uFillTx/>
                <a:ea typeface="+mn-ea"/>
                <a:cs typeface="+mn-cs"/>
              </a:rPr>
              <a:t>ρώτων Υλών</a:t>
            </a:r>
            <a:endParaRPr kumimoji="0" lang="en-GB" sz="1100" b="1" i="0" u="none" strike="noStrike" kern="1200" cap="none" spc="0" normalizeH="0" baseline="0" noProof="0">
              <a:ln>
                <a:noFill/>
              </a:ln>
              <a:solidFill>
                <a:schemeClr val="bg1"/>
              </a:solidFill>
              <a:effectLst/>
              <a:uLnTx/>
              <a:uFillTx/>
              <a:ea typeface="+mn-ea"/>
              <a:cs typeface="+mn-cs"/>
            </a:endParaRPr>
          </a:p>
          <a:p>
            <a:pPr marL="171450" indent="-171450">
              <a:lnSpc>
                <a:spcPct val="110000"/>
              </a:lnSpc>
              <a:spcAft>
                <a:spcPts val="300"/>
              </a:spcAft>
              <a:buFont typeface="Arial" panose="020B0604020202020204" pitchFamily="34" charset="0"/>
              <a:buChar char="•"/>
              <a:defRPr/>
            </a:pPr>
            <a:r>
              <a:rPr lang="el-GR" sz="1050">
                <a:solidFill>
                  <a:schemeClr val="bg1"/>
                </a:solidFill>
              </a:rPr>
              <a:t>Ε</a:t>
            </a:r>
            <a:r>
              <a:rPr kumimoji="0" lang="el-GR" sz="1050" b="0" i="0" u="none" strike="noStrike" kern="1200" cap="none" spc="0" normalizeH="0" baseline="0" noProof="0">
                <a:ln>
                  <a:noFill/>
                </a:ln>
                <a:solidFill>
                  <a:schemeClr val="bg1"/>
                </a:solidFill>
                <a:effectLst/>
                <a:uLnTx/>
                <a:uFillTx/>
                <a:ea typeface="+mn-ea"/>
                <a:cs typeface="+mn-cs"/>
              </a:rPr>
              <a:t>πιβάρυνση του κόστους παραγωγής των ΜμΕ.</a:t>
            </a:r>
            <a:endParaRPr kumimoji="0" lang="en-US" sz="1050" b="0" i="0" u="none" strike="noStrike" kern="1200" cap="none" spc="0" normalizeH="0" baseline="0" noProof="0">
              <a:ln>
                <a:noFill/>
              </a:ln>
              <a:solidFill>
                <a:schemeClr val="bg1"/>
              </a:solidFill>
              <a:effectLst/>
              <a:uLnTx/>
              <a:uFillTx/>
              <a:ea typeface="+mn-ea"/>
              <a:cs typeface="+mn-cs"/>
            </a:endParaRPr>
          </a:p>
          <a:p>
            <a:pPr marL="171450" indent="-171450">
              <a:lnSpc>
                <a:spcPct val="110000"/>
              </a:lnSpc>
              <a:spcAft>
                <a:spcPts val="300"/>
              </a:spcAft>
              <a:buFont typeface="Arial" panose="020B0604020202020204" pitchFamily="34" charset="0"/>
              <a:buChar char="•"/>
              <a:defRPr/>
            </a:pPr>
            <a:r>
              <a:rPr kumimoji="0" lang="el-GR" sz="1050" b="0" i="0" u="none" strike="noStrike" kern="1200" cap="none" spc="0" normalizeH="0" baseline="0" noProof="0">
                <a:ln>
                  <a:noFill/>
                </a:ln>
                <a:solidFill>
                  <a:schemeClr val="bg1"/>
                </a:solidFill>
                <a:effectLst/>
                <a:uLnTx/>
                <a:uFillTx/>
                <a:ea typeface="+mn-ea"/>
                <a:cs typeface="+mn-cs"/>
              </a:rPr>
              <a:t>Αδυναμία μετακύλισης κόστους στον καταναλωτή </a:t>
            </a:r>
            <a:r>
              <a:rPr lang="el-GR" sz="1050">
                <a:solidFill>
                  <a:schemeClr val="bg1"/>
                </a:solidFill>
              </a:rPr>
              <a:t>και</a:t>
            </a:r>
            <a:r>
              <a:rPr kumimoji="0" lang="el-GR" sz="1050" b="0" i="0" u="none" strike="noStrike" kern="1200" cap="none" spc="0" normalizeH="0" baseline="0" noProof="0">
                <a:ln>
                  <a:noFill/>
                </a:ln>
                <a:solidFill>
                  <a:schemeClr val="bg1"/>
                </a:solidFill>
                <a:effectLst/>
                <a:uLnTx/>
                <a:uFillTx/>
                <a:ea typeface="+mn-ea"/>
                <a:cs typeface="+mn-cs"/>
              </a:rPr>
              <a:t> συμπίεση στα περιθώρια κέρδους</a:t>
            </a:r>
            <a:r>
              <a:rPr kumimoji="0" lang="el-GR" sz="1100" b="0" i="0" u="none" strike="noStrike" kern="1200" cap="none" spc="0" normalizeH="0" baseline="0" noProof="0">
                <a:ln>
                  <a:noFill/>
                </a:ln>
                <a:solidFill>
                  <a:schemeClr val="bg1"/>
                </a:solidFill>
                <a:effectLst/>
                <a:uLnTx/>
                <a:uFillTx/>
                <a:ea typeface="+mn-ea"/>
                <a:cs typeface="+mn-cs"/>
              </a:rPr>
              <a:t>.</a:t>
            </a:r>
            <a:endParaRPr kumimoji="0" lang="en-GB" sz="1100" b="0" i="0" u="none" strike="noStrike" kern="1200" cap="none" spc="0" normalizeH="0" baseline="0" noProof="0">
              <a:ln>
                <a:noFill/>
              </a:ln>
              <a:solidFill>
                <a:schemeClr val="bg1"/>
              </a:solidFill>
              <a:effectLst/>
              <a:uLnTx/>
              <a:uFillTx/>
              <a:ea typeface="+mn-ea"/>
              <a:cs typeface="+mn-cs"/>
            </a:endParaRPr>
          </a:p>
        </p:txBody>
      </p:sp>
      <p:sp>
        <p:nvSpPr>
          <p:cNvPr id="39" name="TextBox 38">
            <a:extLst>
              <a:ext uri="{FF2B5EF4-FFF2-40B4-BE49-F238E27FC236}">
                <a16:creationId xmlns:a16="http://schemas.microsoft.com/office/drawing/2014/main" id="{F2F618F6-A70D-5DD1-0FEA-7C77121F210F}"/>
              </a:ext>
            </a:extLst>
          </p:cNvPr>
          <p:cNvSpPr txBox="1"/>
          <p:nvPr/>
        </p:nvSpPr>
        <p:spPr>
          <a:xfrm>
            <a:off x="2189957" y="2464532"/>
            <a:ext cx="6352086" cy="60484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1" i="0" u="none" strike="noStrike" kern="1200" cap="none" spc="0" normalizeH="0" baseline="0" noProof="0">
                <a:ln>
                  <a:noFill/>
                </a:ln>
                <a:solidFill>
                  <a:schemeClr val="bg1"/>
                </a:solidFill>
                <a:effectLst/>
                <a:uLnTx/>
                <a:uFillTx/>
                <a:ea typeface="+mn-ea"/>
                <a:cs typeface="+mn-cs"/>
              </a:rPr>
              <a:t>Υψηλό Κόστος Ηλεκτρικής Ενέργειας</a:t>
            </a:r>
            <a:endParaRPr kumimoji="0" lang="en-GB" sz="1100" b="1" i="0" u="none" strike="noStrike" kern="1200" cap="none" spc="0" normalizeH="0" baseline="0" noProof="0">
              <a:ln>
                <a:noFill/>
              </a:ln>
              <a:solidFill>
                <a:schemeClr val="bg1"/>
              </a:solidFill>
              <a:effectLst/>
              <a:uLnTx/>
              <a:uFillTx/>
              <a:ea typeface="+mn-ea"/>
              <a:cs typeface="+mn-cs"/>
            </a:endParaRPr>
          </a:p>
          <a:p>
            <a:pPr marL="171450" indent="-171450">
              <a:lnSpc>
                <a:spcPct val="110000"/>
              </a:lnSpc>
              <a:spcAft>
                <a:spcPts val="300"/>
              </a:spcAft>
              <a:buFont typeface="Arial" panose="020B0604020202020204" pitchFamily="34" charset="0"/>
              <a:buChar char="•"/>
              <a:defRPr/>
            </a:pPr>
            <a:r>
              <a:rPr kumimoji="0" lang="el-GR" sz="1050" b="0" i="0" u="none" strike="noStrike" kern="1200" cap="none" spc="0" normalizeH="0" baseline="0" noProof="0">
                <a:ln>
                  <a:noFill/>
                </a:ln>
                <a:solidFill>
                  <a:schemeClr val="bg1"/>
                </a:solidFill>
                <a:effectLst/>
                <a:uLnTx/>
                <a:uFillTx/>
                <a:ea typeface="+mn-ea"/>
                <a:cs typeface="+mn-cs"/>
              </a:rPr>
              <a:t>Σημαντικό βάρος για τις Ελληνικές ΜμΕ.</a:t>
            </a:r>
          </a:p>
          <a:p>
            <a:pPr marL="171450" indent="-171450">
              <a:lnSpc>
                <a:spcPct val="110000"/>
              </a:lnSpc>
              <a:spcAft>
                <a:spcPts val="300"/>
              </a:spcAft>
              <a:buFont typeface="Arial" panose="020B0604020202020204" pitchFamily="34" charset="0"/>
              <a:buChar char="•"/>
              <a:defRPr/>
            </a:pPr>
            <a:r>
              <a:rPr lang="el-GR" sz="1050">
                <a:solidFill>
                  <a:schemeClr val="bg1"/>
                </a:solidFill>
              </a:rPr>
              <a:t>Αύξηση του λειτουργικού κόστους και περιορισμός της βιωσιμότητας.</a:t>
            </a:r>
            <a:endParaRPr kumimoji="0" lang="en-GB" sz="1050" b="0" i="0" u="none" strike="noStrike" kern="1200" cap="none" spc="0" normalizeH="0" baseline="0" noProof="0">
              <a:ln>
                <a:noFill/>
              </a:ln>
              <a:solidFill>
                <a:schemeClr val="bg1"/>
              </a:solidFill>
              <a:effectLst/>
              <a:uLnTx/>
              <a:uFillTx/>
              <a:ea typeface="+mn-ea"/>
              <a:cs typeface="+mn-cs"/>
            </a:endParaRPr>
          </a:p>
        </p:txBody>
      </p:sp>
      <p:sp>
        <p:nvSpPr>
          <p:cNvPr id="47" name="TextBox 46">
            <a:extLst>
              <a:ext uri="{FF2B5EF4-FFF2-40B4-BE49-F238E27FC236}">
                <a16:creationId xmlns:a16="http://schemas.microsoft.com/office/drawing/2014/main" id="{F181866D-7ECB-2338-1240-E8B4D13A494A}"/>
              </a:ext>
            </a:extLst>
          </p:cNvPr>
          <p:cNvSpPr txBox="1"/>
          <p:nvPr/>
        </p:nvSpPr>
        <p:spPr>
          <a:xfrm>
            <a:off x="2122611" y="3378764"/>
            <a:ext cx="6352086" cy="1037272"/>
          </a:xfrm>
          <a:prstGeom prst="rect">
            <a:avLst/>
          </a:prstGeom>
          <a:noFill/>
        </p:spPr>
        <p:txBody>
          <a:bodyPr wrap="square" lIns="0" tIns="0" rIns="0" bIns="0" rtlCol="0">
            <a:spAutoFit/>
          </a:bodyPr>
          <a:lstStyle/>
          <a:p>
            <a:pPr>
              <a:lnSpc>
                <a:spcPct val="110000"/>
              </a:lnSpc>
              <a:spcAft>
                <a:spcPts val="600"/>
              </a:spcAft>
              <a:defRPr/>
            </a:pPr>
            <a:r>
              <a:rPr kumimoji="0" lang="el-GR" sz="1100" b="1" i="0" u="none" strike="noStrike" kern="1200" cap="none" spc="0" normalizeH="0" baseline="0" noProof="0">
                <a:ln>
                  <a:noFill/>
                </a:ln>
                <a:solidFill>
                  <a:schemeClr val="bg1"/>
                </a:solidFill>
                <a:effectLst/>
                <a:uLnTx/>
                <a:uFillTx/>
                <a:ea typeface="+mn-ea"/>
                <a:cs typeface="+mn-cs"/>
              </a:rPr>
              <a:t>Γραφειοκρατία</a:t>
            </a:r>
            <a:r>
              <a:rPr kumimoji="0" lang="en-US" sz="1100" b="1" i="0" u="none" strike="noStrike" kern="1200" cap="none" spc="0" normalizeH="0" baseline="0" noProof="0">
                <a:ln>
                  <a:noFill/>
                </a:ln>
                <a:solidFill>
                  <a:schemeClr val="bg1"/>
                </a:solidFill>
                <a:effectLst/>
                <a:uLnTx/>
                <a:uFillTx/>
                <a:ea typeface="+mn-ea"/>
                <a:cs typeface="+mn-cs"/>
              </a:rPr>
              <a:t> &amp; </a:t>
            </a:r>
            <a:r>
              <a:rPr kumimoji="0" lang="el-GR" sz="1100" b="1" i="0" u="none" strike="noStrike" kern="1200" cap="none" spc="0" normalizeH="0" baseline="0" noProof="0">
                <a:ln>
                  <a:noFill/>
                </a:ln>
                <a:solidFill>
                  <a:schemeClr val="bg1"/>
                </a:solidFill>
                <a:effectLst/>
                <a:uLnTx/>
                <a:uFillTx/>
                <a:ea typeface="+mn-ea"/>
                <a:cs typeface="+mn-cs"/>
              </a:rPr>
              <a:t>Ρυθμιστικό Πλαίσιο</a:t>
            </a:r>
          </a:p>
          <a:p>
            <a:pPr marL="171450" indent="-171450">
              <a:lnSpc>
                <a:spcPct val="110000"/>
              </a:lnSpc>
              <a:spcAft>
                <a:spcPts val="300"/>
              </a:spcAft>
              <a:buFont typeface="Arial" panose="020B0604020202020204" pitchFamily="34" charset="0"/>
              <a:buChar char="•"/>
              <a:defRPr/>
            </a:pPr>
            <a:r>
              <a:rPr lang="el-GR" sz="1050">
                <a:solidFill>
                  <a:schemeClr val="bg1"/>
                </a:solidFill>
              </a:rPr>
              <a:t>Υψηλό διοικητικό κόστος και πολυπλοκότητα συμμόρφωσης για τις ΜμΕ.</a:t>
            </a:r>
          </a:p>
          <a:p>
            <a:pPr marL="171450" indent="-171450">
              <a:lnSpc>
                <a:spcPct val="110000"/>
              </a:lnSpc>
              <a:spcAft>
                <a:spcPts val="300"/>
              </a:spcAft>
              <a:buFont typeface="Arial" panose="020B0604020202020204" pitchFamily="34" charset="0"/>
              <a:buChar char="•"/>
              <a:defRPr/>
            </a:pPr>
            <a:r>
              <a:rPr lang="el-GR" sz="1050">
                <a:solidFill>
                  <a:schemeClr val="bg1"/>
                </a:solidFill>
              </a:rPr>
              <a:t>Χρονοβόρες διαδικασίες, καθυστερήσεις και μειωμένη επιχειρησιακή ευελιξία. </a:t>
            </a:r>
          </a:p>
          <a:p>
            <a:pPr marL="171450" indent="-171450">
              <a:lnSpc>
                <a:spcPct val="110000"/>
              </a:lnSpc>
              <a:spcAft>
                <a:spcPts val="300"/>
              </a:spcAft>
              <a:buFont typeface="Arial" panose="020B0604020202020204" pitchFamily="34" charset="0"/>
              <a:buChar char="•"/>
              <a:defRPr/>
            </a:pPr>
            <a:r>
              <a:rPr lang="el-GR" sz="1050">
                <a:solidFill>
                  <a:schemeClr val="bg1"/>
                </a:solidFill>
              </a:rPr>
              <a:t>Κύρια προτεραιότητα για τους μικρομεσαίους επιχειρηματίες αναδεικνύεται η φορολογία, με το 74,5% να ζητά μεταρρυθμίσεις στο φορολογικό πλαίσιο.</a:t>
            </a:r>
            <a:endParaRPr kumimoji="0" lang="en-GB" sz="1050" b="1" i="0" u="none" strike="noStrike" kern="1200" cap="none" spc="0" normalizeH="0" baseline="0" noProof="0">
              <a:ln>
                <a:noFill/>
              </a:ln>
              <a:solidFill>
                <a:schemeClr val="bg1"/>
              </a:solidFill>
              <a:effectLst/>
              <a:uLnTx/>
              <a:uFillTx/>
              <a:ea typeface="+mn-ea"/>
              <a:cs typeface="+mn-cs"/>
            </a:endParaRPr>
          </a:p>
        </p:txBody>
      </p:sp>
      <p:sp>
        <p:nvSpPr>
          <p:cNvPr id="4" name="TextBox 3">
            <a:extLst>
              <a:ext uri="{FF2B5EF4-FFF2-40B4-BE49-F238E27FC236}">
                <a16:creationId xmlns:a16="http://schemas.microsoft.com/office/drawing/2014/main" id="{1E988AC0-F0BF-8B0C-8966-B863CC3599B6}"/>
              </a:ext>
            </a:extLst>
          </p:cNvPr>
          <p:cNvSpPr txBox="1"/>
          <p:nvPr/>
        </p:nvSpPr>
        <p:spPr>
          <a:xfrm>
            <a:off x="2122611" y="4708915"/>
            <a:ext cx="6352086" cy="968791"/>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1" i="0" u="none" strike="noStrike" kern="1200" cap="none" spc="0" normalizeH="0" baseline="0" noProof="0">
                <a:ln>
                  <a:noFill/>
                </a:ln>
                <a:solidFill>
                  <a:schemeClr val="bg1"/>
                </a:solidFill>
                <a:effectLst/>
                <a:uLnTx/>
                <a:uFillTx/>
                <a:ea typeface="+mn-ea"/>
                <a:cs typeface="+mn-cs"/>
              </a:rPr>
              <a:t>Μεταφορικά Κόστη </a:t>
            </a:r>
            <a:r>
              <a:rPr lang="el-GR" sz="1100" b="1">
                <a:solidFill>
                  <a:schemeClr val="bg1"/>
                </a:solidFill>
              </a:rPr>
              <a:t>- </a:t>
            </a:r>
            <a:r>
              <a:rPr kumimoji="0" lang="en-US" sz="1100" b="1" i="0" u="none" strike="noStrike" kern="1200" cap="none" spc="0" normalizeH="0" baseline="0" noProof="0">
                <a:ln>
                  <a:noFill/>
                </a:ln>
                <a:solidFill>
                  <a:schemeClr val="bg1"/>
                </a:solidFill>
                <a:effectLst/>
                <a:uLnTx/>
                <a:uFillTx/>
                <a:ea typeface="+mn-ea"/>
                <a:cs typeface="+mn-cs"/>
              </a:rPr>
              <a:t>Logistics</a:t>
            </a:r>
            <a:endParaRPr kumimoji="0" lang="en-GB" sz="1100" b="1" i="0" u="none" strike="noStrike" kern="1200" cap="none" spc="0" normalizeH="0" baseline="0" noProof="0">
              <a:ln>
                <a:noFill/>
              </a:ln>
              <a:solidFill>
                <a:schemeClr val="bg1"/>
              </a:solidFill>
              <a:effectLst/>
              <a:uLnTx/>
              <a:uFillTx/>
              <a:ea typeface="+mn-ea"/>
              <a:cs typeface="+mn-cs"/>
            </a:endParaRPr>
          </a:p>
          <a:p>
            <a:pPr marL="171450" indent="-171450">
              <a:lnSpc>
                <a:spcPct val="110000"/>
              </a:lnSpc>
              <a:spcAft>
                <a:spcPts val="300"/>
              </a:spcAft>
              <a:buFont typeface="Arial" panose="020B0604020202020204" pitchFamily="34" charset="0"/>
              <a:buChar char="•"/>
              <a:defRPr/>
            </a:pPr>
            <a:r>
              <a:rPr kumimoji="0" lang="el-GR" sz="1100" b="0" i="0" u="none" strike="noStrike" kern="1200" cap="none" spc="0" normalizeH="0" baseline="0" noProof="0">
                <a:ln>
                  <a:noFill/>
                </a:ln>
                <a:solidFill>
                  <a:schemeClr val="bg1"/>
                </a:solidFill>
                <a:effectLst/>
                <a:uLnTx/>
                <a:uFillTx/>
                <a:ea typeface="+mn-ea"/>
                <a:cs typeface="+mn-cs"/>
              </a:rPr>
              <a:t>Πάνω από το 50% των ελληνικών ΜμΕ </a:t>
            </a:r>
            <a:r>
              <a:rPr kumimoji="0" lang="el-GR" sz="1050" b="0" i="0" u="none" strike="noStrike" kern="1200" cap="none" spc="0" normalizeH="0" baseline="0" noProof="0">
                <a:ln>
                  <a:noFill/>
                </a:ln>
                <a:solidFill>
                  <a:schemeClr val="bg1"/>
                </a:solidFill>
                <a:effectLst/>
                <a:uLnTx/>
                <a:uFillTx/>
                <a:ea typeface="+mn-ea"/>
                <a:cs typeface="+mn-cs"/>
              </a:rPr>
              <a:t>αντιμετωπίζει καθυστερήσεις και αυξημένα ναύλα, οδηγώντας σε ακριβότερα μεταφορικά κόστη και μεγαλύτερους χρόνους παράδοσης.</a:t>
            </a:r>
          </a:p>
          <a:p>
            <a:pPr marL="171450" indent="-171450">
              <a:lnSpc>
                <a:spcPct val="110000"/>
              </a:lnSpc>
              <a:spcAft>
                <a:spcPts val="300"/>
              </a:spcAft>
              <a:buFont typeface="Arial" panose="020B0604020202020204" pitchFamily="34" charset="0"/>
              <a:buChar char="•"/>
              <a:defRPr/>
            </a:pPr>
            <a:r>
              <a:rPr lang="el-GR" sz="1050">
                <a:solidFill>
                  <a:schemeClr val="bg1"/>
                </a:solidFill>
              </a:rPr>
              <a:t>Περιορισμένη η αγορά σύγχρονων logistics warehouses στην Ελλάδα, εμφανίζοντας μεγάλη ζήτηση και ελάχιστη προσφορά (&lt;5%) σε prime περιοχές.</a:t>
            </a:r>
            <a:endParaRPr lang="en-US" sz="1050">
              <a:solidFill>
                <a:schemeClr val="bg1"/>
              </a:solidFill>
            </a:endParaRPr>
          </a:p>
        </p:txBody>
      </p:sp>
      <p:grpSp>
        <p:nvGrpSpPr>
          <p:cNvPr id="27" name="Group 26">
            <a:extLst>
              <a:ext uri="{FF2B5EF4-FFF2-40B4-BE49-F238E27FC236}">
                <a16:creationId xmlns:a16="http://schemas.microsoft.com/office/drawing/2014/main" id="{F5B6489A-20A4-92A4-2A6B-B0F1DEDC14BE}"/>
              </a:ext>
            </a:extLst>
          </p:cNvPr>
          <p:cNvGrpSpPr/>
          <p:nvPr/>
        </p:nvGrpSpPr>
        <p:grpSpPr>
          <a:xfrm>
            <a:off x="9002603" y="1266828"/>
            <a:ext cx="2541697" cy="4486268"/>
            <a:chOff x="8757500" y="1266828"/>
            <a:chExt cx="2295438" cy="4486268"/>
          </a:xfrm>
        </p:grpSpPr>
        <p:sp>
          <p:nvSpPr>
            <p:cNvPr id="75" name="Rectangle 74">
              <a:extLst>
                <a:ext uri="{FF2B5EF4-FFF2-40B4-BE49-F238E27FC236}">
                  <a16:creationId xmlns:a16="http://schemas.microsoft.com/office/drawing/2014/main" id="{5A8109DB-CC34-F3FF-B019-513D48011931}"/>
                </a:ext>
              </a:extLst>
            </p:cNvPr>
            <p:cNvSpPr/>
            <p:nvPr/>
          </p:nvSpPr>
          <p:spPr>
            <a:xfrm>
              <a:off x="8757500" y="1266828"/>
              <a:ext cx="2295438" cy="4486268"/>
            </a:xfrm>
            <a:prstGeom prst="rect">
              <a:avLst/>
            </a:prstGeom>
            <a:gradFill>
              <a:gsLst>
                <a:gs pos="0">
                  <a:schemeClr val="accent4"/>
                </a:gs>
                <a:gs pos="100000">
                  <a:srgbClr val="ACEA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highlight>
                  <a:srgbClr val="FF0000"/>
                </a:highlight>
              </a:endParaRPr>
            </a:p>
          </p:txBody>
        </p:sp>
        <p:sp>
          <p:nvSpPr>
            <p:cNvPr id="78" name="TextBox 77">
              <a:extLst>
                <a:ext uri="{FF2B5EF4-FFF2-40B4-BE49-F238E27FC236}">
                  <a16:creationId xmlns:a16="http://schemas.microsoft.com/office/drawing/2014/main" id="{8D81F7EF-5736-1C05-0C65-219E977DC624}"/>
                </a:ext>
              </a:extLst>
            </p:cNvPr>
            <p:cNvSpPr txBox="1"/>
            <p:nvPr/>
          </p:nvSpPr>
          <p:spPr>
            <a:xfrm>
              <a:off x="8992679" y="2417276"/>
              <a:ext cx="1920660" cy="889474"/>
            </a:xfrm>
            <a:prstGeom prst="rect">
              <a:avLst/>
            </a:prstGeom>
            <a:noFill/>
          </p:spPr>
          <p:txBody>
            <a:bodyPr wrap="square" lIns="0" tIns="0" rIns="0" bIns="0" rtlCol="0">
              <a:spAutoFit/>
            </a:bodyPr>
            <a:lstStyle/>
            <a:p>
              <a:pPr>
                <a:lnSpc>
                  <a:spcPct val="70000"/>
                </a:lnSpc>
              </a:pPr>
              <a:r>
                <a:rPr lang="el-GR" sz="4400">
                  <a:solidFill>
                    <a:schemeClr val="tx2"/>
                  </a:solidFill>
                  <a:latin typeface="+mj-lt"/>
                </a:rPr>
                <a:t>12-22</a:t>
              </a:r>
              <a:r>
                <a:rPr lang="en-GB" sz="4400">
                  <a:solidFill>
                    <a:schemeClr val="tx2"/>
                  </a:solidFill>
                  <a:latin typeface="+mj-lt"/>
                </a:rPr>
                <a:t>%</a:t>
              </a:r>
            </a:p>
            <a:p>
              <a:r>
                <a:rPr lang="el-GR" sz="900">
                  <a:solidFill>
                    <a:schemeClr val="tx2"/>
                  </a:solidFill>
                </a:rPr>
                <a:t>Αντιμετωπίζουν την ενεργειακή μετάβαση περισσότερο ως απειλή παρά ευκαιρία</a:t>
              </a:r>
            </a:p>
          </p:txBody>
        </p:sp>
        <p:sp>
          <p:nvSpPr>
            <p:cNvPr id="79" name="TextBox 78">
              <a:extLst>
                <a:ext uri="{FF2B5EF4-FFF2-40B4-BE49-F238E27FC236}">
                  <a16:creationId xmlns:a16="http://schemas.microsoft.com/office/drawing/2014/main" id="{FC0136BC-7885-E261-401B-69EC01D96C43}"/>
                </a:ext>
              </a:extLst>
            </p:cNvPr>
            <p:cNvSpPr txBox="1"/>
            <p:nvPr/>
          </p:nvSpPr>
          <p:spPr>
            <a:xfrm>
              <a:off x="8992679" y="3388062"/>
              <a:ext cx="1920660" cy="1027974"/>
            </a:xfrm>
            <a:prstGeom prst="rect">
              <a:avLst/>
            </a:prstGeom>
            <a:noFill/>
          </p:spPr>
          <p:txBody>
            <a:bodyPr wrap="square" lIns="0" tIns="0" rIns="0" bIns="0" rtlCol="0">
              <a:spAutoFit/>
            </a:bodyPr>
            <a:lstStyle/>
            <a:p>
              <a:pPr>
                <a:lnSpc>
                  <a:spcPct val="70000"/>
                </a:lnSpc>
              </a:pPr>
              <a:r>
                <a:rPr lang="el-GR" sz="4400">
                  <a:solidFill>
                    <a:schemeClr val="tx2"/>
                  </a:solidFill>
                  <a:latin typeface="KPMG Greek Bold" panose="020B0803030202040204" pitchFamily="34" charset="0"/>
                </a:rPr>
                <a:t>8 στις 10</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900">
                  <a:solidFill>
                    <a:schemeClr val="tx2"/>
                  </a:solidFill>
                </a:rPr>
                <a:t>Επιχειρήσεις αναφέρουν ότι η γραφειοκρατία και το σύνθετο ρυθμιστικό πλαίσιο περιορίζουν την ελληνική επιχειρηματικότητα</a:t>
              </a:r>
              <a:endParaRPr kumimoji="0" lang="en-GB" sz="900" b="0" i="0" u="none" strike="noStrike" kern="1200" cap="none" spc="0" normalizeH="0" baseline="0" noProof="0">
                <a:ln>
                  <a:noFill/>
                </a:ln>
                <a:solidFill>
                  <a:srgbClr val="00338D"/>
                </a:solidFill>
                <a:effectLst/>
                <a:uLnTx/>
                <a:uFillTx/>
                <a:latin typeface="Arial"/>
                <a:ea typeface="+mn-ea"/>
                <a:cs typeface="+mn-cs"/>
              </a:endParaRPr>
            </a:p>
          </p:txBody>
        </p:sp>
        <p:cxnSp>
          <p:nvCxnSpPr>
            <p:cNvPr id="82" name="Straight Connector 81">
              <a:extLst>
                <a:ext uri="{FF2B5EF4-FFF2-40B4-BE49-F238E27FC236}">
                  <a16:creationId xmlns:a16="http://schemas.microsoft.com/office/drawing/2014/main" id="{44715FD7-1BDB-8372-B160-6BC5E7AD3EAD}"/>
                </a:ext>
              </a:extLst>
            </p:cNvPr>
            <p:cNvCxnSpPr/>
            <p:nvPr/>
          </p:nvCxnSpPr>
          <p:spPr>
            <a:xfrm>
              <a:off x="9013872" y="3260514"/>
              <a:ext cx="17317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1886CF-839D-2ED5-342A-3085600DC5A6}"/>
                </a:ext>
              </a:extLst>
            </p:cNvPr>
            <p:cNvCxnSpPr/>
            <p:nvPr/>
          </p:nvCxnSpPr>
          <p:spPr>
            <a:xfrm>
              <a:off x="9047228" y="4538578"/>
              <a:ext cx="17317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080875-16EB-08DF-F3C8-42993C67DBBD}"/>
                </a:ext>
              </a:extLst>
            </p:cNvPr>
            <p:cNvSpPr txBox="1"/>
            <p:nvPr/>
          </p:nvSpPr>
          <p:spPr>
            <a:xfrm>
              <a:off x="8992679" y="4773223"/>
              <a:ext cx="1991443" cy="750975"/>
            </a:xfrm>
            <a:prstGeom prst="rect">
              <a:avLst/>
            </a:prstGeom>
          </p:spPr>
          <p:txBody>
            <a:bodyPr wrap="square" lIns="0" tIns="0" rIns="0" bIns="0" rtlCol="0">
              <a:spAutoFit/>
            </a:bodyPr>
            <a:lstStyle/>
            <a:p>
              <a:pPr>
                <a:lnSpc>
                  <a:spcPct val="70000"/>
                </a:lnSpc>
              </a:pPr>
              <a:r>
                <a:rPr lang="el-GR" sz="4400">
                  <a:solidFill>
                    <a:schemeClr val="tx2"/>
                  </a:solidFill>
                  <a:latin typeface="KPMG Greek Bold" panose="020B0803030202040204" pitchFamily="34" charset="0"/>
                </a:rPr>
                <a:t>€18,5 δισ.</a:t>
              </a:r>
              <a:endParaRPr lang="en-GB" sz="4400">
                <a:solidFill>
                  <a:schemeClr val="tx2"/>
                </a:solidFill>
                <a:latin typeface="KPMG Greek Bold" panose="020B0803030202040204" pitchFamily="34" charset="0"/>
              </a:endParaRPr>
            </a:p>
            <a:p>
              <a:r>
                <a:rPr lang="el-GR" sz="900">
                  <a:solidFill>
                    <a:schemeClr val="tx2"/>
                  </a:solidFill>
                </a:rPr>
                <a:t>Η αξία της αγοράς </a:t>
              </a:r>
              <a:r>
                <a:rPr lang="en-US" sz="900">
                  <a:solidFill>
                    <a:schemeClr val="tx2"/>
                  </a:solidFill>
                </a:rPr>
                <a:t>logistics </a:t>
              </a:r>
              <a:r>
                <a:rPr lang="el-GR" sz="900">
                  <a:solidFill>
                    <a:schemeClr val="tx2"/>
                  </a:solidFill>
                </a:rPr>
                <a:t>το 2022</a:t>
              </a:r>
            </a:p>
            <a:p>
              <a:r>
                <a:rPr lang="el-GR" sz="900">
                  <a:solidFill>
                    <a:schemeClr val="tx2"/>
                  </a:solidFill>
                </a:rPr>
                <a:t>Εκτίμηση 2027: €24,7 δισ.</a:t>
              </a:r>
              <a:endParaRPr lang="en-GB" sz="900">
                <a:solidFill>
                  <a:schemeClr val="tx2"/>
                </a:solidFill>
              </a:endParaRPr>
            </a:p>
          </p:txBody>
        </p:sp>
        <p:cxnSp>
          <p:nvCxnSpPr>
            <p:cNvPr id="81" name="Straight Connector 80">
              <a:extLst>
                <a:ext uri="{FF2B5EF4-FFF2-40B4-BE49-F238E27FC236}">
                  <a16:creationId xmlns:a16="http://schemas.microsoft.com/office/drawing/2014/main" id="{FE41A4BB-8CB9-457C-C7ED-F80BB4C4890E}"/>
                </a:ext>
              </a:extLst>
            </p:cNvPr>
            <p:cNvCxnSpPr/>
            <p:nvPr/>
          </p:nvCxnSpPr>
          <p:spPr>
            <a:xfrm>
              <a:off x="9013872" y="2304587"/>
              <a:ext cx="17317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7FE675-28C1-3EF6-0651-82A68D592C5B}"/>
                </a:ext>
              </a:extLst>
            </p:cNvPr>
            <p:cNvSpPr txBox="1"/>
            <p:nvPr/>
          </p:nvSpPr>
          <p:spPr>
            <a:xfrm>
              <a:off x="8992680" y="1457281"/>
              <a:ext cx="1731794" cy="750975"/>
            </a:xfrm>
            <a:prstGeom prst="rect">
              <a:avLst/>
            </a:prstGeom>
          </p:spPr>
          <p:txBody>
            <a:bodyPr wrap="square" lIns="0" tIns="0" rIns="0" bIns="0" rtlCol="0">
              <a:spAutoFit/>
            </a:bodyPr>
            <a:lstStyle/>
            <a:p>
              <a:pPr>
                <a:lnSpc>
                  <a:spcPct val="70000"/>
                </a:lnSpc>
              </a:pPr>
              <a:r>
                <a:rPr lang="en-US" sz="4400">
                  <a:solidFill>
                    <a:schemeClr val="tx2"/>
                  </a:solidFill>
                  <a:latin typeface="+mj-lt"/>
                </a:rPr>
                <a:t>+9-12</a:t>
              </a:r>
              <a:r>
                <a:rPr lang="el-GR" sz="4400">
                  <a:solidFill>
                    <a:schemeClr val="tx2"/>
                  </a:solidFill>
                  <a:latin typeface="+mj-lt"/>
                </a:rPr>
                <a:t>%</a:t>
              </a:r>
              <a:endParaRPr lang="en-GB" sz="4400">
                <a:solidFill>
                  <a:schemeClr val="tx2"/>
                </a:solidFill>
                <a:latin typeface="+mj-lt"/>
              </a:endParaRPr>
            </a:p>
            <a:p>
              <a:r>
                <a:rPr lang="el-GR" sz="900">
                  <a:solidFill>
                    <a:schemeClr val="tx2"/>
                  </a:solidFill>
                </a:rPr>
                <a:t>Υψηλότερο κόστος υλικών σε ετήσια βάση</a:t>
              </a:r>
              <a:endParaRPr lang="en-GB" sz="900">
                <a:solidFill>
                  <a:schemeClr val="tx2"/>
                </a:solidFill>
              </a:endParaRPr>
            </a:p>
          </p:txBody>
        </p:sp>
      </p:grpSp>
      <p:pic>
        <p:nvPicPr>
          <p:cNvPr id="8" name="Graphic 7" descr="Raw Materials outline">
            <a:extLst>
              <a:ext uri="{FF2B5EF4-FFF2-40B4-BE49-F238E27FC236}">
                <a16:creationId xmlns:a16="http://schemas.microsoft.com/office/drawing/2014/main" id="{D63ED5B7-7655-88E7-3B64-F7DAAEFA7E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1743" y="1455102"/>
            <a:ext cx="707205" cy="707205"/>
          </a:xfrm>
          <a:prstGeom prst="rect">
            <a:avLst/>
          </a:prstGeom>
        </p:spPr>
      </p:pic>
      <p:pic>
        <p:nvPicPr>
          <p:cNvPr id="10" name="Graphic 9" descr="High voltage outline">
            <a:extLst>
              <a:ext uri="{FF2B5EF4-FFF2-40B4-BE49-F238E27FC236}">
                <a16:creationId xmlns:a16="http://schemas.microsoft.com/office/drawing/2014/main" id="{ECD5F46E-C835-94A6-2B46-A9255D81BD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12689" y="2406109"/>
            <a:ext cx="665313" cy="665313"/>
          </a:xfrm>
          <a:prstGeom prst="rect">
            <a:avLst/>
          </a:prstGeom>
        </p:spPr>
      </p:pic>
      <p:pic>
        <p:nvPicPr>
          <p:cNvPr id="12" name="Graphic 11" descr="Document outline">
            <a:extLst>
              <a:ext uri="{FF2B5EF4-FFF2-40B4-BE49-F238E27FC236}">
                <a16:creationId xmlns:a16="http://schemas.microsoft.com/office/drawing/2014/main" id="{7926E692-0E8A-C7EA-9985-8B371DE8C4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91743" y="3598877"/>
            <a:ext cx="707205" cy="707205"/>
          </a:xfrm>
          <a:prstGeom prst="rect">
            <a:avLst/>
          </a:prstGeom>
        </p:spPr>
      </p:pic>
      <p:pic>
        <p:nvPicPr>
          <p:cNvPr id="24" name="Graphic 23" descr="Box outline">
            <a:extLst>
              <a:ext uri="{FF2B5EF4-FFF2-40B4-BE49-F238E27FC236}">
                <a16:creationId xmlns:a16="http://schemas.microsoft.com/office/drawing/2014/main" id="{238AD3AD-51DC-00B9-297F-D83CECCC7C3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8145" y="4715072"/>
            <a:ext cx="914400" cy="914400"/>
          </a:xfrm>
          <a:prstGeom prst="rect">
            <a:avLst/>
          </a:prstGeom>
        </p:spPr>
      </p:pic>
      <p:sp>
        <p:nvSpPr>
          <p:cNvPr id="22" name="Title 1">
            <a:extLst>
              <a:ext uri="{FF2B5EF4-FFF2-40B4-BE49-F238E27FC236}">
                <a16:creationId xmlns:a16="http://schemas.microsoft.com/office/drawing/2014/main" id="{388DD00C-3E22-DED9-09A0-8B2A6B48AF3C}"/>
              </a:ext>
            </a:extLst>
          </p:cNvPr>
          <p:cNvSpPr txBox="1">
            <a:spLocks/>
          </p:cNvSpPr>
          <p:nvPr/>
        </p:nvSpPr>
        <p:spPr>
          <a:xfrm>
            <a:off x="998400" y="431800"/>
            <a:ext cx="8415107"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tx2"/>
                </a:solidFill>
                <a:latin typeface="+mj-lt"/>
                <a:ea typeface="+mj-ea"/>
                <a:cs typeface="+mj-cs"/>
              </a:defRPr>
            </a:lvl1pPr>
          </a:lstStyle>
          <a:p>
            <a:r>
              <a:rPr lang="el-GR">
                <a:latin typeface="KPMG Greek Bold" panose="020B0803030202040204" pitchFamily="34" charset="0"/>
              </a:rPr>
              <a:t>Κύριες προκλήσεις των </a:t>
            </a:r>
            <a:r>
              <a:rPr lang="el-GR" err="1">
                <a:latin typeface="KPMG Greek Bold" panose="020B0803030202040204" pitchFamily="34" charset="0"/>
              </a:rPr>
              <a:t>ΜμΕ</a:t>
            </a:r>
            <a:endParaRPr lang="en-GB"/>
          </a:p>
        </p:txBody>
      </p:sp>
      <p:cxnSp>
        <p:nvCxnSpPr>
          <p:cNvPr id="2" name="Straight Connector 1">
            <a:extLst>
              <a:ext uri="{FF2B5EF4-FFF2-40B4-BE49-F238E27FC236}">
                <a16:creationId xmlns:a16="http://schemas.microsoft.com/office/drawing/2014/main" id="{7D8B65F0-6210-80C6-6B20-D7B04D108A22}"/>
              </a:ext>
            </a:extLst>
          </p:cNvPr>
          <p:cNvCxnSpPr>
            <a:cxnSpLocks/>
          </p:cNvCxnSpPr>
          <p:nvPr/>
        </p:nvCxnSpPr>
        <p:spPr>
          <a:xfrm>
            <a:off x="1110319" y="2281268"/>
            <a:ext cx="7623778" cy="0"/>
          </a:xfrm>
          <a:prstGeom prst="line">
            <a:avLst/>
          </a:prstGeom>
          <a:ln w="12700">
            <a:solidFill>
              <a:srgbClr val="1E49E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028E45-3876-D87F-1D9A-3119FB918820}"/>
              </a:ext>
            </a:extLst>
          </p:cNvPr>
          <p:cNvCxnSpPr>
            <a:cxnSpLocks/>
          </p:cNvCxnSpPr>
          <p:nvPr/>
        </p:nvCxnSpPr>
        <p:spPr>
          <a:xfrm>
            <a:off x="1110319" y="3243293"/>
            <a:ext cx="7623778" cy="0"/>
          </a:xfrm>
          <a:prstGeom prst="line">
            <a:avLst/>
          </a:prstGeom>
          <a:ln w="12700">
            <a:solidFill>
              <a:srgbClr val="1E49E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4D97C3-5971-2BAA-E593-5E4223D70E02}"/>
              </a:ext>
            </a:extLst>
          </p:cNvPr>
          <p:cNvCxnSpPr>
            <a:cxnSpLocks/>
          </p:cNvCxnSpPr>
          <p:nvPr/>
        </p:nvCxnSpPr>
        <p:spPr>
          <a:xfrm>
            <a:off x="1110319" y="4543145"/>
            <a:ext cx="7623778" cy="0"/>
          </a:xfrm>
          <a:prstGeom prst="line">
            <a:avLst/>
          </a:prstGeom>
          <a:ln w="12700">
            <a:solidFill>
              <a:srgbClr val="1E49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DEF0-78A6-EB46-F755-26D46697B4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7AF28F1-D8D7-DAD2-8CD3-6AECF1BB5C0C}"/>
              </a:ext>
            </a:extLst>
          </p:cNvPr>
          <p:cNvSpPr/>
          <p:nvPr/>
        </p:nvSpPr>
        <p:spPr>
          <a:xfrm>
            <a:off x="2575202" y="1285678"/>
            <a:ext cx="8798373" cy="4630062"/>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34" name="TextBox 33">
            <a:extLst>
              <a:ext uri="{FF2B5EF4-FFF2-40B4-BE49-F238E27FC236}">
                <a16:creationId xmlns:a16="http://schemas.microsoft.com/office/drawing/2014/main" id="{5B976549-CF07-9561-75C4-5C924BE0935A}"/>
              </a:ext>
            </a:extLst>
          </p:cNvPr>
          <p:cNvSpPr txBox="1"/>
          <p:nvPr/>
        </p:nvSpPr>
        <p:spPr>
          <a:xfrm>
            <a:off x="3986884" y="1584160"/>
            <a:ext cx="7297004" cy="99880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1" i="0" u="none" strike="noStrike" kern="1200" cap="none" spc="0" normalizeH="0" baseline="0" noProof="0">
                <a:ln>
                  <a:noFill/>
                </a:ln>
                <a:solidFill>
                  <a:schemeClr val="bg1"/>
                </a:solidFill>
                <a:effectLst/>
                <a:uLnTx/>
                <a:uFillTx/>
                <a:ea typeface="+mn-ea"/>
                <a:cs typeface="+mn-cs"/>
              </a:rPr>
              <a:t>Χρηματοδότηση</a:t>
            </a:r>
          </a:p>
          <a:p>
            <a:pPr marL="171450" indent="-171450">
              <a:lnSpc>
                <a:spcPct val="110000"/>
              </a:lnSpc>
              <a:spcAft>
                <a:spcPts val="300"/>
              </a:spcAft>
              <a:buFont typeface="Arial" panose="020B0604020202020204" pitchFamily="34" charset="0"/>
              <a:buChar char="•"/>
              <a:defRPr/>
            </a:pPr>
            <a:r>
              <a:rPr lang="el-GR" sz="1050">
                <a:solidFill>
                  <a:schemeClr val="bg1"/>
                </a:solidFill>
              </a:rPr>
              <a:t>Το 10% περίπου των ελληνικών ΜμΕ εμφανίζει ενδείξεις σοβαρής χρηματοπιστωτικής πίεσης.</a:t>
            </a:r>
          </a:p>
          <a:p>
            <a:pPr marL="171450" indent="-171450">
              <a:lnSpc>
                <a:spcPct val="110000"/>
              </a:lnSpc>
              <a:spcAft>
                <a:spcPts val="300"/>
              </a:spcAft>
              <a:buFont typeface="Arial" panose="020B0604020202020204" pitchFamily="34" charset="0"/>
              <a:buChar char="•"/>
              <a:defRPr/>
            </a:pPr>
            <a:r>
              <a:rPr lang="el-GR" sz="1050">
                <a:solidFill>
                  <a:schemeClr val="bg1"/>
                </a:solidFill>
              </a:rPr>
              <a:t>Αυστηρότεροι όροι τραπεζικού δανεισμού σύμφωνα με τις αναφορές των ΜμΕ.</a:t>
            </a:r>
          </a:p>
          <a:p>
            <a:pPr marL="171450" indent="-171450">
              <a:lnSpc>
                <a:spcPct val="110000"/>
              </a:lnSpc>
              <a:spcAft>
                <a:spcPts val="300"/>
              </a:spcAft>
              <a:buFont typeface="Arial" panose="020B0604020202020204" pitchFamily="34" charset="0"/>
              <a:buChar char="•"/>
              <a:defRPr/>
            </a:pPr>
            <a:r>
              <a:rPr lang="el-GR" sz="1050">
                <a:solidFill>
                  <a:schemeClr val="bg1"/>
                </a:solidFill>
              </a:rPr>
              <a:t>Περιορισμένη αξιοποίηση εναλλακτικών πηγών χρηματοδότησης, με το 16,0% των ελληνικών επιχειρήσεων να αντιμετωπίζει δυσκολίες πρόσβασης σε εξωτερική χρηματοδότηση (έναντι 6,2% στην Ευρώπη).</a:t>
            </a:r>
            <a:endParaRPr lang="el-GR" sz="1050">
              <a:solidFill>
                <a:schemeClr val="bg1"/>
              </a:solidFill>
              <a:highlight>
                <a:srgbClr val="FF0000"/>
              </a:highlight>
            </a:endParaRPr>
          </a:p>
        </p:txBody>
      </p:sp>
      <p:sp>
        <p:nvSpPr>
          <p:cNvPr id="39" name="TextBox 38">
            <a:extLst>
              <a:ext uri="{FF2B5EF4-FFF2-40B4-BE49-F238E27FC236}">
                <a16:creationId xmlns:a16="http://schemas.microsoft.com/office/drawing/2014/main" id="{2ABE0973-DE13-A77E-66EB-9DC5223FB13B}"/>
              </a:ext>
            </a:extLst>
          </p:cNvPr>
          <p:cNvSpPr txBox="1"/>
          <p:nvPr/>
        </p:nvSpPr>
        <p:spPr>
          <a:xfrm>
            <a:off x="3986884" y="3134582"/>
            <a:ext cx="6759676" cy="96032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100" b="1" i="0" u="none" strike="noStrike" kern="1200" cap="none" spc="0" normalizeH="0" baseline="0" noProof="0">
                <a:ln>
                  <a:noFill/>
                </a:ln>
                <a:solidFill>
                  <a:schemeClr val="bg1"/>
                </a:solidFill>
                <a:effectLst/>
                <a:uLnTx/>
                <a:uFillTx/>
                <a:ea typeface="+mn-ea"/>
                <a:cs typeface="+mn-cs"/>
              </a:rPr>
              <a:t>Στελέχωση &amp; Εύρεση Προσωπικού</a:t>
            </a:r>
          </a:p>
          <a:p>
            <a:pPr marL="171450" indent="-171450">
              <a:lnSpc>
                <a:spcPct val="110000"/>
              </a:lnSpc>
              <a:spcAft>
                <a:spcPts val="300"/>
              </a:spcAft>
              <a:buFont typeface="Arial" panose="020B0604020202020204" pitchFamily="34" charset="0"/>
              <a:buChar char="•"/>
              <a:defRPr/>
            </a:pPr>
            <a:r>
              <a:rPr kumimoji="0" lang="el-GR" sz="1050" b="0" i="0" u="none" strike="noStrike" kern="1200" cap="none" spc="0" normalizeH="0" baseline="0" noProof="0">
                <a:ln>
                  <a:noFill/>
                </a:ln>
                <a:solidFill>
                  <a:schemeClr val="bg1"/>
                </a:solidFill>
                <a:effectLst/>
                <a:uLnTx/>
                <a:uFillTx/>
                <a:ea typeface="+mn-ea"/>
                <a:cs typeface="+mn-cs"/>
              </a:rPr>
              <a:t>Αύξηση του </a:t>
            </a:r>
            <a:r>
              <a:rPr lang="el-GR" sz="1050">
                <a:solidFill>
                  <a:schemeClr val="bg1"/>
                </a:solidFill>
              </a:rPr>
              <a:t>Future Demand Index* </a:t>
            </a:r>
            <a:r>
              <a:rPr kumimoji="0" lang="el-GR" sz="1050" b="0" i="0" u="none" strike="noStrike" kern="1200" cap="none" spc="0" normalizeH="0" baseline="0" noProof="0">
                <a:ln>
                  <a:noFill/>
                </a:ln>
                <a:solidFill>
                  <a:schemeClr val="bg1"/>
                </a:solidFill>
                <a:effectLst/>
                <a:uLnTx/>
                <a:uFillTx/>
                <a:ea typeface="+mn-ea"/>
                <a:cs typeface="+mn-cs"/>
              </a:rPr>
              <a:t>από 17 σε 31 μονάδες, υποδηλώνοντας ενίσχυση των αναμενόμενων αναγκών στελέχωσης. </a:t>
            </a:r>
          </a:p>
          <a:p>
            <a:pPr marL="171450" indent="-171450">
              <a:lnSpc>
                <a:spcPct val="110000"/>
              </a:lnSpc>
              <a:spcAft>
                <a:spcPts val="300"/>
              </a:spcAft>
              <a:buFont typeface="Arial" panose="020B0604020202020204" pitchFamily="34" charset="0"/>
              <a:buChar char="•"/>
              <a:defRPr/>
            </a:pPr>
            <a:r>
              <a:rPr lang="el-GR" sz="1050">
                <a:solidFill>
                  <a:schemeClr val="bg1"/>
                </a:solidFill>
              </a:rPr>
              <a:t>Περιορισμένη προσφορά ανθρώπινου δυναμικού με την α</a:t>
            </a:r>
            <a:r>
              <a:rPr kumimoji="0" lang="el-GR" sz="1050" b="0" i="0" u="none" strike="noStrike" kern="1200" cap="none" spc="0" normalizeH="0" baseline="0" noProof="0">
                <a:ln>
                  <a:noFill/>
                </a:ln>
                <a:solidFill>
                  <a:schemeClr val="bg1"/>
                </a:solidFill>
                <a:effectLst/>
                <a:uLnTx/>
                <a:uFillTx/>
                <a:ea typeface="+mn-ea"/>
                <a:cs typeface="+mn-cs"/>
              </a:rPr>
              <a:t>νεργία κάτω του 10% να εντείνει τη μισθολογική πίεση.</a:t>
            </a:r>
          </a:p>
        </p:txBody>
      </p:sp>
      <p:sp>
        <p:nvSpPr>
          <p:cNvPr id="47" name="TextBox 46">
            <a:extLst>
              <a:ext uri="{FF2B5EF4-FFF2-40B4-BE49-F238E27FC236}">
                <a16:creationId xmlns:a16="http://schemas.microsoft.com/office/drawing/2014/main" id="{177BD936-2566-92D1-5411-5B9F0DD96B96}"/>
              </a:ext>
            </a:extLst>
          </p:cNvPr>
          <p:cNvSpPr txBox="1"/>
          <p:nvPr/>
        </p:nvSpPr>
        <p:spPr>
          <a:xfrm>
            <a:off x="3986884" y="4628161"/>
            <a:ext cx="6759676" cy="659604"/>
          </a:xfrm>
          <a:prstGeom prst="rect">
            <a:avLst/>
          </a:prstGeom>
          <a:noFill/>
        </p:spPr>
        <p:txBody>
          <a:bodyPr wrap="square" lIns="0" tIns="0" rIns="0" bIns="0" rtlCol="0">
            <a:spAutoFit/>
          </a:bodyPr>
          <a:lstStyle/>
          <a:p>
            <a:pPr>
              <a:lnSpc>
                <a:spcPct val="110000"/>
              </a:lnSpc>
              <a:spcAft>
                <a:spcPts val="600"/>
              </a:spcAft>
              <a:defRPr/>
            </a:pPr>
            <a:r>
              <a:rPr kumimoji="0" lang="el-GR" sz="1100" b="1" i="0" u="none" strike="noStrike" kern="1200" cap="none" spc="0" normalizeH="0" baseline="0" noProof="0">
                <a:ln>
                  <a:noFill/>
                </a:ln>
                <a:solidFill>
                  <a:schemeClr val="bg1"/>
                </a:solidFill>
                <a:effectLst/>
                <a:uLnTx/>
                <a:uFillTx/>
                <a:ea typeface="+mn-ea"/>
                <a:cs typeface="+mn-cs"/>
              </a:rPr>
              <a:t>Εξωστρέφεια &amp; Πρόσβαση σε Διεθνείς Αγορές</a:t>
            </a:r>
          </a:p>
          <a:p>
            <a:pPr marL="171450" indent="-171450">
              <a:lnSpc>
                <a:spcPct val="110000"/>
              </a:lnSpc>
              <a:spcAft>
                <a:spcPts val="300"/>
              </a:spcAft>
              <a:buFont typeface="Arial" panose="020B0604020202020204" pitchFamily="34" charset="0"/>
              <a:buChar char="•"/>
              <a:defRPr/>
            </a:pPr>
            <a:r>
              <a:rPr lang="el-GR" sz="1050">
                <a:solidFill>
                  <a:schemeClr val="bg1"/>
                </a:solidFill>
              </a:rPr>
              <a:t>Το περιορισμένο μέγεθος των ΜμΕ δυσχεραίνει τη σταθερή παρουσία σε διεθνείς αγορές.</a:t>
            </a:r>
          </a:p>
          <a:p>
            <a:pPr marL="171450" indent="-171450">
              <a:lnSpc>
                <a:spcPct val="110000"/>
              </a:lnSpc>
              <a:spcAft>
                <a:spcPts val="300"/>
              </a:spcAft>
              <a:buFont typeface="Arial" panose="020B0604020202020204" pitchFamily="34" charset="0"/>
              <a:buChar char="•"/>
              <a:defRPr/>
            </a:pPr>
            <a:r>
              <a:rPr lang="el-GR" sz="1050">
                <a:solidFill>
                  <a:schemeClr val="bg1"/>
                </a:solidFill>
              </a:rPr>
              <a:t>Υψηλό κόστος εισόδου σε διεθνείς αγορές και αυξημένος επιχειρηματικός κίνδυνος.</a:t>
            </a:r>
          </a:p>
        </p:txBody>
      </p:sp>
      <p:sp>
        <p:nvSpPr>
          <p:cNvPr id="22" name="Title 1">
            <a:extLst>
              <a:ext uri="{FF2B5EF4-FFF2-40B4-BE49-F238E27FC236}">
                <a16:creationId xmlns:a16="http://schemas.microsoft.com/office/drawing/2014/main" id="{4CC99F39-0893-DF86-B3E1-AE1128D66F64}"/>
              </a:ext>
            </a:extLst>
          </p:cNvPr>
          <p:cNvSpPr txBox="1">
            <a:spLocks/>
          </p:cNvSpPr>
          <p:nvPr/>
        </p:nvSpPr>
        <p:spPr>
          <a:xfrm>
            <a:off x="998400" y="431800"/>
            <a:ext cx="8415107"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tx2"/>
                </a:solidFill>
                <a:latin typeface="+mj-lt"/>
                <a:ea typeface="+mj-ea"/>
                <a:cs typeface="+mj-cs"/>
              </a:defRPr>
            </a:lvl1pPr>
          </a:lstStyle>
          <a:p>
            <a:r>
              <a:rPr lang="el-GR">
                <a:latin typeface="KPMG Greek Bold" panose="020B0803030202040204" pitchFamily="34" charset="0"/>
              </a:rPr>
              <a:t>Κύριες προκλήσεις των </a:t>
            </a:r>
            <a:r>
              <a:rPr lang="el-GR" err="1">
                <a:latin typeface="KPMG Greek Bold" panose="020B0803030202040204" pitchFamily="34" charset="0"/>
              </a:rPr>
              <a:t>ΜμΕ</a:t>
            </a:r>
            <a:endParaRPr lang="en-GB"/>
          </a:p>
        </p:txBody>
      </p:sp>
      <p:grpSp>
        <p:nvGrpSpPr>
          <p:cNvPr id="4" name="Group 3">
            <a:extLst>
              <a:ext uri="{FF2B5EF4-FFF2-40B4-BE49-F238E27FC236}">
                <a16:creationId xmlns:a16="http://schemas.microsoft.com/office/drawing/2014/main" id="{BAC631BD-A621-16EF-299B-1F47DA4DB5D0}"/>
              </a:ext>
            </a:extLst>
          </p:cNvPr>
          <p:cNvGrpSpPr/>
          <p:nvPr/>
        </p:nvGrpSpPr>
        <p:grpSpPr>
          <a:xfrm>
            <a:off x="848588" y="1440181"/>
            <a:ext cx="2243528" cy="4312918"/>
            <a:chOff x="518643" y="1440181"/>
            <a:chExt cx="2243528" cy="4260272"/>
          </a:xfrm>
        </p:grpSpPr>
        <p:sp>
          <p:nvSpPr>
            <p:cNvPr id="75" name="Rectangle 74">
              <a:extLst>
                <a:ext uri="{FF2B5EF4-FFF2-40B4-BE49-F238E27FC236}">
                  <a16:creationId xmlns:a16="http://schemas.microsoft.com/office/drawing/2014/main" id="{CC75A227-DCB7-D542-183D-176CA0A818B8}"/>
                </a:ext>
              </a:extLst>
            </p:cNvPr>
            <p:cNvSpPr/>
            <p:nvPr/>
          </p:nvSpPr>
          <p:spPr>
            <a:xfrm>
              <a:off x="518643" y="1440181"/>
              <a:ext cx="2177592" cy="4260272"/>
            </a:xfrm>
            <a:prstGeom prst="rect">
              <a:avLst/>
            </a:prstGeom>
            <a:gradFill>
              <a:gsLst>
                <a:gs pos="0">
                  <a:schemeClr val="accent4"/>
                </a:gs>
                <a:gs pos="100000">
                  <a:srgbClr val="ACEA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highlight>
                  <a:srgbClr val="FF0000"/>
                </a:highlight>
              </a:endParaRPr>
            </a:p>
          </p:txBody>
        </p:sp>
        <p:sp>
          <p:nvSpPr>
            <p:cNvPr id="78" name="TextBox 77">
              <a:extLst>
                <a:ext uri="{FF2B5EF4-FFF2-40B4-BE49-F238E27FC236}">
                  <a16:creationId xmlns:a16="http://schemas.microsoft.com/office/drawing/2014/main" id="{166265C4-A67A-A540-A29E-B0DC57DF5839}"/>
                </a:ext>
              </a:extLst>
            </p:cNvPr>
            <p:cNvSpPr txBox="1"/>
            <p:nvPr/>
          </p:nvSpPr>
          <p:spPr>
            <a:xfrm>
              <a:off x="713045" y="1710407"/>
              <a:ext cx="1920660" cy="889474"/>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4000" b="0" i="0" u="none" strike="noStrike" kern="1200" cap="none" spc="0" normalizeH="0" baseline="0" noProof="0">
                  <a:ln>
                    <a:noFill/>
                  </a:ln>
                  <a:solidFill>
                    <a:srgbClr val="00338D"/>
                  </a:solidFill>
                  <a:effectLst/>
                  <a:uLnTx/>
                  <a:uFillTx/>
                  <a:latin typeface="KPMG Bold"/>
                  <a:ea typeface="+mn-ea"/>
                  <a:cs typeface="+mn-cs"/>
                </a:rPr>
                <a:t>22%</a:t>
              </a:r>
              <a:r>
                <a:rPr kumimoji="0" lang="el-GR" sz="4400" b="0" i="0" u="none" strike="noStrike" kern="1200" cap="none" spc="0" normalizeH="0" baseline="0" noProof="0">
                  <a:ln>
                    <a:noFill/>
                  </a:ln>
                  <a:solidFill>
                    <a:srgbClr val="00338D"/>
                  </a:solidFill>
                  <a:effectLst/>
                  <a:uLnTx/>
                  <a:uFillTx/>
                  <a:latin typeface="KPMG Bold"/>
                  <a:ea typeface="+mn-ea"/>
                  <a:cs typeface="+mn-cs"/>
                </a:rPr>
                <a:t> </a:t>
              </a:r>
              <a:endParaRPr kumimoji="0" lang="en-GB" sz="4400" b="0" i="0" u="none" strike="noStrike" kern="1200" cap="none" spc="0" normalizeH="0" baseline="0" noProof="0">
                <a:ln>
                  <a:noFill/>
                </a:ln>
                <a:solidFill>
                  <a:srgbClr val="00338D"/>
                </a:solidFill>
                <a:effectLst/>
                <a:uLnTx/>
                <a:uFillTx/>
                <a:latin typeface="KPMG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srgbClr val="00338D"/>
                  </a:solidFill>
                  <a:effectLst/>
                  <a:uLnTx/>
                  <a:uFillTx/>
                  <a:latin typeface="Arial"/>
                  <a:ea typeface="+mn-ea"/>
                  <a:cs typeface="+mn-cs"/>
                </a:rPr>
                <a:t>Των ΜμΕ που υπέβαλαν αίτηση για τραπεζικό δάνειο απορρίφθηκαν (έναντι 8% στην Ευρωπαϊκή Ένωση)</a:t>
              </a:r>
              <a:endParaRPr kumimoji="0" lang="en-GB" sz="900" b="0" i="0" u="none" strike="noStrike" kern="1200" cap="none" spc="0" normalizeH="0" baseline="0" noProof="0">
                <a:ln>
                  <a:noFill/>
                </a:ln>
                <a:solidFill>
                  <a:srgbClr val="00338D"/>
                </a:solidFill>
                <a:effectLst/>
                <a:uLnTx/>
                <a:uFillTx/>
                <a:latin typeface="Arial"/>
                <a:ea typeface="+mn-ea"/>
                <a:cs typeface="+mn-cs"/>
              </a:endParaRPr>
            </a:p>
          </p:txBody>
        </p:sp>
        <p:sp>
          <p:nvSpPr>
            <p:cNvPr id="79" name="TextBox 78">
              <a:extLst>
                <a:ext uri="{FF2B5EF4-FFF2-40B4-BE49-F238E27FC236}">
                  <a16:creationId xmlns:a16="http://schemas.microsoft.com/office/drawing/2014/main" id="{9CE00A4F-38BE-E3D4-64BC-B5F822B9F202}"/>
                </a:ext>
              </a:extLst>
            </p:cNvPr>
            <p:cNvSpPr txBox="1"/>
            <p:nvPr/>
          </p:nvSpPr>
          <p:spPr>
            <a:xfrm>
              <a:off x="713045" y="3196178"/>
              <a:ext cx="1920660" cy="846386"/>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l-GR" sz="4000" b="0" i="0" u="none" strike="noStrike" kern="1200" cap="none" spc="0" normalizeH="0" baseline="0" noProof="0">
                  <a:ln>
                    <a:noFill/>
                  </a:ln>
                  <a:solidFill>
                    <a:srgbClr val="00338D"/>
                  </a:solidFill>
                  <a:effectLst/>
                  <a:uLnTx/>
                  <a:uFillTx/>
                  <a:latin typeface="KPMG Bold"/>
                  <a:ea typeface="+mn-ea"/>
                  <a:cs typeface="+mn-cs"/>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srgbClr val="00338D"/>
                  </a:solidFill>
                  <a:effectLst/>
                  <a:uLnTx/>
                  <a:uFillTx/>
                  <a:latin typeface="Arial"/>
                  <a:ea typeface="+mn-ea"/>
                  <a:cs typeface="+mn-cs"/>
                </a:rPr>
                <a:t>Των επιχειρήσεων δυσκολεύονται να καλύψουν θέσεις σε κλάδους υψηλής ζήτησης</a:t>
              </a:r>
              <a:endParaRPr kumimoji="0" lang="en-GB" sz="900" b="0" i="0" u="none" strike="noStrike" kern="1200" cap="none" spc="0" normalizeH="0" baseline="0" noProof="0">
                <a:ln>
                  <a:noFill/>
                </a:ln>
                <a:solidFill>
                  <a:srgbClr val="00338D"/>
                </a:solidFill>
                <a:effectLst/>
                <a:uLnTx/>
                <a:uFillTx/>
                <a:latin typeface="Arial"/>
                <a:ea typeface="+mn-ea"/>
                <a:cs typeface="+mn-cs"/>
              </a:endParaRPr>
            </a:p>
          </p:txBody>
        </p:sp>
        <p:cxnSp>
          <p:nvCxnSpPr>
            <p:cNvPr id="82" name="Straight Connector 81">
              <a:extLst>
                <a:ext uri="{FF2B5EF4-FFF2-40B4-BE49-F238E27FC236}">
                  <a16:creationId xmlns:a16="http://schemas.microsoft.com/office/drawing/2014/main" id="{D7FB46ED-2602-C88A-8451-A40EB075349B}"/>
                </a:ext>
              </a:extLst>
            </p:cNvPr>
            <p:cNvCxnSpPr/>
            <p:nvPr/>
          </p:nvCxnSpPr>
          <p:spPr>
            <a:xfrm>
              <a:off x="672274" y="4278769"/>
              <a:ext cx="17317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B0A9761-AF20-A480-3214-91DDA09D913C}"/>
                </a:ext>
              </a:extLst>
            </p:cNvPr>
            <p:cNvCxnSpPr/>
            <p:nvPr/>
          </p:nvCxnSpPr>
          <p:spPr>
            <a:xfrm>
              <a:off x="672275" y="2901677"/>
              <a:ext cx="17317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947B63-A451-720F-FE98-69A11E7C11F5}"/>
                </a:ext>
              </a:extLst>
            </p:cNvPr>
            <p:cNvSpPr txBox="1"/>
            <p:nvPr/>
          </p:nvSpPr>
          <p:spPr>
            <a:xfrm>
              <a:off x="713045" y="4570149"/>
              <a:ext cx="2049126" cy="846386"/>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l-GR" sz="4000">
                  <a:solidFill>
                    <a:srgbClr val="00338D"/>
                  </a:solidFill>
                  <a:latin typeface="KPMG Bold"/>
                </a:rPr>
                <a:t>11</a:t>
              </a:r>
              <a:r>
                <a:rPr kumimoji="0" lang="el-GR" sz="4000" b="0" i="0" u="none" strike="noStrike" kern="1200" cap="none" spc="0" normalizeH="0" baseline="0" noProof="0">
                  <a:ln>
                    <a:noFill/>
                  </a:ln>
                  <a:solidFill>
                    <a:srgbClr val="00338D"/>
                  </a:solidFill>
                  <a:effectLst/>
                  <a:uLnTx/>
                  <a:uFillTx/>
                  <a:latin typeface="KPMG Bold"/>
                  <a:ea typeface="+mn-ea"/>
                  <a:cs typeface="+mn-cs"/>
                </a:rPr>
                <a:t>%</a:t>
              </a:r>
            </a:p>
            <a:p>
              <a:pPr lvl="0">
                <a:defRPr/>
              </a:pPr>
              <a:r>
                <a:rPr kumimoji="0" lang="el-GR" sz="900" b="0" i="0" u="none" strike="noStrike" kern="1200" cap="none" spc="0" normalizeH="0" baseline="0" noProof="0">
                  <a:ln>
                    <a:noFill/>
                  </a:ln>
                  <a:solidFill>
                    <a:srgbClr val="00338D"/>
                  </a:solidFill>
                  <a:effectLst/>
                  <a:uLnTx/>
                  <a:uFillTx/>
                  <a:latin typeface="Arial"/>
                  <a:ea typeface="+mn-ea"/>
                  <a:cs typeface="+mn-cs"/>
                </a:rPr>
                <a:t>Των πωλήσεων των ΜμΕ προέρχεται από εξαγωγές </a:t>
              </a:r>
              <a:r>
                <a:rPr lang="el-GR" sz="900">
                  <a:solidFill>
                    <a:srgbClr val="00338D"/>
                  </a:solidFill>
                </a:rPr>
                <a:t>(έναντι 18% στην Ευρωπαϊκή Ένωση)</a:t>
              </a:r>
              <a:endParaRPr kumimoji="0" lang="en-GB" sz="900" b="0" i="0" u="none" strike="noStrike" kern="1200" cap="none" spc="0" normalizeH="0" baseline="0" noProof="0">
                <a:ln>
                  <a:noFill/>
                </a:ln>
                <a:solidFill>
                  <a:srgbClr val="00338D"/>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4D8A7D80-BB4F-BB37-589E-646DA7B286FF}"/>
              </a:ext>
            </a:extLst>
          </p:cNvPr>
          <p:cNvSpPr txBox="1"/>
          <p:nvPr/>
        </p:nvSpPr>
        <p:spPr>
          <a:xfrm>
            <a:off x="907331" y="5995745"/>
            <a:ext cx="6094428" cy="217239"/>
          </a:xfrm>
          <a:prstGeom prst="rect">
            <a:avLst/>
          </a:prstGeom>
          <a:noFill/>
        </p:spPr>
        <p:txBody>
          <a:bodyPr wrap="square">
            <a:spAutoFit/>
          </a:bodyPr>
          <a:lstStyle/>
          <a:p>
            <a:pPr>
              <a:lnSpc>
                <a:spcPct val="110000"/>
              </a:lnSpc>
              <a:spcAft>
                <a:spcPts val="600"/>
              </a:spcAft>
              <a:defRPr/>
            </a:pPr>
            <a:r>
              <a:rPr kumimoji="0" lang="el-GR" sz="800" b="0" i="0" u="none" strike="noStrike" kern="1200" cap="none" spc="0" normalizeH="0" baseline="0" noProof="0">
                <a:ln>
                  <a:noFill/>
                </a:ln>
                <a:solidFill>
                  <a:schemeClr val="tx2"/>
                </a:solidFill>
                <a:effectLst/>
                <a:uLnTx/>
                <a:uFillTx/>
                <a:ea typeface="+mn-ea"/>
                <a:cs typeface="+mn-cs"/>
              </a:rPr>
              <a:t>*Δείκτης πρόβλεψης της μελλοντικής ζήτησης σε ανθρώπινο δυναμικό</a:t>
            </a:r>
          </a:p>
        </p:txBody>
      </p:sp>
      <p:grpSp>
        <p:nvGrpSpPr>
          <p:cNvPr id="2" name="Group 1">
            <a:extLst>
              <a:ext uri="{FF2B5EF4-FFF2-40B4-BE49-F238E27FC236}">
                <a16:creationId xmlns:a16="http://schemas.microsoft.com/office/drawing/2014/main" id="{6B319F18-5C36-A0E3-AF99-B939C8CB6715}"/>
              </a:ext>
            </a:extLst>
          </p:cNvPr>
          <p:cNvGrpSpPr/>
          <p:nvPr/>
        </p:nvGrpSpPr>
        <p:grpSpPr>
          <a:xfrm>
            <a:off x="3238912" y="3341493"/>
            <a:ext cx="514909" cy="511677"/>
            <a:chOff x="3061739" y="2639321"/>
            <a:chExt cx="609299" cy="605483"/>
          </a:xfrm>
        </p:grpSpPr>
        <p:sp>
          <p:nvSpPr>
            <p:cNvPr id="5" name="Oval 174">
              <a:extLst>
                <a:ext uri="{FF2B5EF4-FFF2-40B4-BE49-F238E27FC236}">
                  <a16:creationId xmlns:a16="http://schemas.microsoft.com/office/drawing/2014/main" id="{5487FAC9-D240-DD16-1EA3-33FEFF5731CE}"/>
                </a:ext>
              </a:extLst>
            </p:cNvPr>
            <p:cNvSpPr>
              <a:spLocks noChangeArrowheads="1"/>
            </p:cNvSpPr>
            <p:nvPr/>
          </p:nvSpPr>
          <p:spPr bwMode="auto">
            <a:xfrm>
              <a:off x="3116437" y="2639321"/>
              <a:ext cx="83953" cy="87770"/>
            </a:xfrm>
            <a:prstGeom prst="ellipse">
              <a:avLst/>
            </a:pr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175">
              <a:extLst>
                <a:ext uri="{FF2B5EF4-FFF2-40B4-BE49-F238E27FC236}">
                  <a16:creationId xmlns:a16="http://schemas.microsoft.com/office/drawing/2014/main" id="{027EB565-6EA9-22BD-C28A-AE196D5822F1}"/>
                </a:ext>
              </a:extLst>
            </p:cNvPr>
            <p:cNvSpPr>
              <a:spLocks/>
            </p:cNvSpPr>
            <p:nvPr/>
          </p:nvSpPr>
          <p:spPr bwMode="auto">
            <a:xfrm>
              <a:off x="3061739" y="2735995"/>
              <a:ext cx="193347" cy="508809"/>
            </a:xfrm>
            <a:custGeom>
              <a:avLst/>
              <a:gdLst>
                <a:gd name="T0" fmla="*/ 50 w 64"/>
                <a:gd name="T1" fmla="*/ 0 h 168"/>
                <a:gd name="T2" fmla="*/ 43 w 64"/>
                <a:gd name="T3" fmla="*/ 0 h 168"/>
                <a:gd name="T4" fmla="*/ 32 w 64"/>
                <a:gd name="T5" fmla="*/ 29 h 168"/>
                <a:gd name="T6" fmla="*/ 21 w 64"/>
                <a:gd name="T7" fmla="*/ 0 h 168"/>
                <a:gd name="T8" fmla="*/ 14 w 64"/>
                <a:gd name="T9" fmla="*/ 0 h 168"/>
                <a:gd name="T10" fmla="*/ 0 w 64"/>
                <a:gd name="T11" fmla="*/ 15 h 168"/>
                <a:gd name="T12" fmla="*/ 0 w 64"/>
                <a:gd name="T13" fmla="*/ 82 h 168"/>
                <a:gd name="T14" fmla="*/ 14 w 64"/>
                <a:gd name="T15" fmla="*/ 82 h 168"/>
                <a:gd name="T16" fmla="*/ 21 w 64"/>
                <a:gd name="T17" fmla="*/ 168 h 168"/>
                <a:gd name="T18" fmla="*/ 43 w 64"/>
                <a:gd name="T19" fmla="*/ 168 h 168"/>
                <a:gd name="T20" fmla="*/ 50 w 64"/>
                <a:gd name="T21" fmla="*/ 82 h 168"/>
                <a:gd name="T22" fmla="*/ 64 w 64"/>
                <a:gd name="T23" fmla="*/ 82 h 168"/>
                <a:gd name="T24" fmla="*/ 64 w 64"/>
                <a:gd name="T25" fmla="*/ 15 h 168"/>
                <a:gd name="T26" fmla="*/ 50 w 64"/>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68">
                  <a:moveTo>
                    <a:pt x="50" y="0"/>
                  </a:moveTo>
                  <a:cubicBezTo>
                    <a:pt x="43" y="0"/>
                    <a:pt x="43" y="0"/>
                    <a:pt x="43" y="0"/>
                  </a:cubicBezTo>
                  <a:cubicBezTo>
                    <a:pt x="32" y="29"/>
                    <a:pt x="32" y="29"/>
                    <a:pt x="32" y="29"/>
                  </a:cubicBezTo>
                  <a:cubicBezTo>
                    <a:pt x="21" y="0"/>
                    <a:pt x="21" y="0"/>
                    <a:pt x="21" y="0"/>
                  </a:cubicBezTo>
                  <a:cubicBezTo>
                    <a:pt x="14" y="0"/>
                    <a:pt x="14" y="0"/>
                    <a:pt x="14" y="0"/>
                  </a:cubicBezTo>
                  <a:cubicBezTo>
                    <a:pt x="6" y="0"/>
                    <a:pt x="0" y="7"/>
                    <a:pt x="0" y="15"/>
                  </a:cubicBezTo>
                  <a:cubicBezTo>
                    <a:pt x="0" y="82"/>
                    <a:pt x="0" y="82"/>
                    <a:pt x="0" y="82"/>
                  </a:cubicBezTo>
                  <a:cubicBezTo>
                    <a:pt x="14" y="82"/>
                    <a:pt x="14" y="82"/>
                    <a:pt x="14" y="82"/>
                  </a:cubicBezTo>
                  <a:cubicBezTo>
                    <a:pt x="21" y="168"/>
                    <a:pt x="21" y="168"/>
                    <a:pt x="21" y="168"/>
                  </a:cubicBezTo>
                  <a:cubicBezTo>
                    <a:pt x="43" y="168"/>
                    <a:pt x="43" y="168"/>
                    <a:pt x="43" y="168"/>
                  </a:cubicBezTo>
                  <a:cubicBezTo>
                    <a:pt x="50" y="82"/>
                    <a:pt x="50" y="82"/>
                    <a:pt x="50" y="82"/>
                  </a:cubicBezTo>
                  <a:cubicBezTo>
                    <a:pt x="64" y="82"/>
                    <a:pt x="64" y="82"/>
                    <a:pt x="64" y="82"/>
                  </a:cubicBezTo>
                  <a:cubicBezTo>
                    <a:pt x="64" y="15"/>
                    <a:pt x="64" y="15"/>
                    <a:pt x="64" y="15"/>
                  </a:cubicBezTo>
                  <a:cubicBezTo>
                    <a:pt x="64" y="7"/>
                    <a:pt x="58" y="0"/>
                    <a:pt x="5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176">
              <a:extLst>
                <a:ext uri="{FF2B5EF4-FFF2-40B4-BE49-F238E27FC236}">
                  <a16:creationId xmlns:a16="http://schemas.microsoft.com/office/drawing/2014/main" id="{66DE00AB-9E3D-E565-25C4-193C28DEDE71}"/>
                </a:ext>
              </a:extLst>
            </p:cNvPr>
            <p:cNvSpPr>
              <a:spLocks noChangeArrowheads="1"/>
            </p:cNvSpPr>
            <p:nvPr/>
          </p:nvSpPr>
          <p:spPr bwMode="auto">
            <a:xfrm>
              <a:off x="3323776" y="2639321"/>
              <a:ext cx="85226" cy="87770"/>
            </a:xfrm>
            <a:prstGeom prst="ellipse">
              <a:avLst/>
            </a:pr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77">
              <a:extLst>
                <a:ext uri="{FF2B5EF4-FFF2-40B4-BE49-F238E27FC236}">
                  <a16:creationId xmlns:a16="http://schemas.microsoft.com/office/drawing/2014/main" id="{20EBB1B7-359C-BB83-B752-06217CD344F2}"/>
                </a:ext>
              </a:extLst>
            </p:cNvPr>
            <p:cNvSpPr>
              <a:spLocks/>
            </p:cNvSpPr>
            <p:nvPr/>
          </p:nvSpPr>
          <p:spPr bwMode="auto">
            <a:xfrm>
              <a:off x="3270351" y="2735995"/>
              <a:ext cx="193347" cy="508809"/>
            </a:xfrm>
            <a:custGeom>
              <a:avLst/>
              <a:gdLst>
                <a:gd name="T0" fmla="*/ 50 w 64"/>
                <a:gd name="T1" fmla="*/ 0 h 168"/>
                <a:gd name="T2" fmla="*/ 43 w 64"/>
                <a:gd name="T3" fmla="*/ 0 h 168"/>
                <a:gd name="T4" fmla="*/ 32 w 64"/>
                <a:gd name="T5" fmla="*/ 29 h 168"/>
                <a:gd name="T6" fmla="*/ 21 w 64"/>
                <a:gd name="T7" fmla="*/ 0 h 168"/>
                <a:gd name="T8" fmla="*/ 14 w 64"/>
                <a:gd name="T9" fmla="*/ 0 h 168"/>
                <a:gd name="T10" fmla="*/ 0 w 64"/>
                <a:gd name="T11" fmla="*/ 15 h 168"/>
                <a:gd name="T12" fmla="*/ 0 w 64"/>
                <a:gd name="T13" fmla="*/ 82 h 168"/>
                <a:gd name="T14" fmla="*/ 14 w 64"/>
                <a:gd name="T15" fmla="*/ 82 h 168"/>
                <a:gd name="T16" fmla="*/ 21 w 64"/>
                <a:gd name="T17" fmla="*/ 168 h 168"/>
                <a:gd name="T18" fmla="*/ 43 w 64"/>
                <a:gd name="T19" fmla="*/ 168 h 168"/>
                <a:gd name="T20" fmla="*/ 50 w 64"/>
                <a:gd name="T21" fmla="*/ 82 h 168"/>
                <a:gd name="T22" fmla="*/ 64 w 64"/>
                <a:gd name="T23" fmla="*/ 82 h 168"/>
                <a:gd name="T24" fmla="*/ 64 w 64"/>
                <a:gd name="T25" fmla="*/ 15 h 168"/>
                <a:gd name="T26" fmla="*/ 50 w 64"/>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68">
                  <a:moveTo>
                    <a:pt x="50" y="0"/>
                  </a:moveTo>
                  <a:cubicBezTo>
                    <a:pt x="43" y="0"/>
                    <a:pt x="43" y="0"/>
                    <a:pt x="43" y="0"/>
                  </a:cubicBezTo>
                  <a:cubicBezTo>
                    <a:pt x="32" y="29"/>
                    <a:pt x="32" y="29"/>
                    <a:pt x="32" y="29"/>
                  </a:cubicBezTo>
                  <a:cubicBezTo>
                    <a:pt x="21" y="0"/>
                    <a:pt x="21" y="0"/>
                    <a:pt x="21" y="0"/>
                  </a:cubicBezTo>
                  <a:cubicBezTo>
                    <a:pt x="14" y="0"/>
                    <a:pt x="14" y="0"/>
                    <a:pt x="14" y="0"/>
                  </a:cubicBezTo>
                  <a:cubicBezTo>
                    <a:pt x="6" y="0"/>
                    <a:pt x="0" y="7"/>
                    <a:pt x="0" y="15"/>
                  </a:cubicBezTo>
                  <a:cubicBezTo>
                    <a:pt x="0" y="82"/>
                    <a:pt x="0" y="82"/>
                    <a:pt x="0" y="82"/>
                  </a:cubicBezTo>
                  <a:cubicBezTo>
                    <a:pt x="14" y="82"/>
                    <a:pt x="14" y="82"/>
                    <a:pt x="14" y="82"/>
                  </a:cubicBezTo>
                  <a:cubicBezTo>
                    <a:pt x="21" y="168"/>
                    <a:pt x="21" y="168"/>
                    <a:pt x="21" y="168"/>
                  </a:cubicBezTo>
                  <a:cubicBezTo>
                    <a:pt x="43" y="168"/>
                    <a:pt x="43" y="168"/>
                    <a:pt x="43" y="168"/>
                  </a:cubicBezTo>
                  <a:cubicBezTo>
                    <a:pt x="50" y="82"/>
                    <a:pt x="50" y="82"/>
                    <a:pt x="50" y="82"/>
                  </a:cubicBezTo>
                  <a:cubicBezTo>
                    <a:pt x="64" y="82"/>
                    <a:pt x="64" y="82"/>
                    <a:pt x="64" y="82"/>
                  </a:cubicBezTo>
                  <a:cubicBezTo>
                    <a:pt x="64" y="15"/>
                    <a:pt x="64" y="15"/>
                    <a:pt x="64" y="15"/>
                  </a:cubicBezTo>
                  <a:cubicBezTo>
                    <a:pt x="64" y="7"/>
                    <a:pt x="58" y="0"/>
                    <a:pt x="5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Oval 178">
              <a:extLst>
                <a:ext uri="{FF2B5EF4-FFF2-40B4-BE49-F238E27FC236}">
                  <a16:creationId xmlns:a16="http://schemas.microsoft.com/office/drawing/2014/main" id="{2F873160-77D9-70E7-AEAC-267B04C07F20}"/>
                </a:ext>
              </a:extLst>
            </p:cNvPr>
            <p:cNvSpPr>
              <a:spLocks noChangeArrowheads="1"/>
            </p:cNvSpPr>
            <p:nvPr/>
          </p:nvSpPr>
          <p:spPr bwMode="auto">
            <a:xfrm>
              <a:off x="3532387" y="2639321"/>
              <a:ext cx="87770" cy="87770"/>
            </a:xfrm>
            <a:prstGeom prst="ellipse">
              <a:avLst/>
            </a:pr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79">
              <a:extLst>
                <a:ext uri="{FF2B5EF4-FFF2-40B4-BE49-F238E27FC236}">
                  <a16:creationId xmlns:a16="http://schemas.microsoft.com/office/drawing/2014/main" id="{AE614F11-C4BE-C9BB-39F7-CBB13EDD17E6}"/>
                </a:ext>
              </a:extLst>
            </p:cNvPr>
            <p:cNvSpPr>
              <a:spLocks/>
            </p:cNvSpPr>
            <p:nvPr/>
          </p:nvSpPr>
          <p:spPr bwMode="auto">
            <a:xfrm>
              <a:off x="3478962" y="2735995"/>
              <a:ext cx="192076" cy="508809"/>
            </a:xfrm>
            <a:custGeom>
              <a:avLst/>
              <a:gdLst>
                <a:gd name="T0" fmla="*/ 50 w 64"/>
                <a:gd name="T1" fmla="*/ 0 h 168"/>
                <a:gd name="T2" fmla="*/ 43 w 64"/>
                <a:gd name="T3" fmla="*/ 0 h 168"/>
                <a:gd name="T4" fmla="*/ 32 w 64"/>
                <a:gd name="T5" fmla="*/ 29 h 168"/>
                <a:gd name="T6" fmla="*/ 22 w 64"/>
                <a:gd name="T7" fmla="*/ 0 h 168"/>
                <a:gd name="T8" fmla="*/ 14 w 64"/>
                <a:gd name="T9" fmla="*/ 0 h 168"/>
                <a:gd name="T10" fmla="*/ 0 w 64"/>
                <a:gd name="T11" fmla="*/ 15 h 168"/>
                <a:gd name="T12" fmla="*/ 0 w 64"/>
                <a:gd name="T13" fmla="*/ 82 h 168"/>
                <a:gd name="T14" fmla="*/ 14 w 64"/>
                <a:gd name="T15" fmla="*/ 82 h 168"/>
                <a:gd name="T16" fmla="*/ 22 w 64"/>
                <a:gd name="T17" fmla="*/ 168 h 168"/>
                <a:gd name="T18" fmla="*/ 43 w 64"/>
                <a:gd name="T19" fmla="*/ 168 h 168"/>
                <a:gd name="T20" fmla="*/ 50 w 64"/>
                <a:gd name="T21" fmla="*/ 82 h 168"/>
                <a:gd name="T22" fmla="*/ 64 w 64"/>
                <a:gd name="T23" fmla="*/ 82 h 168"/>
                <a:gd name="T24" fmla="*/ 64 w 64"/>
                <a:gd name="T25" fmla="*/ 15 h 168"/>
                <a:gd name="T26" fmla="*/ 50 w 64"/>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68">
                  <a:moveTo>
                    <a:pt x="50" y="0"/>
                  </a:moveTo>
                  <a:cubicBezTo>
                    <a:pt x="43" y="0"/>
                    <a:pt x="43" y="0"/>
                    <a:pt x="43" y="0"/>
                  </a:cubicBezTo>
                  <a:cubicBezTo>
                    <a:pt x="32" y="29"/>
                    <a:pt x="32" y="29"/>
                    <a:pt x="32" y="29"/>
                  </a:cubicBezTo>
                  <a:cubicBezTo>
                    <a:pt x="22" y="0"/>
                    <a:pt x="22" y="0"/>
                    <a:pt x="22" y="0"/>
                  </a:cubicBezTo>
                  <a:cubicBezTo>
                    <a:pt x="14" y="0"/>
                    <a:pt x="14" y="0"/>
                    <a:pt x="14" y="0"/>
                  </a:cubicBezTo>
                  <a:cubicBezTo>
                    <a:pt x="6" y="0"/>
                    <a:pt x="0" y="7"/>
                    <a:pt x="0" y="15"/>
                  </a:cubicBezTo>
                  <a:cubicBezTo>
                    <a:pt x="0" y="82"/>
                    <a:pt x="0" y="82"/>
                    <a:pt x="0" y="82"/>
                  </a:cubicBezTo>
                  <a:cubicBezTo>
                    <a:pt x="14" y="82"/>
                    <a:pt x="14" y="82"/>
                    <a:pt x="14" y="82"/>
                  </a:cubicBezTo>
                  <a:cubicBezTo>
                    <a:pt x="22" y="168"/>
                    <a:pt x="22" y="168"/>
                    <a:pt x="22" y="168"/>
                  </a:cubicBezTo>
                  <a:cubicBezTo>
                    <a:pt x="43" y="168"/>
                    <a:pt x="43" y="168"/>
                    <a:pt x="43" y="168"/>
                  </a:cubicBezTo>
                  <a:cubicBezTo>
                    <a:pt x="50" y="82"/>
                    <a:pt x="50" y="82"/>
                    <a:pt x="50" y="82"/>
                  </a:cubicBezTo>
                  <a:cubicBezTo>
                    <a:pt x="64" y="82"/>
                    <a:pt x="64" y="82"/>
                    <a:pt x="64" y="82"/>
                  </a:cubicBezTo>
                  <a:cubicBezTo>
                    <a:pt x="64" y="15"/>
                    <a:pt x="64" y="15"/>
                    <a:pt x="64" y="15"/>
                  </a:cubicBezTo>
                  <a:cubicBezTo>
                    <a:pt x="64" y="7"/>
                    <a:pt x="58" y="0"/>
                    <a:pt x="5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6332D93A-8BF2-5C46-F31A-FA3DE930C829}"/>
              </a:ext>
            </a:extLst>
          </p:cNvPr>
          <p:cNvGrpSpPr/>
          <p:nvPr/>
        </p:nvGrpSpPr>
        <p:grpSpPr>
          <a:xfrm>
            <a:off x="3208723" y="1864342"/>
            <a:ext cx="618658" cy="548594"/>
            <a:chOff x="6705600" y="1771650"/>
            <a:chExt cx="658813" cy="584201"/>
          </a:xfrm>
        </p:grpSpPr>
        <p:sp>
          <p:nvSpPr>
            <p:cNvPr id="16" name="Freeform 45">
              <a:extLst>
                <a:ext uri="{FF2B5EF4-FFF2-40B4-BE49-F238E27FC236}">
                  <a16:creationId xmlns:a16="http://schemas.microsoft.com/office/drawing/2014/main" id="{C8C2B5A3-7E0C-FC07-829B-6F45C68DF93B}"/>
                </a:ext>
              </a:extLst>
            </p:cNvPr>
            <p:cNvSpPr>
              <a:spLocks/>
            </p:cNvSpPr>
            <p:nvPr/>
          </p:nvSpPr>
          <p:spPr bwMode="auto">
            <a:xfrm>
              <a:off x="6705600" y="2081213"/>
              <a:ext cx="658813" cy="274638"/>
            </a:xfrm>
            <a:custGeom>
              <a:avLst/>
              <a:gdLst>
                <a:gd name="T0" fmla="*/ 163 w 415"/>
                <a:gd name="T1" fmla="*/ 150 h 173"/>
                <a:gd name="T2" fmla="*/ 0 w 415"/>
                <a:gd name="T3" fmla="*/ 67 h 173"/>
                <a:gd name="T4" fmla="*/ 0 w 415"/>
                <a:gd name="T5" fmla="*/ 90 h 173"/>
                <a:gd name="T6" fmla="*/ 163 w 415"/>
                <a:gd name="T7" fmla="*/ 173 h 173"/>
                <a:gd name="T8" fmla="*/ 201 w 415"/>
                <a:gd name="T9" fmla="*/ 150 h 173"/>
                <a:gd name="T10" fmla="*/ 415 w 415"/>
                <a:gd name="T11" fmla="*/ 23 h 173"/>
                <a:gd name="T12" fmla="*/ 415 w 415"/>
                <a:gd name="T13" fmla="*/ 0 h 173"/>
                <a:gd name="T14" fmla="*/ 163 w 415"/>
                <a:gd name="T15" fmla="*/ 15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73">
                  <a:moveTo>
                    <a:pt x="163" y="150"/>
                  </a:moveTo>
                  <a:lnTo>
                    <a:pt x="0" y="67"/>
                  </a:lnTo>
                  <a:lnTo>
                    <a:pt x="0" y="90"/>
                  </a:lnTo>
                  <a:lnTo>
                    <a:pt x="163" y="173"/>
                  </a:lnTo>
                  <a:lnTo>
                    <a:pt x="201" y="150"/>
                  </a:lnTo>
                  <a:lnTo>
                    <a:pt x="415" y="23"/>
                  </a:lnTo>
                  <a:lnTo>
                    <a:pt x="415" y="0"/>
                  </a:lnTo>
                  <a:lnTo>
                    <a:pt x="163" y="1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4D3AACCE-884F-325E-56A8-6FEC6DB10CF9}"/>
                </a:ext>
              </a:extLst>
            </p:cNvPr>
            <p:cNvSpPr>
              <a:spLocks noEditPoints="1"/>
            </p:cNvSpPr>
            <p:nvPr/>
          </p:nvSpPr>
          <p:spPr bwMode="auto">
            <a:xfrm>
              <a:off x="6705600" y="1771650"/>
              <a:ext cx="658813" cy="368300"/>
            </a:xfrm>
            <a:custGeom>
              <a:avLst/>
              <a:gdLst>
                <a:gd name="T0" fmla="*/ 296 w 415"/>
                <a:gd name="T1" fmla="*/ 23 h 232"/>
                <a:gd name="T2" fmla="*/ 252 w 415"/>
                <a:gd name="T3" fmla="*/ 0 h 232"/>
                <a:gd name="T4" fmla="*/ 0 w 415"/>
                <a:gd name="T5" fmla="*/ 150 h 232"/>
                <a:gd name="T6" fmla="*/ 163 w 415"/>
                <a:gd name="T7" fmla="*/ 232 h 232"/>
                <a:gd name="T8" fmla="*/ 201 w 415"/>
                <a:gd name="T9" fmla="*/ 209 h 232"/>
                <a:gd name="T10" fmla="*/ 415 w 415"/>
                <a:gd name="T11" fmla="*/ 83 h 232"/>
                <a:gd name="T12" fmla="*/ 296 w 415"/>
                <a:gd name="T13" fmla="*/ 23 h 232"/>
                <a:gd name="T14" fmla="*/ 163 w 415"/>
                <a:gd name="T15" fmla="*/ 209 h 232"/>
                <a:gd name="T16" fmla="*/ 42 w 415"/>
                <a:gd name="T17" fmla="*/ 148 h 232"/>
                <a:gd name="T18" fmla="*/ 252 w 415"/>
                <a:gd name="T19" fmla="*/ 23 h 232"/>
                <a:gd name="T20" fmla="*/ 373 w 415"/>
                <a:gd name="T21" fmla="*/ 85 h 232"/>
                <a:gd name="T22" fmla="*/ 163 w 415"/>
                <a:gd name="T23" fmla="*/ 20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232">
                  <a:moveTo>
                    <a:pt x="296" y="23"/>
                  </a:moveTo>
                  <a:lnTo>
                    <a:pt x="252" y="0"/>
                  </a:lnTo>
                  <a:lnTo>
                    <a:pt x="0" y="150"/>
                  </a:lnTo>
                  <a:lnTo>
                    <a:pt x="163" y="232"/>
                  </a:lnTo>
                  <a:lnTo>
                    <a:pt x="201" y="209"/>
                  </a:lnTo>
                  <a:lnTo>
                    <a:pt x="415" y="83"/>
                  </a:lnTo>
                  <a:lnTo>
                    <a:pt x="296" y="23"/>
                  </a:lnTo>
                  <a:close/>
                  <a:moveTo>
                    <a:pt x="163" y="209"/>
                  </a:moveTo>
                  <a:lnTo>
                    <a:pt x="42" y="148"/>
                  </a:lnTo>
                  <a:lnTo>
                    <a:pt x="252" y="23"/>
                  </a:lnTo>
                  <a:lnTo>
                    <a:pt x="373" y="85"/>
                  </a:lnTo>
                  <a:lnTo>
                    <a:pt x="16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EEB94C92-9CC4-87E3-E3F6-1732B78D73AA}"/>
                </a:ext>
              </a:extLst>
            </p:cNvPr>
            <p:cNvSpPr>
              <a:spLocks/>
            </p:cNvSpPr>
            <p:nvPr/>
          </p:nvSpPr>
          <p:spPr bwMode="auto">
            <a:xfrm>
              <a:off x="6705600" y="2009775"/>
              <a:ext cx="658813" cy="269875"/>
            </a:xfrm>
            <a:custGeom>
              <a:avLst/>
              <a:gdLst>
                <a:gd name="T0" fmla="*/ 163 w 415"/>
                <a:gd name="T1" fmla="*/ 147 h 170"/>
                <a:gd name="T2" fmla="*/ 0 w 415"/>
                <a:gd name="T3" fmla="*/ 67 h 170"/>
                <a:gd name="T4" fmla="*/ 0 w 415"/>
                <a:gd name="T5" fmla="*/ 88 h 170"/>
                <a:gd name="T6" fmla="*/ 163 w 415"/>
                <a:gd name="T7" fmla="*/ 170 h 170"/>
                <a:gd name="T8" fmla="*/ 201 w 415"/>
                <a:gd name="T9" fmla="*/ 147 h 170"/>
                <a:gd name="T10" fmla="*/ 415 w 415"/>
                <a:gd name="T11" fmla="*/ 21 h 170"/>
                <a:gd name="T12" fmla="*/ 415 w 415"/>
                <a:gd name="T13" fmla="*/ 0 h 170"/>
                <a:gd name="T14" fmla="*/ 163 w 415"/>
                <a:gd name="T15" fmla="*/ 147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70">
                  <a:moveTo>
                    <a:pt x="163" y="147"/>
                  </a:moveTo>
                  <a:lnTo>
                    <a:pt x="0" y="67"/>
                  </a:lnTo>
                  <a:lnTo>
                    <a:pt x="0" y="88"/>
                  </a:lnTo>
                  <a:lnTo>
                    <a:pt x="163" y="170"/>
                  </a:lnTo>
                  <a:lnTo>
                    <a:pt x="201" y="147"/>
                  </a:lnTo>
                  <a:lnTo>
                    <a:pt x="415" y="21"/>
                  </a:lnTo>
                  <a:lnTo>
                    <a:pt x="415" y="0"/>
                  </a:lnTo>
                  <a:lnTo>
                    <a:pt x="163"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8">
              <a:extLst>
                <a:ext uri="{FF2B5EF4-FFF2-40B4-BE49-F238E27FC236}">
                  <a16:creationId xmlns:a16="http://schemas.microsoft.com/office/drawing/2014/main" id="{22790395-A65B-BF53-19A5-B71822205886}"/>
                </a:ext>
              </a:extLst>
            </p:cNvPr>
            <p:cNvSpPr>
              <a:spLocks/>
            </p:cNvSpPr>
            <p:nvPr/>
          </p:nvSpPr>
          <p:spPr bwMode="auto">
            <a:xfrm>
              <a:off x="6705600" y="1943100"/>
              <a:ext cx="658813" cy="273050"/>
            </a:xfrm>
            <a:custGeom>
              <a:avLst/>
              <a:gdLst>
                <a:gd name="T0" fmla="*/ 163 w 415"/>
                <a:gd name="T1" fmla="*/ 149 h 172"/>
                <a:gd name="T2" fmla="*/ 0 w 415"/>
                <a:gd name="T3" fmla="*/ 66 h 172"/>
                <a:gd name="T4" fmla="*/ 0 w 415"/>
                <a:gd name="T5" fmla="*/ 89 h 172"/>
                <a:gd name="T6" fmla="*/ 163 w 415"/>
                <a:gd name="T7" fmla="*/ 172 h 172"/>
                <a:gd name="T8" fmla="*/ 201 w 415"/>
                <a:gd name="T9" fmla="*/ 149 h 172"/>
                <a:gd name="T10" fmla="*/ 415 w 415"/>
                <a:gd name="T11" fmla="*/ 22 h 172"/>
                <a:gd name="T12" fmla="*/ 415 w 415"/>
                <a:gd name="T13" fmla="*/ 0 h 172"/>
                <a:gd name="T14" fmla="*/ 163 w 415"/>
                <a:gd name="T15" fmla="*/ 149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72">
                  <a:moveTo>
                    <a:pt x="163" y="149"/>
                  </a:moveTo>
                  <a:lnTo>
                    <a:pt x="0" y="66"/>
                  </a:lnTo>
                  <a:lnTo>
                    <a:pt x="0" y="89"/>
                  </a:lnTo>
                  <a:lnTo>
                    <a:pt x="163" y="172"/>
                  </a:lnTo>
                  <a:lnTo>
                    <a:pt x="201" y="149"/>
                  </a:lnTo>
                  <a:lnTo>
                    <a:pt x="415" y="22"/>
                  </a:lnTo>
                  <a:lnTo>
                    <a:pt x="415" y="0"/>
                  </a:lnTo>
                  <a:lnTo>
                    <a:pt x="163" y="1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9">
              <a:extLst>
                <a:ext uri="{FF2B5EF4-FFF2-40B4-BE49-F238E27FC236}">
                  <a16:creationId xmlns:a16="http://schemas.microsoft.com/office/drawing/2014/main" id="{85670210-1F9B-4945-97FE-0CBC7A056F98}"/>
                </a:ext>
              </a:extLst>
            </p:cNvPr>
            <p:cNvSpPr>
              <a:spLocks/>
            </p:cNvSpPr>
            <p:nvPr/>
          </p:nvSpPr>
          <p:spPr bwMode="auto">
            <a:xfrm>
              <a:off x="6931025" y="1893888"/>
              <a:ext cx="207963" cy="123825"/>
            </a:xfrm>
            <a:custGeom>
              <a:avLst/>
              <a:gdLst>
                <a:gd name="T0" fmla="*/ 68 w 69"/>
                <a:gd name="T1" fmla="*/ 22 h 41"/>
                <a:gd name="T2" fmla="*/ 34 w 69"/>
                <a:gd name="T3" fmla="*/ 40 h 41"/>
                <a:gd name="T4" fmla="*/ 1 w 69"/>
                <a:gd name="T5" fmla="*/ 19 h 41"/>
                <a:gd name="T6" fmla="*/ 35 w 69"/>
                <a:gd name="T7" fmla="*/ 0 h 41"/>
                <a:gd name="T8" fmla="*/ 68 w 69"/>
                <a:gd name="T9" fmla="*/ 22 h 41"/>
              </a:gdLst>
              <a:ahLst/>
              <a:cxnLst>
                <a:cxn ang="0">
                  <a:pos x="T0" y="T1"/>
                </a:cxn>
                <a:cxn ang="0">
                  <a:pos x="T2" y="T3"/>
                </a:cxn>
                <a:cxn ang="0">
                  <a:pos x="T4" y="T5"/>
                </a:cxn>
                <a:cxn ang="0">
                  <a:pos x="T6" y="T7"/>
                </a:cxn>
                <a:cxn ang="0">
                  <a:pos x="T8" y="T9"/>
                </a:cxn>
              </a:cxnLst>
              <a:rect l="0" t="0" r="r" b="b"/>
              <a:pathLst>
                <a:path w="69" h="41">
                  <a:moveTo>
                    <a:pt x="68" y="22"/>
                  </a:moveTo>
                  <a:cubicBezTo>
                    <a:pt x="68" y="33"/>
                    <a:pt x="52" y="41"/>
                    <a:pt x="34" y="40"/>
                  </a:cubicBezTo>
                  <a:cubicBezTo>
                    <a:pt x="15" y="40"/>
                    <a:pt x="0" y="30"/>
                    <a:pt x="1" y="19"/>
                  </a:cubicBezTo>
                  <a:cubicBezTo>
                    <a:pt x="1" y="8"/>
                    <a:pt x="17" y="0"/>
                    <a:pt x="35" y="0"/>
                  </a:cubicBezTo>
                  <a:cubicBezTo>
                    <a:pt x="54" y="1"/>
                    <a:pt x="69" y="11"/>
                    <a:pt x="68"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7F935141-5304-D86A-8080-334CB66BA720}"/>
              </a:ext>
            </a:extLst>
          </p:cNvPr>
          <p:cNvGrpSpPr/>
          <p:nvPr/>
        </p:nvGrpSpPr>
        <p:grpSpPr>
          <a:xfrm>
            <a:off x="3263362" y="4704854"/>
            <a:ext cx="537818" cy="536910"/>
            <a:chOff x="3581400" y="2590799"/>
            <a:chExt cx="808912" cy="807497"/>
          </a:xfrm>
        </p:grpSpPr>
        <p:sp>
          <p:nvSpPr>
            <p:cNvPr id="24" name="Freeform 25">
              <a:extLst>
                <a:ext uri="{FF2B5EF4-FFF2-40B4-BE49-F238E27FC236}">
                  <a16:creationId xmlns:a16="http://schemas.microsoft.com/office/drawing/2014/main" id="{05299B49-C3B2-0095-B593-1916D66D7CBB}"/>
                </a:ext>
              </a:extLst>
            </p:cNvPr>
            <p:cNvSpPr>
              <a:spLocks/>
            </p:cNvSpPr>
            <p:nvPr/>
          </p:nvSpPr>
          <p:spPr bwMode="auto">
            <a:xfrm>
              <a:off x="3835351" y="2666979"/>
              <a:ext cx="30472" cy="20314"/>
            </a:xfrm>
            <a:custGeom>
              <a:avLst/>
              <a:gdLst>
                <a:gd name="T0" fmla="*/ 5 w 10"/>
                <a:gd name="T1" fmla="*/ 4 h 7"/>
                <a:gd name="T2" fmla="*/ 7 w 10"/>
                <a:gd name="T3" fmla="*/ 2 h 7"/>
                <a:gd name="T4" fmla="*/ 7 w 10"/>
                <a:gd name="T5" fmla="*/ 0 h 7"/>
                <a:gd name="T6" fmla="*/ 5 w 10"/>
                <a:gd name="T7" fmla="*/ 0 h 7"/>
                <a:gd name="T8" fmla="*/ 0 w 10"/>
                <a:gd name="T9" fmla="*/ 2 h 7"/>
                <a:gd name="T10" fmla="*/ 0 w 10"/>
                <a:gd name="T11" fmla="*/ 4 h 7"/>
                <a:gd name="T12" fmla="*/ 5 w 10"/>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5" y="4"/>
                  </a:moveTo>
                  <a:cubicBezTo>
                    <a:pt x="7" y="4"/>
                    <a:pt x="7" y="4"/>
                    <a:pt x="7" y="2"/>
                  </a:cubicBezTo>
                  <a:cubicBezTo>
                    <a:pt x="10" y="2"/>
                    <a:pt x="10" y="0"/>
                    <a:pt x="7" y="0"/>
                  </a:cubicBezTo>
                  <a:cubicBezTo>
                    <a:pt x="7" y="0"/>
                    <a:pt x="7" y="0"/>
                    <a:pt x="5" y="0"/>
                  </a:cubicBezTo>
                  <a:cubicBezTo>
                    <a:pt x="3" y="0"/>
                    <a:pt x="3" y="0"/>
                    <a:pt x="0" y="2"/>
                  </a:cubicBezTo>
                  <a:cubicBezTo>
                    <a:pt x="0" y="4"/>
                    <a:pt x="0" y="4"/>
                    <a:pt x="0" y="4"/>
                  </a:cubicBezTo>
                  <a:cubicBezTo>
                    <a:pt x="3" y="7"/>
                    <a:pt x="3" y="4"/>
                    <a:pt x="5" y="4"/>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5BB40D7-9052-9402-8DFF-B0C77A6098D5}"/>
                </a:ext>
              </a:extLst>
            </p:cNvPr>
            <p:cNvSpPr>
              <a:spLocks/>
            </p:cNvSpPr>
            <p:nvPr/>
          </p:nvSpPr>
          <p:spPr bwMode="auto">
            <a:xfrm>
              <a:off x="3829002" y="2720305"/>
              <a:ext cx="36820" cy="49517"/>
            </a:xfrm>
            <a:custGeom>
              <a:avLst/>
              <a:gdLst>
                <a:gd name="T0" fmla="*/ 7 w 12"/>
                <a:gd name="T1" fmla="*/ 2 h 16"/>
                <a:gd name="T2" fmla="*/ 5 w 12"/>
                <a:gd name="T3" fmla="*/ 7 h 16"/>
                <a:gd name="T4" fmla="*/ 5 w 12"/>
                <a:gd name="T5" fmla="*/ 9 h 16"/>
                <a:gd name="T6" fmla="*/ 5 w 12"/>
                <a:gd name="T7" fmla="*/ 11 h 16"/>
                <a:gd name="T8" fmla="*/ 2 w 12"/>
                <a:gd name="T9" fmla="*/ 14 h 16"/>
                <a:gd name="T10" fmla="*/ 0 w 12"/>
                <a:gd name="T11" fmla="*/ 16 h 16"/>
                <a:gd name="T12" fmla="*/ 5 w 12"/>
                <a:gd name="T13" fmla="*/ 16 h 16"/>
                <a:gd name="T14" fmla="*/ 7 w 12"/>
                <a:gd name="T15" fmla="*/ 14 h 16"/>
                <a:gd name="T16" fmla="*/ 9 w 12"/>
                <a:gd name="T17" fmla="*/ 11 h 16"/>
                <a:gd name="T18" fmla="*/ 9 w 12"/>
                <a:gd name="T19" fmla="*/ 7 h 16"/>
                <a:gd name="T20" fmla="*/ 9 w 12"/>
                <a:gd name="T21" fmla="*/ 5 h 16"/>
                <a:gd name="T22" fmla="*/ 9 w 12"/>
                <a:gd name="T23" fmla="*/ 2 h 16"/>
                <a:gd name="T24" fmla="*/ 12 w 12"/>
                <a:gd name="T25" fmla="*/ 0 h 16"/>
                <a:gd name="T26" fmla="*/ 9 w 12"/>
                <a:gd name="T27" fmla="*/ 0 h 16"/>
                <a:gd name="T28" fmla="*/ 7 w 12"/>
                <a:gd name="T2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6">
                  <a:moveTo>
                    <a:pt x="7" y="2"/>
                  </a:moveTo>
                  <a:cubicBezTo>
                    <a:pt x="5" y="5"/>
                    <a:pt x="5" y="5"/>
                    <a:pt x="5" y="7"/>
                  </a:cubicBezTo>
                  <a:cubicBezTo>
                    <a:pt x="5" y="7"/>
                    <a:pt x="7" y="7"/>
                    <a:pt x="5" y="9"/>
                  </a:cubicBezTo>
                  <a:cubicBezTo>
                    <a:pt x="5" y="9"/>
                    <a:pt x="5" y="9"/>
                    <a:pt x="5" y="11"/>
                  </a:cubicBezTo>
                  <a:cubicBezTo>
                    <a:pt x="2" y="11"/>
                    <a:pt x="5" y="14"/>
                    <a:pt x="2" y="14"/>
                  </a:cubicBezTo>
                  <a:cubicBezTo>
                    <a:pt x="0" y="16"/>
                    <a:pt x="0" y="16"/>
                    <a:pt x="0" y="16"/>
                  </a:cubicBezTo>
                  <a:cubicBezTo>
                    <a:pt x="2" y="16"/>
                    <a:pt x="2" y="16"/>
                    <a:pt x="5" y="16"/>
                  </a:cubicBezTo>
                  <a:cubicBezTo>
                    <a:pt x="7" y="14"/>
                    <a:pt x="7" y="14"/>
                    <a:pt x="7" y="14"/>
                  </a:cubicBezTo>
                  <a:cubicBezTo>
                    <a:pt x="9" y="14"/>
                    <a:pt x="9" y="14"/>
                    <a:pt x="9" y="11"/>
                  </a:cubicBezTo>
                  <a:cubicBezTo>
                    <a:pt x="9" y="9"/>
                    <a:pt x="9" y="9"/>
                    <a:pt x="9" y="7"/>
                  </a:cubicBezTo>
                  <a:cubicBezTo>
                    <a:pt x="9" y="7"/>
                    <a:pt x="9" y="7"/>
                    <a:pt x="9" y="5"/>
                  </a:cubicBezTo>
                  <a:cubicBezTo>
                    <a:pt x="9" y="5"/>
                    <a:pt x="9" y="5"/>
                    <a:pt x="9" y="2"/>
                  </a:cubicBezTo>
                  <a:cubicBezTo>
                    <a:pt x="9" y="2"/>
                    <a:pt x="12" y="2"/>
                    <a:pt x="12" y="0"/>
                  </a:cubicBezTo>
                  <a:cubicBezTo>
                    <a:pt x="9" y="0"/>
                    <a:pt x="9" y="0"/>
                    <a:pt x="9" y="0"/>
                  </a:cubicBezTo>
                  <a:cubicBezTo>
                    <a:pt x="7" y="0"/>
                    <a:pt x="7" y="0"/>
                    <a:pt x="7"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29E46A49-5F35-976C-5F01-D3A4BABF2D8E}"/>
                </a:ext>
              </a:extLst>
            </p:cNvPr>
            <p:cNvSpPr>
              <a:spLocks/>
            </p:cNvSpPr>
            <p:nvPr/>
          </p:nvSpPr>
          <p:spPr bwMode="auto">
            <a:xfrm>
              <a:off x="4230212" y="3022481"/>
              <a:ext cx="11427" cy="21584"/>
            </a:xfrm>
            <a:custGeom>
              <a:avLst/>
              <a:gdLst>
                <a:gd name="T0" fmla="*/ 0 w 4"/>
                <a:gd name="T1" fmla="*/ 0 h 7"/>
                <a:gd name="T2" fmla="*/ 0 w 4"/>
                <a:gd name="T3" fmla="*/ 4 h 7"/>
                <a:gd name="T4" fmla="*/ 2 w 4"/>
                <a:gd name="T5" fmla="*/ 4 h 7"/>
                <a:gd name="T6" fmla="*/ 2 w 4"/>
                <a:gd name="T7" fmla="*/ 0 h 7"/>
                <a:gd name="T8" fmla="*/ 0 w 4"/>
                <a:gd name="T9" fmla="*/ 0 h 7"/>
              </a:gdLst>
              <a:ahLst/>
              <a:cxnLst>
                <a:cxn ang="0">
                  <a:pos x="T0" y="T1"/>
                </a:cxn>
                <a:cxn ang="0">
                  <a:pos x="T2" y="T3"/>
                </a:cxn>
                <a:cxn ang="0">
                  <a:pos x="T4" y="T5"/>
                </a:cxn>
                <a:cxn ang="0">
                  <a:pos x="T6" y="T7"/>
                </a:cxn>
                <a:cxn ang="0">
                  <a:pos x="T8" y="T9"/>
                </a:cxn>
              </a:cxnLst>
              <a:rect l="0" t="0" r="r" b="b"/>
              <a:pathLst>
                <a:path w="4" h="7">
                  <a:moveTo>
                    <a:pt x="0" y="0"/>
                  </a:moveTo>
                  <a:cubicBezTo>
                    <a:pt x="0" y="2"/>
                    <a:pt x="0" y="2"/>
                    <a:pt x="0" y="4"/>
                  </a:cubicBezTo>
                  <a:cubicBezTo>
                    <a:pt x="2" y="7"/>
                    <a:pt x="2" y="7"/>
                    <a:pt x="2" y="4"/>
                  </a:cubicBezTo>
                  <a:cubicBezTo>
                    <a:pt x="4" y="2"/>
                    <a:pt x="2" y="2"/>
                    <a:pt x="2" y="0"/>
                  </a:cubicBezTo>
                  <a:cubicBezTo>
                    <a:pt x="2" y="0"/>
                    <a:pt x="2" y="0"/>
                    <a:pt x="0"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68959C80-973C-F511-DB79-E5BCDE190FB8}"/>
                </a:ext>
              </a:extLst>
            </p:cNvPr>
            <p:cNvSpPr>
              <a:spLocks/>
            </p:cNvSpPr>
            <p:nvPr/>
          </p:nvSpPr>
          <p:spPr bwMode="auto">
            <a:xfrm>
              <a:off x="4037225" y="3146907"/>
              <a:ext cx="39360" cy="66022"/>
            </a:xfrm>
            <a:custGeom>
              <a:avLst/>
              <a:gdLst>
                <a:gd name="T0" fmla="*/ 9 w 13"/>
                <a:gd name="T1" fmla="*/ 0 h 22"/>
                <a:gd name="T2" fmla="*/ 9 w 13"/>
                <a:gd name="T3" fmla="*/ 2 h 22"/>
                <a:gd name="T4" fmla="*/ 4 w 13"/>
                <a:gd name="T5" fmla="*/ 6 h 22"/>
                <a:gd name="T6" fmla="*/ 2 w 13"/>
                <a:gd name="T7" fmla="*/ 9 h 22"/>
                <a:gd name="T8" fmla="*/ 0 w 13"/>
                <a:gd name="T9" fmla="*/ 13 h 22"/>
                <a:gd name="T10" fmla="*/ 0 w 13"/>
                <a:gd name="T11" fmla="*/ 18 h 22"/>
                <a:gd name="T12" fmla="*/ 2 w 13"/>
                <a:gd name="T13" fmla="*/ 20 h 22"/>
                <a:gd name="T14" fmla="*/ 7 w 13"/>
                <a:gd name="T15" fmla="*/ 20 h 22"/>
                <a:gd name="T16" fmla="*/ 9 w 13"/>
                <a:gd name="T17" fmla="*/ 11 h 22"/>
                <a:gd name="T18" fmla="*/ 11 w 13"/>
                <a:gd name="T19" fmla="*/ 6 h 22"/>
                <a:gd name="T20" fmla="*/ 11 w 13"/>
                <a:gd name="T21" fmla="*/ 0 h 22"/>
                <a:gd name="T22" fmla="*/ 9 w 13"/>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2">
                  <a:moveTo>
                    <a:pt x="9" y="0"/>
                  </a:moveTo>
                  <a:cubicBezTo>
                    <a:pt x="9" y="2"/>
                    <a:pt x="9" y="2"/>
                    <a:pt x="9" y="2"/>
                  </a:cubicBezTo>
                  <a:cubicBezTo>
                    <a:pt x="7" y="4"/>
                    <a:pt x="7" y="4"/>
                    <a:pt x="4" y="6"/>
                  </a:cubicBezTo>
                  <a:cubicBezTo>
                    <a:pt x="2" y="6"/>
                    <a:pt x="2" y="6"/>
                    <a:pt x="2" y="9"/>
                  </a:cubicBezTo>
                  <a:cubicBezTo>
                    <a:pt x="0" y="11"/>
                    <a:pt x="2" y="11"/>
                    <a:pt x="0" y="13"/>
                  </a:cubicBezTo>
                  <a:cubicBezTo>
                    <a:pt x="0" y="16"/>
                    <a:pt x="0" y="16"/>
                    <a:pt x="0" y="18"/>
                  </a:cubicBezTo>
                  <a:cubicBezTo>
                    <a:pt x="2" y="20"/>
                    <a:pt x="2" y="20"/>
                    <a:pt x="2" y="20"/>
                  </a:cubicBezTo>
                  <a:cubicBezTo>
                    <a:pt x="4" y="22"/>
                    <a:pt x="4" y="20"/>
                    <a:pt x="7" y="20"/>
                  </a:cubicBezTo>
                  <a:cubicBezTo>
                    <a:pt x="7" y="18"/>
                    <a:pt x="9" y="16"/>
                    <a:pt x="9" y="11"/>
                  </a:cubicBezTo>
                  <a:cubicBezTo>
                    <a:pt x="9" y="9"/>
                    <a:pt x="11" y="9"/>
                    <a:pt x="11" y="6"/>
                  </a:cubicBezTo>
                  <a:cubicBezTo>
                    <a:pt x="13" y="4"/>
                    <a:pt x="11" y="2"/>
                    <a:pt x="11" y="0"/>
                  </a:cubicBezTo>
                  <a:cubicBezTo>
                    <a:pt x="11" y="0"/>
                    <a:pt x="11" y="0"/>
                    <a:pt x="9"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777E22C9-10AA-C76D-3B91-140FED77EA97}"/>
                </a:ext>
              </a:extLst>
            </p:cNvPr>
            <p:cNvSpPr>
              <a:spLocks/>
            </p:cNvSpPr>
            <p:nvPr/>
          </p:nvSpPr>
          <p:spPr bwMode="auto">
            <a:xfrm>
              <a:off x="3817576" y="2741888"/>
              <a:ext cx="17775" cy="21584"/>
            </a:xfrm>
            <a:custGeom>
              <a:avLst/>
              <a:gdLst>
                <a:gd name="T0" fmla="*/ 4 w 6"/>
                <a:gd name="T1" fmla="*/ 4 h 7"/>
                <a:gd name="T2" fmla="*/ 4 w 6"/>
                <a:gd name="T3" fmla="*/ 2 h 7"/>
                <a:gd name="T4" fmla="*/ 6 w 6"/>
                <a:gd name="T5" fmla="*/ 2 h 7"/>
                <a:gd name="T6" fmla="*/ 6 w 6"/>
                <a:gd name="T7" fmla="*/ 0 h 7"/>
                <a:gd name="T8" fmla="*/ 4 w 6"/>
                <a:gd name="T9" fmla="*/ 0 h 7"/>
                <a:gd name="T10" fmla="*/ 2 w 6"/>
                <a:gd name="T11" fmla="*/ 2 h 7"/>
                <a:gd name="T12" fmla="*/ 2 w 6"/>
                <a:gd name="T13" fmla="*/ 4 h 7"/>
                <a:gd name="T14" fmla="*/ 0 w 6"/>
                <a:gd name="T15" fmla="*/ 4 h 7"/>
                <a:gd name="T16" fmla="*/ 4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4"/>
                  </a:moveTo>
                  <a:cubicBezTo>
                    <a:pt x="4" y="4"/>
                    <a:pt x="4" y="4"/>
                    <a:pt x="4" y="2"/>
                  </a:cubicBezTo>
                  <a:cubicBezTo>
                    <a:pt x="6" y="2"/>
                    <a:pt x="6" y="2"/>
                    <a:pt x="6" y="2"/>
                  </a:cubicBezTo>
                  <a:cubicBezTo>
                    <a:pt x="6" y="0"/>
                    <a:pt x="6" y="0"/>
                    <a:pt x="6" y="0"/>
                  </a:cubicBezTo>
                  <a:cubicBezTo>
                    <a:pt x="4" y="0"/>
                    <a:pt x="4" y="0"/>
                    <a:pt x="4" y="0"/>
                  </a:cubicBezTo>
                  <a:cubicBezTo>
                    <a:pt x="2" y="0"/>
                    <a:pt x="2" y="2"/>
                    <a:pt x="2" y="2"/>
                  </a:cubicBezTo>
                  <a:cubicBezTo>
                    <a:pt x="2" y="4"/>
                    <a:pt x="2" y="4"/>
                    <a:pt x="2" y="4"/>
                  </a:cubicBezTo>
                  <a:cubicBezTo>
                    <a:pt x="0" y="4"/>
                    <a:pt x="0" y="4"/>
                    <a:pt x="0" y="4"/>
                  </a:cubicBezTo>
                  <a:cubicBezTo>
                    <a:pt x="2" y="7"/>
                    <a:pt x="2" y="4"/>
                    <a:pt x="4" y="4"/>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855B774-8CC1-AED0-90FA-0C856737E209}"/>
                </a:ext>
              </a:extLst>
            </p:cNvPr>
            <p:cNvSpPr>
              <a:spLocks/>
            </p:cNvSpPr>
            <p:nvPr/>
          </p:nvSpPr>
          <p:spPr bwMode="auto">
            <a:xfrm>
              <a:off x="3973742" y="2597148"/>
              <a:ext cx="26663" cy="15236"/>
            </a:xfrm>
            <a:custGeom>
              <a:avLst/>
              <a:gdLst>
                <a:gd name="T0" fmla="*/ 5 w 9"/>
                <a:gd name="T1" fmla="*/ 5 h 5"/>
                <a:gd name="T2" fmla="*/ 5 w 9"/>
                <a:gd name="T3" fmla="*/ 3 h 5"/>
                <a:gd name="T4" fmla="*/ 7 w 9"/>
                <a:gd name="T5" fmla="*/ 3 h 5"/>
                <a:gd name="T6" fmla="*/ 7 w 9"/>
                <a:gd name="T7" fmla="*/ 0 h 5"/>
                <a:gd name="T8" fmla="*/ 2 w 9"/>
                <a:gd name="T9" fmla="*/ 0 h 5"/>
                <a:gd name="T10" fmla="*/ 0 w 9"/>
                <a:gd name="T11" fmla="*/ 3 h 5"/>
                <a:gd name="T12" fmla="*/ 0 w 9"/>
                <a:gd name="T13" fmla="*/ 5 h 5"/>
                <a:gd name="T14" fmla="*/ 2 w 9"/>
                <a:gd name="T15" fmla="*/ 5 h 5"/>
                <a:gd name="T16" fmla="*/ 5 w 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5" y="5"/>
                  </a:moveTo>
                  <a:cubicBezTo>
                    <a:pt x="7" y="5"/>
                    <a:pt x="5" y="3"/>
                    <a:pt x="5" y="3"/>
                  </a:cubicBezTo>
                  <a:cubicBezTo>
                    <a:pt x="7" y="3"/>
                    <a:pt x="7" y="3"/>
                    <a:pt x="7" y="3"/>
                  </a:cubicBezTo>
                  <a:cubicBezTo>
                    <a:pt x="9" y="0"/>
                    <a:pt x="7" y="0"/>
                    <a:pt x="7" y="0"/>
                  </a:cubicBezTo>
                  <a:cubicBezTo>
                    <a:pt x="5" y="0"/>
                    <a:pt x="5" y="0"/>
                    <a:pt x="2" y="0"/>
                  </a:cubicBezTo>
                  <a:cubicBezTo>
                    <a:pt x="2" y="3"/>
                    <a:pt x="2" y="0"/>
                    <a:pt x="0" y="3"/>
                  </a:cubicBezTo>
                  <a:cubicBezTo>
                    <a:pt x="0" y="5"/>
                    <a:pt x="0" y="5"/>
                    <a:pt x="0" y="5"/>
                  </a:cubicBezTo>
                  <a:cubicBezTo>
                    <a:pt x="0" y="5"/>
                    <a:pt x="0" y="5"/>
                    <a:pt x="2" y="5"/>
                  </a:cubicBezTo>
                  <a:cubicBezTo>
                    <a:pt x="2" y="5"/>
                    <a:pt x="2" y="5"/>
                    <a:pt x="5" y="5"/>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E25DA2D3-1782-31F2-A077-5E9599C941C6}"/>
                </a:ext>
              </a:extLst>
            </p:cNvPr>
            <p:cNvSpPr>
              <a:spLocks/>
            </p:cNvSpPr>
            <p:nvPr/>
          </p:nvSpPr>
          <p:spPr bwMode="auto">
            <a:xfrm>
              <a:off x="3877249" y="2851078"/>
              <a:ext cx="15236" cy="15236"/>
            </a:xfrm>
            <a:custGeom>
              <a:avLst/>
              <a:gdLst>
                <a:gd name="T0" fmla="*/ 2 w 5"/>
                <a:gd name="T1" fmla="*/ 2 h 5"/>
                <a:gd name="T2" fmla="*/ 5 w 5"/>
                <a:gd name="T3" fmla="*/ 5 h 5"/>
                <a:gd name="T4" fmla="*/ 5 w 5"/>
                <a:gd name="T5" fmla="*/ 2 h 5"/>
                <a:gd name="T6" fmla="*/ 5 w 5"/>
                <a:gd name="T7" fmla="*/ 0 h 5"/>
                <a:gd name="T8" fmla="*/ 2 w 5"/>
                <a:gd name="T9" fmla="*/ 0 h 5"/>
                <a:gd name="T10" fmla="*/ 0 w 5"/>
                <a:gd name="T11" fmla="*/ 0 h 5"/>
                <a:gd name="T12" fmla="*/ 2 w 5"/>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2"/>
                  </a:moveTo>
                  <a:cubicBezTo>
                    <a:pt x="5" y="2"/>
                    <a:pt x="5" y="5"/>
                    <a:pt x="5" y="5"/>
                  </a:cubicBezTo>
                  <a:cubicBezTo>
                    <a:pt x="5" y="2"/>
                    <a:pt x="5" y="2"/>
                    <a:pt x="5" y="2"/>
                  </a:cubicBezTo>
                  <a:cubicBezTo>
                    <a:pt x="5" y="0"/>
                    <a:pt x="5" y="0"/>
                    <a:pt x="5" y="0"/>
                  </a:cubicBezTo>
                  <a:cubicBezTo>
                    <a:pt x="5" y="0"/>
                    <a:pt x="5" y="0"/>
                    <a:pt x="2" y="0"/>
                  </a:cubicBezTo>
                  <a:cubicBezTo>
                    <a:pt x="0" y="0"/>
                    <a:pt x="0" y="0"/>
                    <a:pt x="0" y="0"/>
                  </a:cubicBezTo>
                  <a:cubicBezTo>
                    <a:pt x="2" y="2"/>
                    <a:pt x="0" y="0"/>
                    <a:pt x="2"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C0966F75-F47F-16BA-E77B-26C288842046}"/>
                </a:ext>
              </a:extLst>
            </p:cNvPr>
            <p:cNvSpPr>
              <a:spLocks/>
            </p:cNvSpPr>
            <p:nvPr/>
          </p:nvSpPr>
          <p:spPr bwMode="auto">
            <a:xfrm>
              <a:off x="3865823" y="2829495"/>
              <a:ext cx="5079" cy="15236"/>
            </a:xfrm>
            <a:custGeom>
              <a:avLst/>
              <a:gdLst>
                <a:gd name="T0" fmla="*/ 2 w 2"/>
                <a:gd name="T1" fmla="*/ 3 h 5"/>
                <a:gd name="T2" fmla="*/ 0 w 2"/>
                <a:gd name="T3" fmla="*/ 3 h 5"/>
                <a:gd name="T4" fmla="*/ 0 w 2"/>
                <a:gd name="T5" fmla="*/ 5 h 5"/>
                <a:gd name="T6" fmla="*/ 2 w 2"/>
                <a:gd name="T7" fmla="*/ 5 h 5"/>
                <a:gd name="T8" fmla="*/ 2 w 2"/>
                <a:gd name="T9" fmla="*/ 3 h 5"/>
              </a:gdLst>
              <a:ahLst/>
              <a:cxnLst>
                <a:cxn ang="0">
                  <a:pos x="T0" y="T1"/>
                </a:cxn>
                <a:cxn ang="0">
                  <a:pos x="T2" y="T3"/>
                </a:cxn>
                <a:cxn ang="0">
                  <a:pos x="T4" y="T5"/>
                </a:cxn>
                <a:cxn ang="0">
                  <a:pos x="T6" y="T7"/>
                </a:cxn>
                <a:cxn ang="0">
                  <a:pos x="T8" y="T9"/>
                </a:cxn>
              </a:cxnLst>
              <a:rect l="0" t="0" r="r" b="b"/>
              <a:pathLst>
                <a:path w="2" h="5">
                  <a:moveTo>
                    <a:pt x="2" y="3"/>
                  </a:moveTo>
                  <a:cubicBezTo>
                    <a:pt x="2" y="0"/>
                    <a:pt x="0" y="0"/>
                    <a:pt x="0" y="3"/>
                  </a:cubicBezTo>
                  <a:cubicBezTo>
                    <a:pt x="0" y="3"/>
                    <a:pt x="0" y="3"/>
                    <a:pt x="0" y="5"/>
                  </a:cubicBezTo>
                  <a:cubicBezTo>
                    <a:pt x="0" y="5"/>
                    <a:pt x="0" y="5"/>
                    <a:pt x="2" y="5"/>
                  </a:cubicBezTo>
                  <a:lnTo>
                    <a:pt x="2" y="3"/>
                  </a:ln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DE0D7317-B88A-7384-54A2-87020016A81A}"/>
                </a:ext>
              </a:extLst>
            </p:cNvPr>
            <p:cNvSpPr>
              <a:spLocks/>
            </p:cNvSpPr>
            <p:nvPr/>
          </p:nvSpPr>
          <p:spPr bwMode="auto">
            <a:xfrm>
              <a:off x="4058809" y="2618733"/>
              <a:ext cx="5079" cy="5079"/>
            </a:xfrm>
            <a:custGeom>
              <a:avLst/>
              <a:gdLst>
                <a:gd name="T0" fmla="*/ 0 w 2"/>
                <a:gd name="T1" fmla="*/ 0 h 2"/>
                <a:gd name="T2" fmla="*/ 0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2"/>
                    <a:pt x="0" y="2"/>
                    <a:pt x="0" y="2"/>
                  </a:cubicBezTo>
                  <a:cubicBezTo>
                    <a:pt x="0" y="2"/>
                    <a:pt x="0" y="2"/>
                    <a:pt x="2" y="0"/>
                  </a:cubicBezTo>
                  <a:cubicBezTo>
                    <a:pt x="0" y="0"/>
                    <a:pt x="0" y="0"/>
                    <a:pt x="0"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48DB054A-AB82-5B1E-D2B3-7E812EE63A46}"/>
                </a:ext>
              </a:extLst>
            </p:cNvPr>
            <p:cNvSpPr>
              <a:spLocks/>
            </p:cNvSpPr>
            <p:nvPr/>
          </p:nvSpPr>
          <p:spPr bwMode="auto">
            <a:xfrm>
              <a:off x="4048652" y="2633969"/>
              <a:ext cx="15236" cy="11427"/>
            </a:xfrm>
            <a:custGeom>
              <a:avLst/>
              <a:gdLst>
                <a:gd name="T0" fmla="*/ 5 w 5"/>
                <a:gd name="T1" fmla="*/ 4 h 4"/>
                <a:gd name="T2" fmla="*/ 3 w 5"/>
                <a:gd name="T3" fmla="*/ 2 h 4"/>
                <a:gd name="T4" fmla="*/ 3 w 5"/>
                <a:gd name="T5" fmla="*/ 0 h 4"/>
                <a:gd name="T6" fmla="*/ 0 w 5"/>
                <a:gd name="T7" fmla="*/ 0 h 4"/>
                <a:gd name="T8" fmla="*/ 0 w 5"/>
                <a:gd name="T9" fmla="*/ 2 h 4"/>
                <a:gd name="T10" fmla="*/ 0 w 5"/>
                <a:gd name="T11" fmla="*/ 4 h 4"/>
                <a:gd name="T12" fmla="*/ 3 w 5"/>
                <a:gd name="T13" fmla="*/ 4 h 4"/>
                <a:gd name="T14" fmla="*/ 5 w 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4"/>
                  </a:moveTo>
                  <a:cubicBezTo>
                    <a:pt x="5" y="4"/>
                    <a:pt x="3" y="4"/>
                    <a:pt x="3" y="2"/>
                  </a:cubicBezTo>
                  <a:cubicBezTo>
                    <a:pt x="3" y="0"/>
                    <a:pt x="3" y="0"/>
                    <a:pt x="3" y="0"/>
                  </a:cubicBezTo>
                  <a:cubicBezTo>
                    <a:pt x="3" y="0"/>
                    <a:pt x="3" y="0"/>
                    <a:pt x="0" y="0"/>
                  </a:cubicBezTo>
                  <a:cubicBezTo>
                    <a:pt x="0" y="0"/>
                    <a:pt x="0" y="0"/>
                    <a:pt x="0" y="2"/>
                  </a:cubicBezTo>
                  <a:cubicBezTo>
                    <a:pt x="0" y="2"/>
                    <a:pt x="0" y="2"/>
                    <a:pt x="0" y="4"/>
                  </a:cubicBezTo>
                  <a:cubicBezTo>
                    <a:pt x="3" y="4"/>
                    <a:pt x="3" y="4"/>
                    <a:pt x="3" y="4"/>
                  </a:cubicBezTo>
                  <a:cubicBezTo>
                    <a:pt x="5" y="4"/>
                    <a:pt x="5" y="4"/>
                    <a:pt x="5" y="4"/>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C0A8744B-F2F5-B5BE-3946-23B7652D4588}"/>
                </a:ext>
              </a:extLst>
            </p:cNvPr>
            <p:cNvSpPr>
              <a:spLocks/>
            </p:cNvSpPr>
            <p:nvPr/>
          </p:nvSpPr>
          <p:spPr bwMode="auto">
            <a:xfrm>
              <a:off x="4063888" y="2612384"/>
              <a:ext cx="12696" cy="6349"/>
            </a:xfrm>
            <a:custGeom>
              <a:avLst/>
              <a:gdLst>
                <a:gd name="T0" fmla="*/ 2 w 4"/>
                <a:gd name="T1" fmla="*/ 0 h 2"/>
                <a:gd name="T2" fmla="*/ 0 w 4"/>
                <a:gd name="T3" fmla="*/ 2 h 2"/>
                <a:gd name="T4" fmla="*/ 2 w 4"/>
                <a:gd name="T5" fmla="*/ 2 h 2"/>
                <a:gd name="T6" fmla="*/ 2 w 4"/>
                <a:gd name="T7" fmla="*/ 0 h 2"/>
              </a:gdLst>
              <a:ahLst/>
              <a:cxnLst>
                <a:cxn ang="0">
                  <a:pos x="T0" y="T1"/>
                </a:cxn>
                <a:cxn ang="0">
                  <a:pos x="T2" y="T3"/>
                </a:cxn>
                <a:cxn ang="0">
                  <a:pos x="T4" y="T5"/>
                </a:cxn>
                <a:cxn ang="0">
                  <a:pos x="T6" y="T7"/>
                </a:cxn>
              </a:cxnLst>
              <a:rect l="0" t="0" r="r" b="b"/>
              <a:pathLst>
                <a:path w="4" h="2">
                  <a:moveTo>
                    <a:pt x="2" y="0"/>
                  </a:moveTo>
                  <a:cubicBezTo>
                    <a:pt x="0" y="2"/>
                    <a:pt x="0" y="2"/>
                    <a:pt x="0" y="2"/>
                  </a:cubicBezTo>
                  <a:cubicBezTo>
                    <a:pt x="2" y="2"/>
                    <a:pt x="2" y="2"/>
                    <a:pt x="2" y="2"/>
                  </a:cubicBezTo>
                  <a:cubicBezTo>
                    <a:pt x="4" y="0"/>
                    <a:pt x="2" y="0"/>
                    <a:pt x="2"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CFE50076-ACF0-B54F-9135-1AFE6E2CD0F5}"/>
                </a:ext>
              </a:extLst>
            </p:cNvPr>
            <p:cNvSpPr>
              <a:spLocks/>
            </p:cNvSpPr>
            <p:nvPr/>
          </p:nvSpPr>
          <p:spPr bwMode="auto">
            <a:xfrm>
              <a:off x="4331784" y="3007246"/>
              <a:ext cx="27932" cy="54595"/>
            </a:xfrm>
            <a:custGeom>
              <a:avLst/>
              <a:gdLst>
                <a:gd name="T0" fmla="*/ 7 w 9"/>
                <a:gd name="T1" fmla="*/ 0 h 18"/>
                <a:gd name="T2" fmla="*/ 7 w 9"/>
                <a:gd name="T3" fmla="*/ 5 h 18"/>
                <a:gd name="T4" fmla="*/ 5 w 9"/>
                <a:gd name="T5" fmla="*/ 9 h 18"/>
                <a:gd name="T6" fmla="*/ 0 w 9"/>
                <a:gd name="T7" fmla="*/ 12 h 18"/>
                <a:gd name="T8" fmla="*/ 2 w 9"/>
                <a:gd name="T9" fmla="*/ 14 h 18"/>
                <a:gd name="T10" fmla="*/ 2 w 9"/>
                <a:gd name="T11" fmla="*/ 18 h 18"/>
                <a:gd name="T12" fmla="*/ 5 w 9"/>
                <a:gd name="T13" fmla="*/ 16 h 18"/>
                <a:gd name="T14" fmla="*/ 7 w 9"/>
                <a:gd name="T15" fmla="*/ 12 h 18"/>
                <a:gd name="T16" fmla="*/ 9 w 9"/>
                <a:gd name="T17" fmla="*/ 7 h 18"/>
                <a:gd name="T18" fmla="*/ 9 w 9"/>
                <a:gd name="T19" fmla="*/ 3 h 18"/>
                <a:gd name="T20" fmla="*/ 7 w 9"/>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8">
                  <a:moveTo>
                    <a:pt x="7" y="0"/>
                  </a:moveTo>
                  <a:cubicBezTo>
                    <a:pt x="7" y="0"/>
                    <a:pt x="7" y="3"/>
                    <a:pt x="7" y="5"/>
                  </a:cubicBezTo>
                  <a:cubicBezTo>
                    <a:pt x="5" y="7"/>
                    <a:pt x="7" y="7"/>
                    <a:pt x="5" y="9"/>
                  </a:cubicBezTo>
                  <a:cubicBezTo>
                    <a:pt x="2" y="9"/>
                    <a:pt x="2" y="9"/>
                    <a:pt x="0" y="12"/>
                  </a:cubicBezTo>
                  <a:cubicBezTo>
                    <a:pt x="0" y="12"/>
                    <a:pt x="0" y="14"/>
                    <a:pt x="2" y="14"/>
                  </a:cubicBezTo>
                  <a:cubicBezTo>
                    <a:pt x="2" y="16"/>
                    <a:pt x="2" y="18"/>
                    <a:pt x="2" y="18"/>
                  </a:cubicBezTo>
                  <a:cubicBezTo>
                    <a:pt x="5" y="18"/>
                    <a:pt x="5" y="18"/>
                    <a:pt x="5" y="16"/>
                  </a:cubicBezTo>
                  <a:cubicBezTo>
                    <a:pt x="7" y="14"/>
                    <a:pt x="7" y="14"/>
                    <a:pt x="7" y="12"/>
                  </a:cubicBezTo>
                  <a:cubicBezTo>
                    <a:pt x="7" y="9"/>
                    <a:pt x="9" y="9"/>
                    <a:pt x="9" y="7"/>
                  </a:cubicBezTo>
                  <a:cubicBezTo>
                    <a:pt x="9" y="5"/>
                    <a:pt x="7" y="5"/>
                    <a:pt x="9" y="3"/>
                  </a:cubicBezTo>
                  <a:cubicBezTo>
                    <a:pt x="9" y="0"/>
                    <a:pt x="9" y="0"/>
                    <a:pt x="7"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7">
              <a:extLst>
                <a:ext uri="{FF2B5EF4-FFF2-40B4-BE49-F238E27FC236}">
                  <a16:creationId xmlns:a16="http://schemas.microsoft.com/office/drawing/2014/main" id="{E4957E21-8E7C-4E79-8318-FD1AD32810CE}"/>
                </a:ext>
              </a:extLst>
            </p:cNvPr>
            <p:cNvSpPr>
              <a:spLocks/>
            </p:cNvSpPr>
            <p:nvPr/>
          </p:nvSpPr>
          <p:spPr bwMode="auto">
            <a:xfrm>
              <a:off x="4366065" y="2958999"/>
              <a:ext cx="8888" cy="8888"/>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0"/>
                    <a:pt x="3" y="0"/>
                    <a:pt x="0" y="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a:extLst>
                <a:ext uri="{FF2B5EF4-FFF2-40B4-BE49-F238E27FC236}">
                  <a16:creationId xmlns:a16="http://schemas.microsoft.com/office/drawing/2014/main" id="{AE1998C6-39A8-5337-6671-48828D003164}"/>
                </a:ext>
              </a:extLst>
            </p:cNvPr>
            <p:cNvSpPr>
              <a:spLocks/>
            </p:cNvSpPr>
            <p:nvPr/>
          </p:nvSpPr>
          <p:spPr bwMode="auto">
            <a:xfrm>
              <a:off x="4359716" y="2952650"/>
              <a:ext cx="6349" cy="6349"/>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1"/>
                    <a:pt x="2" y="0"/>
                  </a:cubicBezTo>
                  <a:cubicBezTo>
                    <a:pt x="0" y="2"/>
                    <a:pt x="0" y="2"/>
                    <a:pt x="2"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60E49A2B-DFE7-EAEF-35A8-D8ED0AEB3991}"/>
                </a:ext>
              </a:extLst>
            </p:cNvPr>
            <p:cNvSpPr>
              <a:spLocks noEditPoints="1"/>
            </p:cNvSpPr>
            <p:nvPr/>
          </p:nvSpPr>
          <p:spPr bwMode="auto">
            <a:xfrm>
              <a:off x="3581400" y="2590799"/>
              <a:ext cx="808912" cy="807497"/>
            </a:xfrm>
            <a:custGeom>
              <a:avLst/>
              <a:gdLst>
                <a:gd name="T0" fmla="*/ 120 w 241"/>
                <a:gd name="T1" fmla="*/ 0 h 240"/>
                <a:gd name="T2" fmla="*/ 236 w 241"/>
                <a:gd name="T3" fmla="*/ 152 h 240"/>
                <a:gd name="T4" fmla="*/ 217 w 241"/>
                <a:gd name="T5" fmla="*/ 188 h 240"/>
                <a:gd name="T6" fmla="*/ 64 w 241"/>
                <a:gd name="T7" fmla="*/ 226 h 240"/>
                <a:gd name="T8" fmla="*/ 44 w 241"/>
                <a:gd name="T9" fmla="*/ 213 h 240"/>
                <a:gd name="T10" fmla="*/ 4 w 241"/>
                <a:gd name="T11" fmla="*/ 147 h 240"/>
                <a:gd name="T12" fmla="*/ 43 w 241"/>
                <a:gd name="T13" fmla="*/ 32 h 240"/>
                <a:gd name="T14" fmla="*/ 75 w 241"/>
                <a:gd name="T15" fmla="*/ 11 h 240"/>
                <a:gd name="T16" fmla="*/ 115 w 241"/>
                <a:gd name="T17" fmla="*/ 0 h 240"/>
                <a:gd name="T18" fmla="*/ 153 w 241"/>
                <a:gd name="T19" fmla="*/ 11 h 240"/>
                <a:gd name="T20" fmla="*/ 153 w 241"/>
                <a:gd name="T21" fmla="*/ 20 h 240"/>
                <a:gd name="T22" fmla="*/ 144 w 241"/>
                <a:gd name="T23" fmla="*/ 16 h 240"/>
                <a:gd name="T24" fmla="*/ 130 w 241"/>
                <a:gd name="T25" fmla="*/ 23 h 240"/>
                <a:gd name="T26" fmla="*/ 119 w 241"/>
                <a:gd name="T27" fmla="*/ 29 h 240"/>
                <a:gd name="T28" fmla="*/ 121 w 241"/>
                <a:gd name="T29" fmla="*/ 23 h 240"/>
                <a:gd name="T30" fmla="*/ 94 w 241"/>
                <a:gd name="T31" fmla="*/ 27 h 240"/>
                <a:gd name="T32" fmla="*/ 85 w 241"/>
                <a:gd name="T33" fmla="*/ 45 h 240"/>
                <a:gd name="T34" fmla="*/ 98 w 241"/>
                <a:gd name="T35" fmla="*/ 32 h 240"/>
                <a:gd name="T36" fmla="*/ 105 w 241"/>
                <a:gd name="T37" fmla="*/ 39 h 240"/>
                <a:gd name="T38" fmla="*/ 96 w 241"/>
                <a:gd name="T39" fmla="*/ 45 h 240"/>
                <a:gd name="T40" fmla="*/ 80 w 241"/>
                <a:gd name="T41" fmla="*/ 52 h 240"/>
                <a:gd name="T42" fmla="*/ 78 w 241"/>
                <a:gd name="T43" fmla="*/ 52 h 240"/>
                <a:gd name="T44" fmla="*/ 59 w 241"/>
                <a:gd name="T45" fmla="*/ 61 h 240"/>
                <a:gd name="T46" fmla="*/ 48 w 241"/>
                <a:gd name="T47" fmla="*/ 75 h 240"/>
                <a:gd name="T48" fmla="*/ 50 w 241"/>
                <a:gd name="T49" fmla="*/ 86 h 240"/>
                <a:gd name="T50" fmla="*/ 69 w 241"/>
                <a:gd name="T51" fmla="*/ 75 h 240"/>
                <a:gd name="T52" fmla="*/ 82 w 241"/>
                <a:gd name="T53" fmla="*/ 84 h 240"/>
                <a:gd name="T54" fmla="*/ 78 w 241"/>
                <a:gd name="T55" fmla="*/ 73 h 240"/>
                <a:gd name="T56" fmla="*/ 91 w 241"/>
                <a:gd name="T57" fmla="*/ 88 h 240"/>
                <a:gd name="T58" fmla="*/ 96 w 241"/>
                <a:gd name="T59" fmla="*/ 82 h 240"/>
                <a:gd name="T60" fmla="*/ 110 w 241"/>
                <a:gd name="T61" fmla="*/ 70 h 240"/>
                <a:gd name="T62" fmla="*/ 117 w 241"/>
                <a:gd name="T63" fmla="*/ 68 h 240"/>
                <a:gd name="T64" fmla="*/ 121 w 241"/>
                <a:gd name="T65" fmla="*/ 79 h 240"/>
                <a:gd name="T66" fmla="*/ 98 w 241"/>
                <a:gd name="T67" fmla="*/ 84 h 240"/>
                <a:gd name="T68" fmla="*/ 112 w 241"/>
                <a:gd name="T69" fmla="*/ 97 h 240"/>
                <a:gd name="T70" fmla="*/ 87 w 241"/>
                <a:gd name="T71" fmla="*/ 97 h 240"/>
                <a:gd name="T72" fmla="*/ 71 w 241"/>
                <a:gd name="T73" fmla="*/ 93 h 240"/>
                <a:gd name="T74" fmla="*/ 48 w 241"/>
                <a:gd name="T75" fmla="*/ 88 h 240"/>
                <a:gd name="T76" fmla="*/ 32 w 241"/>
                <a:gd name="T77" fmla="*/ 109 h 240"/>
                <a:gd name="T78" fmla="*/ 30 w 241"/>
                <a:gd name="T79" fmla="*/ 136 h 240"/>
                <a:gd name="T80" fmla="*/ 53 w 241"/>
                <a:gd name="T81" fmla="*/ 147 h 240"/>
                <a:gd name="T82" fmla="*/ 69 w 241"/>
                <a:gd name="T83" fmla="*/ 168 h 240"/>
                <a:gd name="T84" fmla="*/ 75 w 241"/>
                <a:gd name="T85" fmla="*/ 195 h 240"/>
                <a:gd name="T86" fmla="*/ 103 w 241"/>
                <a:gd name="T87" fmla="*/ 213 h 240"/>
                <a:gd name="T88" fmla="*/ 121 w 241"/>
                <a:gd name="T89" fmla="*/ 181 h 240"/>
                <a:gd name="T90" fmla="*/ 142 w 241"/>
                <a:gd name="T91" fmla="*/ 141 h 240"/>
                <a:gd name="T92" fmla="*/ 114 w 241"/>
                <a:gd name="T93" fmla="*/ 127 h 240"/>
                <a:gd name="T94" fmla="*/ 110 w 241"/>
                <a:gd name="T95" fmla="*/ 109 h 240"/>
                <a:gd name="T96" fmla="*/ 121 w 241"/>
                <a:gd name="T97" fmla="*/ 125 h 240"/>
                <a:gd name="T98" fmla="*/ 149 w 241"/>
                <a:gd name="T99" fmla="*/ 129 h 240"/>
                <a:gd name="T100" fmla="*/ 144 w 241"/>
                <a:gd name="T101" fmla="*/ 116 h 240"/>
                <a:gd name="T102" fmla="*/ 142 w 241"/>
                <a:gd name="T103" fmla="*/ 109 h 240"/>
                <a:gd name="T104" fmla="*/ 165 w 241"/>
                <a:gd name="T105" fmla="*/ 113 h 240"/>
                <a:gd name="T106" fmla="*/ 183 w 241"/>
                <a:gd name="T107" fmla="*/ 134 h 240"/>
                <a:gd name="T108" fmla="*/ 199 w 241"/>
                <a:gd name="T109" fmla="*/ 120 h 240"/>
                <a:gd name="T110" fmla="*/ 213 w 241"/>
                <a:gd name="T111" fmla="*/ 125 h 240"/>
                <a:gd name="T112" fmla="*/ 222 w 241"/>
                <a:gd name="T113" fmla="*/ 150 h 240"/>
                <a:gd name="T114" fmla="*/ 219 w 241"/>
                <a:gd name="T115" fmla="*/ 131 h 240"/>
                <a:gd name="T116" fmla="*/ 222 w 241"/>
                <a:gd name="T117" fmla="*/ 116 h 240"/>
                <a:gd name="T118" fmla="*/ 229 w 241"/>
                <a:gd name="T119" fmla="*/ 84 h 240"/>
                <a:gd name="T120" fmla="*/ 226 w 241"/>
                <a:gd name="T121" fmla="*/ 75 h 240"/>
                <a:gd name="T122" fmla="*/ 229 w 241"/>
                <a:gd name="T123" fmla="*/ 70 h 240"/>
                <a:gd name="T124" fmla="*/ 237 w 241"/>
                <a:gd name="T125" fmla="*/ 15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240">
                  <a:moveTo>
                    <a:pt x="120" y="0"/>
                  </a:moveTo>
                  <a:cubicBezTo>
                    <a:pt x="54" y="0"/>
                    <a:pt x="0" y="54"/>
                    <a:pt x="0" y="120"/>
                  </a:cubicBezTo>
                  <a:cubicBezTo>
                    <a:pt x="0" y="187"/>
                    <a:pt x="54" y="240"/>
                    <a:pt x="120" y="240"/>
                  </a:cubicBezTo>
                  <a:cubicBezTo>
                    <a:pt x="187" y="240"/>
                    <a:pt x="241" y="187"/>
                    <a:pt x="241" y="120"/>
                  </a:cubicBezTo>
                  <a:cubicBezTo>
                    <a:pt x="241" y="54"/>
                    <a:pt x="187" y="0"/>
                    <a:pt x="120" y="0"/>
                  </a:cubicBezTo>
                  <a:close/>
                  <a:moveTo>
                    <a:pt x="237" y="150"/>
                  </a:moveTo>
                  <a:cubicBezTo>
                    <a:pt x="236" y="150"/>
                    <a:pt x="235" y="150"/>
                    <a:pt x="233" y="150"/>
                  </a:cubicBezTo>
                  <a:cubicBezTo>
                    <a:pt x="233" y="152"/>
                    <a:pt x="233" y="152"/>
                    <a:pt x="233" y="152"/>
                  </a:cubicBezTo>
                  <a:cubicBezTo>
                    <a:pt x="233" y="154"/>
                    <a:pt x="233" y="154"/>
                    <a:pt x="235" y="154"/>
                  </a:cubicBezTo>
                  <a:cubicBezTo>
                    <a:pt x="235" y="153"/>
                    <a:pt x="236" y="152"/>
                    <a:pt x="236" y="152"/>
                  </a:cubicBezTo>
                  <a:cubicBezTo>
                    <a:pt x="235" y="157"/>
                    <a:pt x="233" y="162"/>
                    <a:pt x="231" y="166"/>
                  </a:cubicBezTo>
                  <a:cubicBezTo>
                    <a:pt x="229" y="171"/>
                    <a:pt x="227" y="175"/>
                    <a:pt x="224" y="179"/>
                  </a:cubicBezTo>
                  <a:cubicBezTo>
                    <a:pt x="224" y="181"/>
                    <a:pt x="224" y="181"/>
                    <a:pt x="224" y="181"/>
                  </a:cubicBezTo>
                  <a:cubicBezTo>
                    <a:pt x="224" y="181"/>
                    <a:pt x="224" y="181"/>
                    <a:pt x="224" y="182"/>
                  </a:cubicBezTo>
                  <a:cubicBezTo>
                    <a:pt x="220" y="184"/>
                    <a:pt x="219" y="186"/>
                    <a:pt x="217" y="188"/>
                  </a:cubicBezTo>
                  <a:cubicBezTo>
                    <a:pt x="217" y="190"/>
                    <a:pt x="217" y="190"/>
                    <a:pt x="215" y="193"/>
                  </a:cubicBezTo>
                  <a:cubicBezTo>
                    <a:pt x="213" y="195"/>
                    <a:pt x="213" y="195"/>
                    <a:pt x="213" y="195"/>
                  </a:cubicBezTo>
                  <a:cubicBezTo>
                    <a:pt x="210" y="200"/>
                    <a:pt x="208" y="202"/>
                    <a:pt x="206" y="204"/>
                  </a:cubicBezTo>
                  <a:cubicBezTo>
                    <a:pt x="183" y="227"/>
                    <a:pt x="154" y="240"/>
                    <a:pt x="120" y="240"/>
                  </a:cubicBezTo>
                  <a:cubicBezTo>
                    <a:pt x="100" y="240"/>
                    <a:pt x="81" y="235"/>
                    <a:pt x="64" y="226"/>
                  </a:cubicBezTo>
                  <a:cubicBezTo>
                    <a:pt x="64" y="226"/>
                    <a:pt x="63" y="226"/>
                    <a:pt x="63" y="226"/>
                  </a:cubicBezTo>
                  <a:cubicBezTo>
                    <a:pt x="62" y="225"/>
                    <a:pt x="62" y="225"/>
                    <a:pt x="61" y="225"/>
                  </a:cubicBezTo>
                  <a:cubicBezTo>
                    <a:pt x="57" y="222"/>
                    <a:pt x="52" y="219"/>
                    <a:pt x="48" y="216"/>
                  </a:cubicBezTo>
                  <a:cubicBezTo>
                    <a:pt x="48" y="216"/>
                    <a:pt x="47" y="215"/>
                    <a:pt x="47" y="215"/>
                  </a:cubicBezTo>
                  <a:cubicBezTo>
                    <a:pt x="46" y="214"/>
                    <a:pt x="45" y="214"/>
                    <a:pt x="44" y="213"/>
                  </a:cubicBezTo>
                  <a:cubicBezTo>
                    <a:pt x="33" y="203"/>
                    <a:pt x="23" y="192"/>
                    <a:pt x="16" y="179"/>
                  </a:cubicBezTo>
                  <a:cubicBezTo>
                    <a:pt x="16" y="178"/>
                    <a:pt x="15" y="176"/>
                    <a:pt x="14" y="175"/>
                  </a:cubicBezTo>
                  <a:cubicBezTo>
                    <a:pt x="14" y="172"/>
                    <a:pt x="14" y="170"/>
                    <a:pt x="14" y="168"/>
                  </a:cubicBezTo>
                  <a:cubicBezTo>
                    <a:pt x="14" y="163"/>
                    <a:pt x="11" y="161"/>
                    <a:pt x="11" y="159"/>
                  </a:cubicBezTo>
                  <a:cubicBezTo>
                    <a:pt x="11" y="156"/>
                    <a:pt x="7" y="152"/>
                    <a:pt x="4" y="147"/>
                  </a:cubicBezTo>
                  <a:cubicBezTo>
                    <a:pt x="4" y="147"/>
                    <a:pt x="3" y="146"/>
                    <a:pt x="3" y="145"/>
                  </a:cubicBezTo>
                  <a:cubicBezTo>
                    <a:pt x="1" y="137"/>
                    <a:pt x="0" y="129"/>
                    <a:pt x="0" y="120"/>
                  </a:cubicBezTo>
                  <a:cubicBezTo>
                    <a:pt x="0" y="85"/>
                    <a:pt x="15" y="54"/>
                    <a:pt x="39" y="32"/>
                  </a:cubicBezTo>
                  <a:cubicBezTo>
                    <a:pt x="39" y="32"/>
                    <a:pt x="39" y="33"/>
                    <a:pt x="39" y="34"/>
                  </a:cubicBezTo>
                  <a:cubicBezTo>
                    <a:pt x="39" y="36"/>
                    <a:pt x="39" y="34"/>
                    <a:pt x="43" y="32"/>
                  </a:cubicBezTo>
                  <a:cubicBezTo>
                    <a:pt x="46" y="29"/>
                    <a:pt x="48" y="27"/>
                    <a:pt x="55" y="25"/>
                  </a:cubicBezTo>
                  <a:cubicBezTo>
                    <a:pt x="59" y="23"/>
                    <a:pt x="57" y="23"/>
                    <a:pt x="59" y="20"/>
                  </a:cubicBezTo>
                  <a:cubicBezTo>
                    <a:pt x="64" y="20"/>
                    <a:pt x="66" y="20"/>
                    <a:pt x="66" y="18"/>
                  </a:cubicBezTo>
                  <a:cubicBezTo>
                    <a:pt x="69" y="18"/>
                    <a:pt x="66" y="16"/>
                    <a:pt x="71" y="16"/>
                  </a:cubicBezTo>
                  <a:cubicBezTo>
                    <a:pt x="73" y="14"/>
                    <a:pt x="73" y="14"/>
                    <a:pt x="75" y="11"/>
                  </a:cubicBezTo>
                  <a:cubicBezTo>
                    <a:pt x="78" y="11"/>
                    <a:pt x="82" y="9"/>
                    <a:pt x="85" y="7"/>
                  </a:cubicBezTo>
                  <a:cubicBezTo>
                    <a:pt x="87" y="7"/>
                    <a:pt x="87" y="7"/>
                    <a:pt x="89" y="5"/>
                  </a:cubicBezTo>
                  <a:cubicBezTo>
                    <a:pt x="96" y="3"/>
                    <a:pt x="104" y="1"/>
                    <a:pt x="111" y="0"/>
                  </a:cubicBezTo>
                  <a:cubicBezTo>
                    <a:pt x="112" y="0"/>
                    <a:pt x="113" y="0"/>
                    <a:pt x="113" y="0"/>
                  </a:cubicBezTo>
                  <a:cubicBezTo>
                    <a:pt x="114" y="0"/>
                    <a:pt x="114" y="0"/>
                    <a:pt x="115" y="0"/>
                  </a:cubicBezTo>
                  <a:cubicBezTo>
                    <a:pt x="117" y="0"/>
                    <a:pt x="119" y="0"/>
                    <a:pt x="120" y="0"/>
                  </a:cubicBezTo>
                  <a:cubicBezTo>
                    <a:pt x="121" y="0"/>
                    <a:pt x="121" y="0"/>
                    <a:pt x="121" y="0"/>
                  </a:cubicBezTo>
                  <a:cubicBezTo>
                    <a:pt x="134" y="0"/>
                    <a:pt x="147" y="2"/>
                    <a:pt x="158" y="7"/>
                  </a:cubicBezTo>
                  <a:cubicBezTo>
                    <a:pt x="155" y="7"/>
                    <a:pt x="155" y="7"/>
                    <a:pt x="155" y="7"/>
                  </a:cubicBezTo>
                  <a:cubicBezTo>
                    <a:pt x="153" y="9"/>
                    <a:pt x="153" y="9"/>
                    <a:pt x="153" y="11"/>
                  </a:cubicBezTo>
                  <a:cubicBezTo>
                    <a:pt x="153" y="11"/>
                    <a:pt x="151" y="11"/>
                    <a:pt x="151" y="14"/>
                  </a:cubicBezTo>
                  <a:cubicBezTo>
                    <a:pt x="151" y="14"/>
                    <a:pt x="151" y="14"/>
                    <a:pt x="151" y="16"/>
                  </a:cubicBezTo>
                  <a:cubicBezTo>
                    <a:pt x="149" y="16"/>
                    <a:pt x="149" y="16"/>
                    <a:pt x="149" y="16"/>
                  </a:cubicBezTo>
                  <a:cubicBezTo>
                    <a:pt x="149" y="16"/>
                    <a:pt x="149" y="18"/>
                    <a:pt x="151" y="18"/>
                  </a:cubicBezTo>
                  <a:cubicBezTo>
                    <a:pt x="151" y="20"/>
                    <a:pt x="151" y="20"/>
                    <a:pt x="153" y="20"/>
                  </a:cubicBezTo>
                  <a:cubicBezTo>
                    <a:pt x="153" y="23"/>
                    <a:pt x="153" y="25"/>
                    <a:pt x="151" y="25"/>
                  </a:cubicBezTo>
                  <a:cubicBezTo>
                    <a:pt x="151" y="25"/>
                    <a:pt x="151" y="25"/>
                    <a:pt x="151" y="23"/>
                  </a:cubicBezTo>
                  <a:cubicBezTo>
                    <a:pt x="151" y="20"/>
                    <a:pt x="151" y="20"/>
                    <a:pt x="149" y="18"/>
                  </a:cubicBezTo>
                  <a:cubicBezTo>
                    <a:pt x="146" y="18"/>
                    <a:pt x="146" y="16"/>
                    <a:pt x="146" y="14"/>
                  </a:cubicBezTo>
                  <a:cubicBezTo>
                    <a:pt x="144" y="14"/>
                    <a:pt x="144" y="14"/>
                    <a:pt x="144" y="16"/>
                  </a:cubicBezTo>
                  <a:cubicBezTo>
                    <a:pt x="144" y="18"/>
                    <a:pt x="144" y="18"/>
                    <a:pt x="144" y="20"/>
                  </a:cubicBezTo>
                  <a:cubicBezTo>
                    <a:pt x="144" y="20"/>
                    <a:pt x="142" y="20"/>
                    <a:pt x="139" y="20"/>
                  </a:cubicBezTo>
                  <a:cubicBezTo>
                    <a:pt x="139" y="23"/>
                    <a:pt x="139" y="23"/>
                    <a:pt x="137" y="23"/>
                  </a:cubicBezTo>
                  <a:cubicBezTo>
                    <a:pt x="135" y="23"/>
                    <a:pt x="135" y="23"/>
                    <a:pt x="133" y="23"/>
                  </a:cubicBezTo>
                  <a:cubicBezTo>
                    <a:pt x="133" y="20"/>
                    <a:pt x="133" y="23"/>
                    <a:pt x="130" y="23"/>
                  </a:cubicBezTo>
                  <a:cubicBezTo>
                    <a:pt x="128" y="25"/>
                    <a:pt x="128" y="25"/>
                    <a:pt x="128" y="25"/>
                  </a:cubicBezTo>
                  <a:cubicBezTo>
                    <a:pt x="126" y="25"/>
                    <a:pt x="126" y="25"/>
                    <a:pt x="126" y="25"/>
                  </a:cubicBezTo>
                  <a:cubicBezTo>
                    <a:pt x="123" y="27"/>
                    <a:pt x="123" y="27"/>
                    <a:pt x="123" y="27"/>
                  </a:cubicBezTo>
                  <a:cubicBezTo>
                    <a:pt x="121" y="27"/>
                    <a:pt x="121" y="27"/>
                    <a:pt x="121" y="29"/>
                  </a:cubicBezTo>
                  <a:cubicBezTo>
                    <a:pt x="121" y="29"/>
                    <a:pt x="121" y="29"/>
                    <a:pt x="119" y="29"/>
                  </a:cubicBezTo>
                  <a:cubicBezTo>
                    <a:pt x="119" y="29"/>
                    <a:pt x="119" y="32"/>
                    <a:pt x="117" y="32"/>
                  </a:cubicBezTo>
                  <a:cubicBezTo>
                    <a:pt x="117" y="32"/>
                    <a:pt x="117" y="32"/>
                    <a:pt x="114" y="32"/>
                  </a:cubicBezTo>
                  <a:cubicBezTo>
                    <a:pt x="114" y="32"/>
                    <a:pt x="114" y="29"/>
                    <a:pt x="114" y="27"/>
                  </a:cubicBezTo>
                  <a:cubicBezTo>
                    <a:pt x="117" y="27"/>
                    <a:pt x="117" y="27"/>
                    <a:pt x="119" y="27"/>
                  </a:cubicBezTo>
                  <a:cubicBezTo>
                    <a:pt x="121" y="27"/>
                    <a:pt x="121" y="25"/>
                    <a:pt x="121" y="23"/>
                  </a:cubicBezTo>
                  <a:cubicBezTo>
                    <a:pt x="119" y="23"/>
                    <a:pt x="117" y="20"/>
                    <a:pt x="114" y="20"/>
                  </a:cubicBezTo>
                  <a:cubicBezTo>
                    <a:pt x="112" y="20"/>
                    <a:pt x="112" y="18"/>
                    <a:pt x="110" y="18"/>
                  </a:cubicBezTo>
                  <a:cubicBezTo>
                    <a:pt x="110" y="18"/>
                    <a:pt x="107" y="18"/>
                    <a:pt x="105" y="18"/>
                  </a:cubicBezTo>
                  <a:cubicBezTo>
                    <a:pt x="103" y="18"/>
                    <a:pt x="103" y="18"/>
                    <a:pt x="101" y="20"/>
                  </a:cubicBezTo>
                  <a:cubicBezTo>
                    <a:pt x="98" y="23"/>
                    <a:pt x="94" y="25"/>
                    <a:pt x="94" y="27"/>
                  </a:cubicBezTo>
                  <a:cubicBezTo>
                    <a:pt x="91" y="27"/>
                    <a:pt x="89" y="32"/>
                    <a:pt x="87" y="32"/>
                  </a:cubicBezTo>
                  <a:cubicBezTo>
                    <a:pt x="82" y="34"/>
                    <a:pt x="80" y="34"/>
                    <a:pt x="80" y="36"/>
                  </a:cubicBezTo>
                  <a:cubicBezTo>
                    <a:pt x="78" y="39"/>
                    <a:pt x="78" y="41"/>
                    <a:pt x="78" y="43"/>
                  </a:cubicBezTo>
                  <a:cubicBezTo>
                    <a:pt x="80" y="43"/>
                    <a:pt x="82" y="43"/>
                    <a:pt x="82" y="41"/>
                  </a:cubicBezTo>
                  <a:cubicBezTo>
                    <a:pt x="85" y="41"/>
                    <a:pt x="85" y="43"/>
                    <a:pt x="85" y="45"/>
                  </a:cubicBezTo>
                  <a:cubicBezTo>
                    <a:pt x="85" y="48"/>
                    <a:pt x="85" y="50"/>
                    <a:pt x="87" y="48"/>
                  </a:cubicBezTo>
                  <a:cubicBezTo>
                    <a:pt x="89" y="48"/>
                    <a:pt x="87" y="45"/>
                    <a:pt x="89" y="43"/>
                  </a:cubicBezTo>
                  <a:cubicBezTo>
                    <a:pt x="91" y="41"/>
                    <a:pt x="91" y="43"/>
                    <a:pt x="94" y="41"/>
                  </a:cubicBezTo>
                  <a:cubicBezTo>
                    <a:pt x="94" y="39"/>
                    <a:pt x="91" y="36"/>
                    <a:pt x="94" y="34"/>
                  </a:cubicBezTo>
                  <a:cubicBezTo>
                    <a:pt x="96" y="32"/>
                    <a:pt x="96" y="34"/>
                    <a:pt x="98" y="32"/>
                  </a:cubicBezTo>
                  <a:cubicBezTo>
                    <a:pt x="98" y="29"/>
                    <a:pt x="101" y="27"/>
                    <a:pt x="103" y="27"/>
                  </a:cubicBezTo>
                  <a:cubicBezTo>
                    <a:pt x="105" y="27"/>
                    <a:pt x="103" y="29"/>
                    <a:pt x="103" y="32"/>
                  </a:cubicBezTo>
                  <a:cubicBezTo>
                    <a:pt x="101" y="34"/>
                    <a:pt x="98" y="34"/>
                    <a:pt x="98" y="36"/>
                  </a:cubicBezTo>
                  <a:cubicBezTo>
                    <a:pt x="98" y="39"/>
                    <a:pt x="98" y="41"/>
                    <a:pt x="101" y="39"/>
                  </a:cubicBezTo>
                  <a:cubicBezTo>
                    <a:pt x="103" y="39"/>
                    <a:pt x="105" y="39"/>
                    <a:pt x="105" y="39"/>
                  </a:cubicBezTo>
                  <a:cubicBezTo>
                    <a:pt x="105" y="39"/>
                    <a:pt x="107" y="41"/>
                    <a:pt x="105" y="41"/>
                  </a:cubicBezTo>
                  <a:cubicBezTo>
                    <a:pt x="103" y="41"/>
                    <a:pt x="101" y="41"/>
                    <a:pt x="101" y="41"/>
                  </a:cubicBezTo>
                  <a:cubicBezTo>
                    <a:pt x="98" y="43"/>
                    <a:pt x="98" y="41"/>
                    <a:pt x="98" y="43"/>
                  </a:cubicBezTo>
                  <a:cubicBezTo>
                    <a:pt x="98" y="45"/>
                    <a:pt x="101" y="45"/>
                    <a:pt x="98" y="45"/>
                  </a:cubicBezTo>
                  <a:cubicBezTo>
                    <a:pt x="98" y="45"/>
                    <a:pt x="96" y="43"/>
                    <a:pt x="96" y="45"/>
                  </a:cubicBezTo>
                  <a:cubicBezTo>
                    <a:pt x="96" y="48"/>
                    <a:pt x="94" y="50"/>
                    <a:pt x="94" y="50"/>
                  </a:cubicBezTo>
                  <a:cubicBezTo>
                    <a:pt x="94" y="50"/>
                    <a:pt x="94" y="52"/>
                    <a:pt x="91" y="52"/>
                  </a:cubicBezTo>
                  <a:cubicBezTo>
                    <a:pt x="89" y="52"/>
                    <a:pt x="89" y="50"/>
                    <a:pt x="87" y="52"/>
                  </a:cubicBezTo>
                  <a:cubicBezTo>
                    <a:pt x="87" y="52"/>
                    <a:pt x="87" y="52"/>
                    <a:pt x="85" y="52"/>
                  </a:cubicBezTo>
                  <a:cubicBezTo>
                    <a:pt x="82" y="52"/>
                    <a:pt x="82" y="52"/>
                    <a:pt x="80" y="52"/>
                  </a:cubicBezTo>
                  <a:cubicBezTo>
                    <a:pt x="80" y="50"/>
                    <a:pt x="78" y="50"/>
                    <a:pt x="80" y="50"/>
                  </a:cubicBezTo>
                  <a:cubicBezTo>
                    <a:pt x="82" y="48"/>
                    <a:pt x="82" y="50"/>
                    <a:pt x="82" y="48"/>
                  </a:cubicBezTo>
                  <a:cubicBezTo>
                    <a:pt x="82" y="45"/>
                    <a:pt x="82" y="43"/>
                    <a:pt x="82" y="43"/>
                  </a:cubicBezTo>
                  <a:cubicBezTo>
                    <a:pt x="80" y="45"/>
                    <a:pt x="78" y="45"/>
                    <a:pt x="78" y="48"/>
                  </a:cubicBezTo>
                  <a:cubicBezTo>
                    <a:pt x="78" y="48"/>
                    <a:pt x="78" y="50"/>
                    <a:pt x="78" y="52"/>
                  </a:cubicBezTo>
                  <a:cubicBezTo>
                    <a:pt x="78" y="52"/>
                    <a:pt x="75" y="52"/>
                    <a:pt x="73" y="54"/>
                  </a:cubicBezTo>
                  <a:cubicBezTo>
                    <a:pt x="71" y="54"/>
                    <a:pt x="71" y="54"/>
                    <a:pt x="69" y="57"/>
                  </a:cubicBezTo>
                  <a:cubicBezTo>
                    <a:pt x="69" y="59"/>
                    <a:pt x="66" y="59"/>
                    <a:pt x="64" y="59"/>
                  </a:cubicBezTo>
                  <a:cubicBezTo>
                    <a:pt x="64" y="61"/>
                    <a:pt x="62" y="59"/>
                    <a:pt x="62" y="61"/>
                  </a:cubicBezTo>
                  <a:cubicBezTo>
                    <a:pt x="59" y="61"/>
                    <a:pt x="62" y="61"/>
                    <a:pt x="59" y="61"/>
                  </a:cubicBezTo>
                  <a:cubicBezTo>
                    <a:pt x="57" y="63"/>
                    <a:pt x="57" y="61"/>
                    <a:pt x="57" y="63"/>
                  </a:cubicBezTo>
                  <a:cubicBezTo>
                    <a:pt x="55" y="63"/>
                    <a:pt x="57" y="63"/>
                    <a:pt x="57" y="66"/>
                  </a:cubicBezTo>
                  <a:cubicBezTo>
                    <a:pt x="59" y="68"/>
                    <a:pt x="59" y="73"/>
                    <a:pt x="57" y="73"/>
                  </a:cubicBezTo>
                  <a:cubicBezTo>
                    <a:pt x="55" y="73"/>
                    <a:pt x="53" y="73"/>
                    <a:pt x="50" y="73"/>
                  </a:cubicBezTo>
                  <a:cubicBezTo>
                    <a:pt x="48" y="73"/>
                    <a:pt x="48" y="73"/>
                    <a:pt x="48" y="75"/>
                  </a:cubicBezTo>
                  <a:cubicBezTo>
                    <a:pt x="48" y="75"/>
                    <a:pt x="46" y="77"/>
                    <a:pt x="46" y="79"/>
                  </a:cubicBezTo>
                  <a:cubicBezTo>
                    <a:pt x="46" y="79"/>
                    <a:pt x="43" y="82"/>
                    <a:pt x="43" y="84"/>
                  </a:cubicBezTo>
                  <a:cubicBezTo>
                    <a:pt x="46" y="86"/>
                    <a:pt x="46" y="84"/>
                    <a:pt x="48" y="86"/>
                  </a:cubicBezTo>
                  <a:cubicBezTo>
                    <a:pt x="48" y="88"/>
                    <a:pt x="48" y="88"/>
                    <a:pt x="48" y="88"/>
                  </a:cubicBezTo>
                  <a:cubicBezTo>
                    <a:pt x="50" y="88"/>
                    <a:pt x="48" y="86"/>
                    <a:pt x="50" y="86"/>
                  </a:cubicBezTo>
                  <a:cubicBezTo>
                    <a:pt x="53" y="86"/>
                    <a:pt x="55" y="86"/>
                    <a:pt x="55" y="84"/>
                  </a:cubicBezTo>
                  <a:cubicBezTo>
                    <a:pt x="57" y="82"/>
                    <a:pt x="55" y="82"/>
                    <a:pt x="57" y="79"/>
                  </a:cubicBezTo>
                  <a:cubicBezTo>
                    <a:pt x="59" y="79"/>
                    <a:pt x="59" y="79"/>
                    <a:pt x="62" y="77"/>
                  </a:cubicBezTo>
                  <a:cubicBezTo>
                    <a:pt x="64" y="75"/>
                    <a:pt x="62" y="75"/>
                    <a:pt x="64" y="75"/>
                  </a:cubicBezTo>
                  <a:cubicBezTo>
                    <a:pt x="66" y="75"/>
                    <a:pt x="66" y="75"/>
                    <a:pt x="69" y="75"/>
                  </a:cubicBezTo>
                  <a:cubicBezTo>
                    <a:pt x="71" y="73"/>
                    <a:pt x="71" y="73"/>
                    <a:pt x="73" y="73"/>
                  </a:cubicBezTo>
                  <a:cubicBezTo>
                    <a:pt x="73" y="73"/>
                    <a:pt x="73" y="75"/>
                    <a:pt x="75" y="77"/>
                  </a:cubicBezTo>
                  <a:cubicBezTo>
                    <a:pt x="78" y="79"/>
                    <a:pt x="80" y="79"/>
                    <a:pt x="80" y="82"/>
                  </a:cubicBezTo>
                  <a:cubicBezTo>
                    <a:pt x="80" y="82"/>
                    <a:pt x="80" y="84"/>
                    <a:pt x="80" y="86"/>
                  </a:cubicBezTo>
                  <a:cubicBezTo>
                    <a:pt x="80" y="86"/>
                    <a:pt x="82" y="86"/>
                    <a:pt x="82" y="84"/>
                  </a:cubicBezTo>
                  <a:cubicBezTo>
                    <a:pt x="82" y="82"/>
                    <a:pt x="82" y="82"/>
                    <a:pt x="82" y="82"/>
                  </a:cubicBezTo>
                  <a:cubicBezTo>
                    <a:pt x="82" y="82"/>
                    <a:pt x="85" y="84"/>
                    <a:pt x="85" y="82"/>
                  </a:cubicBezTo>
                  <a:cubicBezTo>
                    <a:pt x="85" y="82"/>
                    <a:pt x="82" y="82"/>
                    <a:pt x="82" y="79"/>
                  </a:cubicBezTo>
                  <a:cubicBezTo>
                    <a:pt x="80" y="77"/>
                    <a:pt x="78" y="75"/>
                    <a:pt x="78" y="75"/>
                  </a:cubicBezTo>
                  <a:cubicBezTo>
                    <a:pt x="78" y="73"/>
                    <a:pt x="75" y="73"/>
                    <a:pt x="78" y="73"/>
                  </a:cubicBezTo>
                  <a:cubicBezTo>
                    <a:pt x="80" y="73"/>
                    <a:pt x="82" y="75"/>
                    <a:pt x="85" y="77"/>
                  </a:cubicBezTo>
                  <a:cubicBezTo>
                    <a:pt x="87" y="79"/>
                    <a:pt x="87" y="82"/>
                    <a:pt x="87" y="82"/>
                  </a:cubicBezTo>
                  <a:cubicBezTo>
                    <a:pt x="87" y="84"/>
                    <a:pt x="89" y="86"/>
                    <a:pt x="89" y="88"/>
                  </a:cubicBezTo>
                  <a:cubicBezTo>
                    <a:pt x="89" y="91"/>
                    <a:pt x="91" y="91"/>
                    <a:pt x="91" y="91"/>
                  </a:cubicBezTo>
                  <a:cubicBezTo>
                    <a:pt x="91" y="88"/>
                    <a:pt x="91" y="88"/>
                    <a:pt x="91" y="88"/>
                  </a:cubicBezTo>
                  <a:cubicBezTo>
                    <a:pt x="94" y="86"/>
                    <a:pt x="94" y="88"/>
                    <a:pt x="94" y="86"/>
                  </a:cubicBezTo>
                  <a:cubicBezTo>
                    <a:pt x="94" y="86"/>
                    <a:pt x="94" y="86"/>
                    <a:pt x="91" y="84"/>
                  </a:cubicBezTo>
                  <a:cubicBezTo>
                    <a:pt x="91" y="82"/>
                    <a:pt x="91" y="82"/>
                    <a:pt x="91" y="82"/>
                  </a:cubicBezTo>
                  <a:cubicBezTo>
                    <a:pt x="94" y="82"/>
                    <a:pt x="94" y="82"/>
                    <a:pt x="94" y="82"/>
                  </a:cubicBezTo>
                  <a:cubicBezTo>
                    <a:pt x="96" y="82"/>
                    <a:pt x="96" y="82"/>
                    <a:pt x="96" y="82"/>
                  </a:cubicBezTo>
                  <a:cubicBezTo>
                    <a:pt x="98" y="82"/>
                    <a:pt x="98" y="82"/>
                    <a:pt x="101" y="79"/>
                  </a:cubicBezTo>
                  <a:cubicBezTo>
                    <a:pt x="101" y="79"/>
                    <a:pt x="101" y="79"/>
                    <a:pt x="101" y="77"/>
                  </a:cubicBezTo>
                  <a:cubicBezTo>
                    <a:pt x="101" y="77"/>
                    <a:pt x="101" y="73"/>
                    <a:pt x="103" y="73"/>
                  </a:cubicBezTo>
                  <a:cubicBezTo>
                    <a:pt x="105" y="70"/>
                    <a:pt x="105" y="70"/>
                    <a:pt x="105" y="70"/>
                  </a:cubicBezTo>
                  <a:cubicBezTo>
                    <a:pt x="107" y="68"/>
                    <a:pt x="107" y="68"/>
                    <a:pt x="110" y="70"/>
                  </a:cubicBezTo>
                  <a:cubicBezTo>
                    <a:pt x="110" y="70"/>
                    <a:pt x="110" y="70"/>
                    <a:pt x="110" y="73"/>
                  </a:cubicBezTo>
                  <a:cubicBezTo>
                    <a:pt x="110" y="75"/>
                    <a:pt x="110" y="73"/>
                    <a:pt x="112" y="73"/>
                  </a:cubicBezTo>
                  <a:cubicBezTo>
                    <a:pt x="114" y="73"/>
                    <a:pt x="114" y="73"/>
                    <a:pt x="114" y="70"/>
                  </a:cubicBezTo>
                  <a:cubicBezTo>
                    <a:pt x="112" y="70"/>
                    <a:pt x="112" y="70"/>
                    <a:pt x="112" y="70"/>
                  </a:cubicBezTo>
                  <a:cubicBezTo>
                    <a:pt x="114" y="68"/>
                    <a:pt x="114" y="68"/>
                    <a:pt x="117" y="68"/>
                  </a:cubicBezTo>
                  <a:cubicBezTo>
                    <a:pt x="117" y="68"/>
                    <a:pt x="118" y="68"/>
                    <a:pt x="119" y="68"/>
                  </a:cubicBezTo>
                  <a:cubicBezTo>
                    <a:pt x="119" y="70"/>
                    <a:pt x="117" y="68"/>
                    <a:pt x="117" y="70"/>
                  </a:cubicBezTo>
                  <a:cubicBezTo>
                    <a:pt x="117" y="70"/>
                    <a:pt x="114" y="73"/>
                    <a:pt x="117" y="73"/>
                  </a:cubicBezTo>
                  <a:cubicBezTo>
                    <a:pt x="119" y="75"/>
                    <a:pt x="119" y="73"/>
                    <a:pt x="121" y="75"/>
                  </a:cubicBezTo>
                  <a:cubicBezTo>
                    <a:pt x="123" y="77"/>
                    <a:pt x="123" y="79"/>
                    <a:pt x="121" y="79"/>
                  </a:cubicBezTo>
                  <a:cubicBezTo>
                    <a:pt x="119" y="82"/>
                    <a:pt x="119" y="82"/>
                    <a:pt x="117" y="82"/>
                  </a:cubicBezTo>
                  <a:cubicBezTo>
                    <a:pt x="114" y="79"/>
                    <a:pt x="114" y="79"/>
                    <a:pt x="112" y="79"/>
                  </a:cubicBezTo>
                  <a:cubicBezTo>
                    <a:pt x="107" y="79"/>
                    <a:pt x="107" y="82"/>
                    <a:pt x="105" y="82"/>
                  </a:cubicBezTo>
                  <a:cubicBezTo>
                    <a:pt x="103" y="82"/>
                    <a:pt x="103" y="82"/>
                    <a:pt x="101" y="82"/>
                  </a:cubicBezTo>
                  <a:cubicBezTo>
                    <a:pt x="98" y="84"/>
                    <a:pt x="98" y="82"/>
                    <a:pt x="98" y="84"/>
                  </a:cubicBezTo>
                  <a:cubicBezTo>
                    <a:pt x="98" y="86"/>
                    <a:pt x="98" y="88"/>
                    <a:pt x="101" y="88"/>
                  </a:cubicBezTo>
                  <a:cubicBezTo>
                    <a:pt x="103" y="91"/>
                    <a:pt x="103" y="91"/>
                    <a:pt x="105" y="91"/>
                  </a:cubicBezTo>
                  <a:cubicBezTo>
                    <a:pt x="107" y="91"/>
                    <a:pt x="105" y="91"/>
                    <a:pt x="110" y="91"/>
                  </a:cubicBezTo>
                  <a:cubicBezTo>
                    <a:pt x="112" y="91"/>
                    <a:pt x="112" y="91"/>
                    <a:pt x="112" y="93"/>
                  </a:cubicBezTo>
                  <a:cubicBezTo>
                    <a:pt x="114" y="93"/>
                    <a:pt x="112" y="95"/>
                    <a:pt x="112" y="97"/>
                  </a:cubicBezTo>
                  <a:cubicBezTo>
                    <a:pt x="110" y="100"/>
                    <a:pt x="110" y="100"/>
                    <a:pt x="110" y="102"/>
                  </a:cubicBezTo>
                  <a:cubicBezTo>
                    <a:pt x="110" y="102"/>
                    <a:pt x="107" y="102"/>
                    <a:pt x="105" y="102"/>
                  </a:cubicBezTo>
                  <a:cubicBezTo>
                    <a:pt x="103" y="102"/>
                    <a:pt x="101" y="102"/>
                    <a:pt x="98" y="102"/>
                  </a:cubicBezTo>
                  <a:cubicBezTo>
                    <a:pt x="96" y="102"/>
                    <a:pt x="94" y="100"/>
                    <a:pt x="94" y="100"/>
                  </a:cubicBezTo>
                  <a:cubicBezTo>
                    <a:pt x="91" y="100"/>
                    <a:pt x="89" y="97"/>
                    <a:pt x="87" y="97"/>
                  </a:cubicBezTo>
                  <a:cubicBezTo>
                    <a:pt x="85" y="100"/>
                    <a:pt x="85" y="100"/>
                    <a:pt x="85" y="102"/>
                  </a:cubicBezTo>
                  <a:cubicBezTo>
                    <a:pt x="85" y="104"/>
                    <a:pt x="82" y="104"/>
                    <a:pt x="80" y="102"/>
                  </a:cubicBezTo>
                  <a:cubicBezTo>
                    <a:pt x="78" y="100"/>
                    <a:pt x="75" y="97"/>
                    <a:pt x="75" y="97"/>
                  </a:cubicBezTo>
                  <a:cubicBezTo>
                    <a:pt x="73" y="97"/>
                    <a:pt x="71" y="97"/>
                    <a:pt x="71" y="95"/>
                  </a:cubicBezTo>
                  <a:cubicBezTo>
                    <a:pt x="71" y="95"/>
                    <a:pt x="71" y="95"/>
                    <a:pt x="71" y="93"/>
                  </a:cubicBezTo>
                  <a:cubicBezTo>
                    <a:pt x="71" y="88"/>
                    <a:pt x="71" y="88"/>
                    <a:pt x="69" y="88"/>
                  </a:cubicBezTo>
                  <a:cubicBezTo>
                    <a:pt x="64" y="88"/>
                    <a:pt x="64" y="88"/>
                    <a:pt x="64" y="88"/>
                  </a:cubicBezTo>
                  <a:cubicBezTo>
                    <a:pt x="62" y="88"/>
                    <a:pt x="59" y="88"/>
                    <a:pt x="57" y="88"/>
                  </a:cubicBezTo>
                  <a:cubicBezTo>
                    <a:pt x="55" y="88"/>
                    <a:pt x="53" y="91"/>
                    <a:pt x="50" y="91"/>
                  </a:cubicBezTo>
                  <a:cubicBezTo>
                    <a:pt x="48" y="88"/>
                    <a:pt x="48" y="88"/>
                    <a:pt x="48" y="88"/>
                  </a:cubicBezTo>
                  <a:cubicBezTo>
                    <a:pt x="46" y="91"/>
                    <a:pt x="46" y="93"/>
                    <a:pt x="43" y="93"/>
                  </a:cubicBezTo>
                  <a:cubicBezTo>
                    <a:pt x="43" y="95"/>
                    <a:pt x="41" y="95"/>
                    <a:pt x="41" y="95"/>
                  </a:cubicBezTo>
                  <a:cubicBezTo>
                    <a:pt x="41" y="97"/>
                    <a:pt x="41" y="100"/>
                    <a:pt x="39" y="102"/>
                  </a:cubicBezTo>
                  <a:cubicBezTo>
                    <a:pt x="36" y="102"/>
                    <a:pt x="34" y="102"/>
                    <a:pt x="34" y="104"/>
                  </a:cubicBezTo>
                  <a:cubicBezTo>
                    <a:pt x="34" y="107"/>
                    <a:pt x="34" y="107"/>
                    <a:pt x="32" y="109"/>
                  </a:cubicBezTo>
                  <a:cubicBezTo>
                    <a:pt x="30" y="111"/>
                    <a:pt x="27" y="113"/>
                    <a:pt x="27" y="113"/>
                  </a:cubicBezTo>
                  <a:cubicBezTo>
                    <a:pt x="27" y="116"/>
                    <a:pt x="30" y="118"/>
                    <a:pt x="30" y="120"/>
                  </a:cubicBezTo>
                  <a:cubicBezTo>
                    <a:pt x="30" y="122"/>
                    <a:pt x="27" y="125"/>
                    <a:pt x="27" y="127"/>
                  </a:cubicBezTo>
                  <a:cubicBezTo>
                    <a:pt x="27" y="127"/>
                    <a:pt x="25" y="129"/>
                    <a:pt x="27" y="131"/>
                  </a:cubicBezTo>
                  <a:cubicBezTo>
                    <a:pt x="27" y="134"/>
                    <a:pt x="30" y="134"/>
                    <a:pt x="30" y="136"/>
                  </a:cubicBezTo>
                  <a:cubicBezTo>
                    <a:pt x="32" y="138"/>
                    <a:pt x="32" y="141"/>
                    <a:pt x="32" y="141"/>
                  </a:cubicBezTo>
                  <a:cubicBezTo>
                    <a:pt x="32" y="143"/>
                    <a:pt x="34" y="143"/>
                    <a:pt x="34" y="145"/>
                  </a:cubicBezTo>
                  <a:cubicBezTo>
                    <a:pt x="36" y="145"/>
                    <a:pt x="34" y="147"/>
                    <a:pt x="39" y="147"/>
                  </a:cubicBezTo>
                  <a:cubicBezTo>
                    <a:pt x="46" y="150"/>
                    <a:pt x="43" y="150"/>
                    <a:pt x="46" y="150"/>
                  </a:cubicBezTo>
                  <a:cubicBezTo>
                    <a:pt x="50" y="147"/>
                    <a:pt x="50" y="147"/>
                    <a:pt x="53" y="147"/>
                  </a:cubicBezTo>
                  <a:cubicBezTo>
                    <a:pt x="57" y="147"/>
                    <a:pt x="59" y="150"/>
                    <a:pt x="59" y="150"/>
                  </a:cubicBezTo>
                  <a:cubicBezTo>
                    <a:pt x="59" y="152"/>
                    <a:pt x="59" y="152"/>
                    <a:pt x="62" y="152"/>
                  </a:cubicBezTo>
                  <a:cubicBezTo>
                    <a:pt x="66" y="154"/>
                    <a:pt x="66" y="154"/>
                    <a:pt x="66" y="156"/>
                  </a:cubicBezTo>
                  <a:cubicBezTo>
                    <a:pt x="66" y="156"/>
                    <a:pt x="64" y="161"/>
                    <a:pt x="66" y="161"/>
                  </a:cubicBezTo>
                  <a:cubicBezTo>
                    <a:pt x="66" y="163"/>
                    <a:pt x="66" y="165"/>
                    <a:pt x="69" y="168"/>
                  </a:cubicBezTo>
                  <a:cubicBezTo>
                    <a:pt x="71" y="170"/>
                    <a:pt x="71" y="170"/>
                    <a:pt x="73" y="172"/>
                  </a:cubicBezTo>
                  <a:cubicBezTo>
                    <a:pt x="73" y="175"/>
                    <a:pt x="73" y="177"/>
                    <a:pt x="73" y="179"/>
                  </a:cubicBezTo>
                  <a:cubicBezTo>
                    <a:pt x="75" y="181"/>
                    <a:pt x="73" y="184"/>
                    <a:pt x="73" y="186"/>
                  </a:cubicBezTo>
                  <a:cubicBezTo>
                    <a:pt x="73" y="186"/>
                    <a:pt x="73" y="188"/>
                    <a:pt x="73" y="190"/>
                  </a:cubicBezTo>
                  <a:cubicBezTo>
                    <a:pt x="73" y="190"/>
                    <a:pt x="75" y="193"/>
                    <a:pt x="75" y="195"/>
                  </a:cubicBezTo>
                  <a:cubicBezTo>
                    <a:pt x="75" y="195"/>
                    <a:pt x="78" y="197"/>
                    <a:pt x="80" y="200"/>
                  </a:cubicBezTo>
                  <a:cubicBezTo>
                    <a:pt x="80" y="202"/>
                    <a:pt x="80" y="204"/>
                    <a:pt x="80" y="206"/>
                  </a:cubicBezTo>
                  <a:cubicBezTo>
                    <a:pt x="82" y="209"/>
                    <a:pt x="87" y="211"/>
                    <a:pt x="87" y="213"/>
                  </a:cubicBezTo>
                  <a:cubicBezTo>
                    <a:pt x="89" y="215"/>
                    <a:pt x="91" y="215"/>
                    <a:pt x="94" y="215"/>
                  </a:cubicBezTo>
                  <a:cubicBezTo>
                    <a:pt x="96" y="215"/>
                    <a:pt x="101" y="215"/>
                    <a:pt x="103" y="213"/>
                  </a:cubicBezTo>
                  <a:cubicBezTo>
                    <a:pt x="105" y="211"/>
                    <a:pt x="105" y="206"/>
                    <a:pt x="107" y="204"/>
                  </a:cubicBezTo>
                  <a:cubicBezTo>
                    <a:pt x="110" y="202"/>
                    <a:pt x="112" y="202"/>
                    <a:pt x="112" y="200"/>
                  </a:cubicBezTo>
                  <a:cubicBezTo>
                    <a:pt x="112" y="197"/>
                    <a:pt x="112" y="197"/>
                    <a:pt x="112" y="195"/>
                  </a:cubicBezTo>
                  <a:cubicBezTo>
                    <a:pt x="114" y="193"/>
                    <a:pt x="119" y="193"/>
                    <a:pt x="119" y="190"/>
                  </a:cubicBezTo>
                  <a:cubicBezTo>
                    <a:pt x="121" y="188"/>
                    <a:pt x="121" y="184"/>
                    <a:pt x="121" y="181"/>
                  </a:cubicBezTo>
                  <a:cubicBezTo>
                    <a:pt x="119" y="179"/>
                    <a:pt x="119" y="175"/>
                    <a:pt x="119" y="172"/>
                  </a:cubicBezTo>
                  <a:cubicBezTo>
                    <a:pt x="119" y="172"/>
                    <a:pt x="119" y="168"/>
                    <a:pt x="121" y="165"/>
                  </a:cubicBezTo>
                  <a:cubicBezTo>
                    <a:pt x="123" y="165"/>
                    <a:pt x="130" y="161"/>
                    <a:pt x="133" y="156"/>
                  </a:cubicBezTo>
                  <a:cubicBezTo>
                    <a:pt x="137" y="154"/>
                    <a:pt x="139" y="150"/>
                    <a:pt x="139" y="147"/>
                  </a:cubicBezTo>
                  <a:cubicBezTo>
                    <a:pt x="139" y="145"/>
                    <a:pt x="142" y="143"/>
                    <a:pt x="142" y="141"/>
                  </a:cubicBezTo>
                  <a:cubicBezTo>
                    <a:pt x="139" y="141"/>
                    <a:pt x="139" y="141"/>
                    <a:pt x="135" y="143"/>
                  </a:cubicBezTo>
                  <a:cubicBezTo>
                    <a:pt x="130" y="143"/>
                    <a:pt x="128" y="145"/>
                    <a:pt x="126" y="143"/>
                  </a:cubicBezTo>
                  <a:cubicBezTo>
                    <a:pt x="123" y="141"/>
                    <a:pt x="123" y="138"/>
                    <a:pt x="121" y="136"/>
                  </a:cubicBezTo>
                  <a:cubicBezTo>
                    <a:pt x="121" y="134"/>
                    <a:pt x="119" y="134"/>
                    <a:pt x="119" y="131"/>
                  </a:cubicBezTo>
                  <a:cubicBezTo>
                    <a:pt x="117" y="129"/>
                    <a:pt x="114" y="129"/>
                    <a:pt x="114" y="127"/>
                  </a:cubicBezTo>
                  <a:cubicBezTo>
                    <a:pt x="114" y="125"/>
                    <a:pt x="117" y="120"/>
                    <a:pt x="114" y="120"/>
                  </a:cubicBezTo>
                  <a:cubicBezTo>
                    <a:pt x="112" y="118"/>
                    <a:pt x="112" y="118"/>
                    <a:pt x="112" y="116"/>
                  </a:cubicBezTo>
                  <a:cubicBezTo>
                    <a:pt x="110" y="113"/>
                    <a:pt x="110" y="113"/>
                    <a:pt x="110" y="111"/>
                  </a:cubicBezTo>
                  <a:cubicBezTo>
                    <a:pt x="107" y="109"/>
                    <a:pt x="105" y="107"/>
                    <a:pt x="107" y="107"/>
                  </a:cubicBezTo>
                  <a:cubicBezTo>
                    <a:pt x="107" y="104"/>
                    <a:pt x="110" y="109"/>
                    <a:pt x="110" y="109"/>
                  </a:cubicBezTo>
                  <a:cubicBezTo>
                    <a:pt x="110" y="109"/>
                    <a:pt x="110" y="109"/>
                    <a:pt x="112" y="107"/>
                  </a:cubicBezTo>
                  <a:cubicBezTo>
                    <a:pt x="112" y="107"/>
                    <a:pt x="112" y="107"/>
                    <a:pt x="112" y="109"/>
                  </a:cubicBezTo>
                  <a:cubicBezTo>
                    <a:pt x="112" y="109"/>
                    <a:pt x="112" y="109"/>
                    <a:pt x="112" y="111"/>
                  </a:cubicBezTo>
                  <a:cubicBezTo>
                    <a:pt x="114" y="113"/>
                    <a:pt x="117" y="116"/>
                    <a:pt x="117" y="118"/>
                  </a:cubicBezTo>
                  <a:cubicBezTo>
                    <a:pt x="119" y="120"/>
                    <a:pt x="119" y="122"/>
                    <a:pt x="121" y="125"/>
                  </a:cubicBezTo>
                  <a:cubicBezTo>
                    <a:pt x="121" y="127"/>
                    <a:pt x="123" y="129"/>
                    <a:pt x="126" y="131"/>
                  </a:cubicBezTo>
                  <a:cubicBezTo>
                    <a:pt x="126" y="131"/>
                    <a:pt x="126" y="136"/>
                    <a:pt x="126" y="138"/>
                  </a:cubicBezTo>
                  <a:cubicBezTo>
                    <a:pt x="128" y="138"/>
                    <a:pt x="130" y="141"/>
                    <a:pt x="133" y="138"/>
                  </a:cubicBezTo>
                  <a:cubicBezTo>
                    <a:pt x="137" y="136"/>
                    <a:pt x="139" y="134"/>
                    <a:pt x="142" y="134"/>
                  </a:cubicBezTo>
                  <a:cubicBezTo>
                    <a:pt x="144" y="131"/>
                    <a:pt x="146" y="131"/>
                    <a:pt x="149" y="129"/>
                  </a:cubicBezTo>
                  <a:cubicBezTo>
                    <a:pt x="151" y="129"/>
                    <a:pt x="151" y="127"/>
                    <a:pt x="153" y="125"/>
                  </a:cubicBezTo>
                  <a:cubicBezTo>
                    <a:pt x="155" y="120"/>
                    <a:pt x="158" y="120"/>
                    <a:pt x="155" y="118"/>
                  </a:cubicBezTo>
                  <a:cubicBezTo>
                    <a:pt x="153" y="116"/>
                    <a:pt x="151" y="116"/>
                    <a:pt x="151" y="116"/>
                  </a:cubicBezTo>
                  <a:cubicBezTo>
                    <a:pt x="149" y="113"/>
                    <a:pt x="149" y="113"/>
                    <a:pt x="146" y="116"/>
                  </a:cubicBezTo>
                  <a:cubicBezTo>
                    <a:pt x="144" y="116"/>
                    <a:pt x="146" y="118"/>
                    <a:pt x="144" y="116"/>
                  </a:cubicBezTo>
                  <a:cubicBezTo>
                    <a:pt x="142" y="116"/>
                    <a:pt x="142" y="113"/>
                    <a:pt x="139" y="111"/>
                  </a:cubicBezTo>
                  <a:cubicBezTo>
                    <a:pt x="137" y="111"/>
                    <a:pt x="137" y="111"/>
                    <a:pt x="137" y="109"/>
                  </a:cubicBezTo>
                  <a:cubicBezTo>
                    <a:pt x="135" y="109"/>
                    <a:pt x="135" y="107"/>
                    <a:pt x="135" y="104"/>
                  </a:cubicBezTo>
                  <a:cubicBezTo>
                    <a:pt x="137" y="104"/>
                    <a:pt x="137" y="104"/>
                    <a:pt x="137" y="104"/>
                  </a:cubicBezTo>
                  <a:cubicBezTo>
                    <a:pt x="139" y="104"/>
                    <a:pt x="139" y="107"/>
                    <a:pt x="142" y="109"/>
                  </a:cubicBezTo>
                  <a:cubicBezTo>
                    <a:pt x="146" y="111"/>
                    <a:pt x="146" y="111"/>
                    <a:pt x="146" y="111"/>
                  </a:cubicBezTo>
                  <a:cubicBezTo>
                    <a:pt x="149" y="111"/>
                    <a:pt x="149" y="109"/>
                    <a:pt x="149" y="111"/>
                  </a:cubicBezTo>
                  <a:cubicBezTo>
                    <a:pt x="151" y="111"/>
                    <a:pt x="151" y="111"/>
                    <a:pt x="153" y="113"/>
                  </a:cubicBezTo>
                  <a:cubicBezTo>
                    <a:pt x="155" y="113"/>
                    <a:pt x="155" y="113"/>
                    <a:pt x="158" y="113"/>
                  </a:cubicBezTo>
                  <a:cubicBezTo>
                    <a:pt x="162" y="113"/>
                    <a:pt x="165" y="113"/>
                    <a:pt x="165" y="113"/>
                  </a:cubicBezTo>
                  <a:cubicBezTo>
                    <a:pt x="167" y="113"/>
                    <a:pt x="169" y="113"/>
                    <a:pt x="169" y="116"/>
                  </a:cubicBezTo>
                  <a:cubicBezTo>
                    <a:pt x="171" y="118"/>
                    <a:pt x="171" y="118"/>
                    <a:pt x="174" y="120"/>
                  </a:cubicBezTo>
                  <a:cubicBezTo>
                    <a:pt x="174" y="120"/>
                    <a:pt x="174" y="120"/>
                    <a:pt x="176" y="120"/>
                  </a:cubicBezTo>
                  <a:cubicBezTo>
                    <a:pt x="176" y="120"/>
                    <a:pt x="176" y="120"/>
                    <a:pt x="178" y="122"/>
                  </a:cubicBezTo>
                  <a:cubicBezTo>
                    <a:pt x="181" y="127"/>
                    <a:pt x="181" y="131"/>
                    <a:pt x="183" y="134"/>
                  </a:cubicBezTo>
                  <a:cubicBezTo>
                    <a:pt x="183" y="138"/>
                    <a:pt x="185" y="143"/>
                    <a:pt x="187" y="143"/>
                  </a:cubicBezTo>
                  <a:cubicBezTo>
                    <a:pt x="187" y="145"/>
                    <a:pt x="187" y="141"/>
                    <a:pt x="190" y="141"/>
                  </a:cubicBezTo>
                  <a:cubicBezTo>
                    <a:pt x="190" y="138"/>
                    <a:pt x="190" y="138"/>
                    <a:pt x="190" y="134"/>
                  </a:cubicBezTo>
                  <a:cubicBezTo>
                    <a:pt x="190" y="131"/>
                    <a:pt x="190" y="129"/>
                    <a:pt x="192" y="127"/>
                  </a:cubicBezTo>
                  <a:cubicBezTo>
                    <a:pt x="197" y="125"/>
                    <a:pt x="197" y="122"/>
                    <a:pt x="199" y="120"/>
                  </a:cubicBezTo>
                  <a:cubicBezTo>
                    <a:pt x="199" y="118"/>
                    <a:pt x="199" y="118"/>
                    <a:pt x="201" y="116"/>
                  </a:cubicBezTo>
                  <a:cubicBezTo>
                    <a:pt x="203" y="116"/>
                    <a:pt x="203" y="113"/>
                    <a:pt x="206" y="116"/>
                  </a:cubicBezTo>
                  <a:cubicBezTo>
                    <a:pt x="206" y="116"/>
                    <a:pt x="208" y="118"/>
                    <a:pt x="208" y="120"/>
                  </a:cubicBezTo>
                  <a:cubicBezTo>
                    <a:pt x="210" y="122"/>
                    <a:pt x="208" y="125"/>
                    <a:pt x="208" y="125"/>
                  </a:cubicBezTo>
                  <a:cubicBezTo>
                    <a:pt x="210" y="127"/>
                    <a:pt x="210" y="125"/>
                    <a:pt x="213" y="125"/>
                  </a:cubicBezTo>
                  <a:cubicBezTo>
                    <a:pt x="215" y="125"/>
                    <a:pt x="215" y="127"/>
                    <a:pt x="215" y="129"/>
                  </a:cubicBezTo>
                  <a:cubicBezTo>
                    <a:pt x="215" y="129"/>
                    <a:pt x="215" y="131"/>
                    <a:pt x="215" y="134"/>
                  </a:cubicBezTo>
                  <a:cubicBezTo>
                    <a:pt x="215" y="138"/>
                    <a:pt x="215" y="141"/>
                    <a:pt x="217" y="143"/>
                  </a:cubicBezTo>
                  <a:cubicBezTo>
                    <a:pt x="217" y="145"/>
                    <a:pt x="217" y="147"/>
                    <a:pt x="217" y="147"/>
                  </a:cubicBezTo>
                  <a:cubicBezTo>
                    <a:pt x="219" y="150"/>
                    <a:pt x="219" y="152"/>
                    <a:pt x="222" y="150"/>
                  </a:cubicBezTo>
                  <a:cubicBezTo>
                    <a:pt x="222" y="150"/>
                    <a:pt x="219" y="150"/>
                    <a:pt x="219" y="147"/>
                  </a:cubicBezTo>
                  <a:cubicBezTo>
                    <a:pt x="219" y="143"/>
                    <a:pt x="219" y="143"/>
                    <a:pt x="219" y="141"/>
                  </a:cubicBezTo>
                  <a:cubicBezTo>
                    <a:pt x="217" y="141"/>
                    <a:pt x="217" y="138"/>
                    <a:pt x="217" y="136"/>
                  </a:cubicBezTo>
                  <a:cubicBezTo>
                    <a:pt x="215" y="134"/>
                    <a:pt x="215" y="131"/>
                    <a:pt x="217" y="131"/>
                  </a:cubicBezTo>
                  <a:cubicBezTo>
                    <a:pt x="217" y="129"/>
                    <a:pt x="217" y="131"/>
                    <a:pt x="219" y="131"/>
                  </a:cubicBezTo>
                  <a:cubicBezTo>
                    <a:pt x="222" y="134"/>
                    <a:pt x="222" y="136"/>
                    <a:pt x="222" y="136"/>
                  </a:cubicBezTo>
                  <a:cubicBezTo>
                    <a:pt x="222" y="136"/>
                    <a:pt x="222" y="136"/>
                    <a:pt x="224" y="134"/>
                  </a:cubicBezTo>
                  <a:cubicBezTo>
                    <a:pt x="226" y="131"/>
                    <a:pt x="226" y="131"/>
                    <a:pt x="226" y="127"/>
                  </a:cubicBezTo>
                  <a:cubicBezTo>
                    <a:pt x="226" y="125"/>
                    <a:pt x="226" y="125"/>
                    <a:pt x="224" y="122"/>
                  </a:cubicBezTo>
                  <a:cubicBezTo>
                    <a:pt x="222" y="120"/>
                    <a:pt x="222" y="120"/>
                    <a:pt x="222" y="116"/>
                  </a:cubicBezTo>
                  <a:cubicBezTo>
                    <a:pt x="222" y="113"/>
                    <a:pt x="222" y="113"/>
                    <a:pt x="224" y="111"/>
                  </a:cubicBezTo>
                  <a:cubicBezTo>
                    <a:pt x="226" y="111"/>
                    <a:pt x="226" y="111"/>
                    <a:pt x="231" y="109"/>
                  </a:cubicBezTo>
                  <a:cubicBezTo>
                    <a:pt x="233" y="107"/>
                    <a:pt x="231" y="104"/>
                    <a:pt x="231" y="102"/>
                  </a:cubicBezTo>
                  <a:cubicBezTo>
                    <a:pt x="233" y="97"/>
                    <a:pt x="231" y="95"/>
                    <a:pt x="231" y="93"/>
                  </a:cubicBezTo>
                  <a:cubicBezTo>
                    <a:pt x="231" y="88"/>
                    <a:pt x="229" y="86"/>
                    <a:pt x="229" y="84"/>
                  </a:cubicBezTo>
                  <a:cubicBezTo>
                    <a:pt x="226" y="82"/>
                    <a:pt x="229" y="82"/>
                    <a:pt x="226" y="79"/>
                  </a:cubicBezTo>
                  <a:cubicBezTo>
                    <a:pt x="226" y="79"/>
                    <a:pt x="226" y="82"/>
                    <a:pt x="224" y="79"/>
                  </a:cubicBezTo>
                  <a:cubicBezTo>
                    <a:pt x="224" y="77"/>
                    <a:pt x="224" y="79"/>
                    <a:pt x="224" y="75"/>
                  </a:cubicBezTo>
                  <a:cubicBezTo>
                    <a:pt x="224" y="73"/>
                    <a:pt x="226" y="73"/>
                    <a:pt x="226" y="73"/>
                  </a:cubicBezTo>
                  <a:cubicBezTo>
                    <a:pt x="226" y="75"/>
                    <a:pt x="226" y="75"/>
                    <a:pt x="226" y="75"/>
                  </a:cubicBezTo>
                  <a:cubicBezTo>
                    <a:pt x="229" y="75"/>
                    <a:pt x="229" y="77"/>
                    <a:pt x="229" y="79"/>
                  </a:cubicBezTo>
                  <a:cubicBezTo>
                    <a:pt x="231" y="79"/>
                    <a:pt x="231" y="84"/>
                    <a:pt x="231" y="84"/>
                  </a:cubicBezTo>
                  <a:cubicBezTo>
                    <a:pt x="233" y="82"/>
                    <a:pt x="233" y="82"/>
                    <a:pt x="233" y="79"/>
                  </a:cubicBezTo>
                  <a:cubicBezTo>
                    <a:pt x="233" y="79"/>
                    <a:pt x="231" y="77"/>
                    <a:pt x="231" y="75"/>
                  </a:cubicBezTo>
                  <a:cubicBezTo>
                    <a:pt x="229" y="73"/>
                    <a:pt x="229" y="75"/>
                    <a:pt x="229" y="70"/>
                  </a:cubicBezTo>
                  <a:cubicBezTo>
                    <a:pt x="229" y="69"/>
                    <a:pt x="229" y="68"/>
                    <a:pt x="229" y="68"/>
                  </a:cubicBezTo>
                  <a:cubicBezTo>
                    <a:pt x="231" y="74"/>
                    <a:pt x="234" y="80"/>
                    <a:pt x="236" y="86"/>
                  </a:cubicBezTo>
                  <a:cubicBezTo>
                    <a:pt x="238" y="97"/>
                    <a:pt x="240" y="108"/>
                    <a:pt x="240" y="120"/>
                  </a:cubicBezTo>
                  <a:cubicBezTo>
                    <a:pt x="240" y="125"/>
                    <a:pt x="240" y="129"/>
                    <a:pt x="240" y="133"/>
                  </a:cubicBezTo>
                  <a:cubicBezTo>
                    <a:pt x="239" y="139"/>
                    <a:pt x="238" y="144"/>
                    <a:pt x="237" y="150"/>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a:extLst>
                <a:ext uri="{FF2B5EF4-FFF2-40B4-BE49-F238E27FC236}">
                  <a16:creationId xmlns:a16="http://schemas.microsoft.com/office/drawing/2014/main" id="{66D03567-CE13-394A-1EA6-1695FED338F8}"/>
                </a:ext>
              </a:extLst>
            </p:cNvPr>
            <p:cNvSpPr>
              <a:spLocks/>
            </p:cNvSpPr>
            <p:nvPr/>
          </p:nvSpPr>
          <p:spPr bwMode="auto">
            <a:xfrm>
              <a:off x="4366065" y="2967886"/>
              <a:ext cx="8888" cy="12696"/>
            </a:xfrm>
            <a:custGeom>
              <a:avLst/>
              <a:gdLst>
                <a:gd name="T0" fmla="*/ 0 w 3"/>
                <a:gd name="T1" fmla="*/ 2 h 4"/>
                <a:gd name="T2" fmla="*/ 0 w 3"/>
                <a:gd name="T3" fmla="*/ 4 h 4"/>
                <a:gd name="T4" fmla="*/ 3 w 3"/>
                <a:gd name="T5" fmla="*/ 4 h 4"/>
                <a:gd name="T6" fmla="*/ 0 w 3"/>
                <a:gd name="T7" fmla="*/ 2 h 4"/>
              </a:gdLst>
              <a:ahLst/>
              <a:cxnLst>
                <a:cxn ang="0">
                  <a:pos x="T0" y="T1"/>
                </a:cxn>
                <a:cxn ang="0">
                  <a:pos x="T2" y="T3"/>
                </a:cxn>
                <a:cxn ang="0">
                  <a:pos x="T4" y="T5"/>
                </a:cxn>
                <a:cxn ang="0">
                  <a:pos x="T6" y="T7"/>
                </a:cxn>
              </a:cxnLst>
              <a:rect l="0" t="0" r="r" b="b"/>
              <a:pathLst>
                <a:path w="3" h="4">
                  <a:moveTo>
                    <a:pt x="0" y="2"/>
                  </a:moveTo>
                  <a:cubicBezTo>
                    <a:pt x="0" y="2"/>
                    <a:pt x="0" y="2"/>
                    <a:pt x="0" y="4"/>
                  </a:cubicBezTo>
                  <a:cubicBezTo>
                    <a:pt x="3" y="4"/>
                    <a:pt x="3" y="4"/>
                    <a:pt x="3" y="4"/>
                  </a:cubicBezTo>
                  <a:cubicBezTo>
                    <a:pt x="3" y="2"/>
                    <a:pt x="0" y="0"/>
                    <a:pt x="0"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B119BF7E-DBE5-8F5B-B080-01547121D650}"/>
                </a:ext>
              </a:extLst>
            </p:cNvPr>
            <p:cNvSpPr>
              <a:spLocks/>
            </p:cNvSpPr>
            <p:nvPr/>
          </p:nvSpPr>
          <p:spPr bwMode="auto">
            <a:xfrm>
              <a:off x="4338132" y="3077076"/>
              <a:ext cx="15236" cy="6349"/>
            </a:xfrm>
            <a:custGeom>
              <a:avLst/>
              <a:gdLst>
                <a:gd name="T0" fmla="*/ 0 w 5"/>
                <a:gd name="T1" fmla="*/ 2 h 2"/>
                <a:gd name="T2" fmla="*/ 3 w 5"/>
                <a:gd name="T3" fmla="*/ 2 h 2"/>
                <a:gd name="T4" fmla="*/ 5 w 5"/>
                <a:gd name="T5" fmla="*/ 2 h 2"/>
                <a:gd name="T6" fmla="*/ 0 w 5"/>
                <a:gd name="T7" fmla="*/ 2 h 2"/>
              </a:gdLst>
              <a:ahLst/>
              <a:cxnLst>
                <a:cxn ang="0">
                  <a:pos x="T0" y="T1"/>
                </a:cxn>
                <a:cxn ang="0">
                  <a:pos x="T2" y="T3"/>
                </a:cxn>
                <a:cxn ang="0">
                  <a:pos x="T4" y="T5"/>
                </a:cxn>
                <a:cxn ang="0">
                  <a:pos x="T6" y="T7"/>
                </a:cxn>
              </a:cxnLst>
              <a:rect l="0" t="0" r="r" b="b"/>
              <a:pathLst>
                <a:path w="5" h="2">
                  <a:moveTo>
                    <a:pt x="0" y="2"/>
                  </a:moveTo>
                  <a:cubicBezTo>
                    <a:pt x="1" y="2"/>
                    <a:pt x="1" y="2"/>
                    <a:pt x="3" y="2"/>
                  </a:cubicBezTo>
                  <a:cubicBezTo>
                    <a:pt x="5" y="2"/>
                    <a:pt x="5" y="2"/>
                    <a:pt x="5" y="2"/>
                  </a:cubicBezTo>
                  <a:cubicBezTo>
                    <a:pt x="5" y="0"/>
                    <a:pt x="3" y="2"/>
                    <a:pt x="0"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3692E62E-AE42-46DB-CE5F-42FC56DEBE2F}"/>
                </a:ext>
              </a:extLst>
            </p:cNvPr>
            <p:cNvSpPr>
              <a:spLocks/>
            </p:cNvSpPr>
            <p:nvPr/>
          </p:nvSpPr>
          <p:spPr bwMode="auto">
            <a:xfrm>
              <a:off x="4289886" y="3028829"/>
              <a:ext cx="27932" cy="54595"/>
            </a:xfrm>
            <a:custGeom>
              <a:avLst/>
              <a:gdLst>
                <a:gd name="T0" fmla="*/ 9 w 9"/>
                <a:gd name="T1" fmla="*/ 11 h 18"/>
                <a:gd name="T2" fmla="*/ 9 w 9"/>
                <a:gd name="T3" fmla="*/ 7 h 18"/>
                <a:gd name="T4" fmla="*/ 7 w 9"/>
                <a:gd name="T5" fmla="*/ 5 h 18"/>
                <a:gd name="T6" fmla="*/ 5 w 9"/>
                <a:gd name="T7" fmla="*/ 2 h 18"/>
                <a:gd name="T8" fmla="*/ 3 w 9"/>
                <a:gd name="T9" fmla="*/ 5 h 18"/>
                <a:gd name="T10" fmla="*/ 5 w 9"/>
                <a:gd name="T11" fmla="*/ 9 h 18"/>
                <a:gd name="T12" fmla="*/ 7 w 9"/>
                <a:gd name="T13" fmla="*/ 16 h 18"/>
                <a:gd name="T14" fmla="*/ 9 w 9"/>
                <a:gd name="T15" fmla="*/ 16 h 18"/>
                <a:gd name="T16" fmla="*/ 9 w 9"/>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9" y="11"/>
                  </a:moveTo>
                  <a:cubicBezTo>
                    <a:pt x="9" y="9"/>
                    <a:pt x="9" y="9"/>
                    <a:pt x="9" y="7"/>
                  </a:cubicBezTo>
                  <a:cubicBezTo>
                    <a:pt x="7" y="5"/>
                    <a:pt x="7" y="5"/>
                    <a:pt x="7" y="5"/>
                  </a:cubicBezTo>
                  <a:cubicBezTo>
                    <a:pt x="5" y="2"/>
                    <a:pt x="5" y="5"/>
                    <a:pt x="5" y="2"/>
                  </a:cubicBezTo>
                  <a:cubicBezTo>
                    <a:pt x="3" y="0"/>
                    <a:pt x="0" y="2"/>
                    <a:pt x="3" y="5"/>
                  </a:cubicBezTo>
                  <a:cubicBezTo>
                    <a:pt x="5" y="5"/>
                    <a:pt x="5" y="7"/>
                    <a:pt x="5" y="9"/>
                  </a:cubicBezTo>
                  <a:cubicBezTo>
                    <a:pt x="7" y="11"/>
                    <a:pt x="7" y="14"/>
                    <a:pt x="7" y="16"/>
                  </a:cubicBezTo>
                  <a:cubicBezTo>
                    <a:pt x="9" y="18"/>
                    <a:pt x="9" y="18"/>
                    <a:pt x="9" y="16"/>
                  </a:cubicBezTo>
                  <a:cubicBezTo>
                    <a:pt x="9" y="14"/>
                    <a:pt x="9" y="14"/>
                    <a:pt x="9" y="11"/>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0D1675CB-C0EC-003C-CA40-376355EDD42A}"/>
                </a:ext>
              </a:extLst>
            </p:cNvPr>
            <p:cNvSpPr>
              <a:spLocks/>
            </p:cNvSpPr>
            <p:nvPr/>
          </p:nvSpPr>
          <p:spPr bwMode="auto">
            <a:xfrm>
              <a:off x="4317818" y="3077076"/>
              <a:ext cx="13967" cy="6349"/>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0" y="2"/>
                    <a:pt x="3" y="2"/>
                    <a:pt x="5" y="2"/>
                  </a:cubicBezTo>
                  <a:cubicBezTo>
                    <a:pt x="3" y="0"/>
                    <a:pt x="3" y="2"/>
                    <a:pt x="0" y="2"/>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a:extLst>
                <a:ext uri="{FF2B5EF4-FFF2-40B4-BE49-F238E27FC236}">
                  <a16:creationId xmlns:a16="http://schemas.microsoft.com/office/drawing/2014/main" id="{ECF6F91B-0D6C-B473-60FF-A01A8D2C6755}"/>
                </a:ext>
              </a:extLst>
            </p:cNvPr>
            <p:cNvSpPr>
              <a:spLocks/>
            </p:cNvSpPr>
            <p:nvPr/>
          </p:nvSpPr>
          <p:spPr bwMode="auto">
            <a:xfrm>
              <a:off x="4284807" y="2986931"/>
              <a:ext cx="5079" cy="8888"/>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0" y="3"/>
                    <a:pt x="2" y="3"/>
                    <a:pt x="0" y="0"/>
                  </a:cubicBezTo>
                  <a:cubicBezTo>
                    <a:pt x="0" y="0"/>
                    <a:pt x="0" y="0"/>
                    <a:pt x="0" y="3"/>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87E2DB69-B2A0-00BA-851D-0DB76FA6E1AB}"/>
                </a:ext>
              </a:extLst>
            </p:cNvPr>
            <p:cNvSpPr>
              <a:spLocks/>
            </p:cNvSpPr>
            <p:nvPr/>
          </p:nvSpPr>
          <p:spPr bwMode="auto">
            <a:xfrm>
              <a:off x="4366065" y="2986931"/>
              <a:ext cx="8888" cy="20314"/>
            </a:xfrm>
            <a:custGeom>
              <a:avLst/>
              <a:gdLst>
                <a:gd name="T0" fmla="*/ 3 w 3"/>
                <a:gd name="T1" fmla="*/ 5 h 7"/>
                <a:gd name="T2" fmla="*/ 3 w 3"/>
                <a:gd name="T3" fmla="*/ 3 h 7"/>
                <a:gd name="T4" fmla="*/ 3 w 3"/>
                <a:gd name="T5" fmla="*/ 0 h 7"/>
                <a:gd name="T6" fmla="*/ 0 w 3"/>
                <a:gd name="T7" fmla="*/ 5 h 7"/>
                <a:gd name="T8" fmla="*/ 3 w 3"/>
                <a:gd name="T9" fmla="*/ 5 h 7"/>
              </a:gdLst>
              <a:ahLst/>
              <a:cxnLst>
                <a:cxn ang="0">
                  <a:pos x="T0" y="T1"/>
                </a:cxn>
                <a:cxn ang="0">
                  <a:pos x="T2" y="T3"/>
                </a:cxn>
                <a:cxn ang="0">
                  <a:pos x="T4" y="T5"/>
                </a:cxn>
                <a:cxn ang="0">
                  <a:pos x="T6" y="T7"/>
                </a:cxn>
                <a:cxn ang="0">
                  <a:pos x="T8" y="T9"/>
                </a:cxn>
              </a:cxnLst>
              <a:rect l="0" t="0" r="r" b="b"/>
              <a:pathLst>
                <a:path w="3" h="7">
                  <a:moveTo>
                    <a:pt x="3" y="5"/>
                  </a:moveTo>
                  <a:cubicBezTo>
                    <a:pt x="3" y="5"/>
                    <a:pt x="3" y="5"/>
                    <a:pt x="3" y="3"/>
                  </a:cubicBezTo>
                  <a:cubicBezTo>
                    <a:pt x="3" y="0"/>
                    <a:pt x="3" y="0"/>
                    <a:pt x="3" y="0"/>
                  </a:cubicBezTo>
                  <a:cubicBezTo>
                    <a:pt x="3" y="3"/>
                    <a:pt x="0" y="3"/>
                    <a:pt x="0" y="5"/>
                  </a:cubicBezTo>
                  <a:cubicBezTo>
                    <a:pt x="0" y="5"/>
                    <a:pt x="3" y="7"/>
                    <a:pt x="3" y="5"/>
                  </a:cubicBez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8" name="Straight Connector 7">
            <a:extLst>
              <a:ext uri="{FF2B5EF4-FFF2-40B4-BE49-F238E27FC236}">
                <a16:creationId xmlns:a16="http://schemas.microsoft.com/office/drawing/2014/main" id="{A6A114F0-0316-6C41-A26A-7E874E7696EF}"/>
              </a:ext>
            </a:extLst>
          </p:cNvPr>
          <p:cNvCxnSpPr>
            <a:cxnSpLocks/>
          </p:cNvCxnSpPr>
          <p:nvPr/>
        </p:nvCxnSpPr>
        <p:spPr>
          <a:xfrm>
            <a:off x="3285136" y="2901677"/>
            <a:ext cx="7623778" cy="0"/>
          </a:xfrm>
          <a:prstGeom prst="line">
            <a:avLst/>
          </a:prstGeom>
          <a:ln w="12700">
            <a:solidFill>
              <a:srgbClr val="1E49E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DAE89B-DF51-1692-B32C-7705E6D95CD6}"/>
              </a:ext>
            </a:extLst>
          </p:cNvPr>
          <p:cNvCxnSpPr>
            <a:cxnSpLocks/>
          </p:cNvCxnSpPr>
          <p:nvPr/>
        </p:nvCxnSpPr>
        <p:spPr>
          <a:xfrm>
            <a:off x="3285136" y="4278769"/>
            <a:ext cx="7623778" cy="0"/>
          </a:xfrm>
          <a:prstGeom prst="line">
            <a:avLst/>
          </a:prstGeom>
          <a:ln w="12700">
            <a:solidFill>
              <a:srgbClr val="1E49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317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9E249B-739D-4A65-9D41-5F5CB29194A2}"/>
              </a:ext>
            </a:extLst>
          </p:cNvPr>
          <p:cNvSpPr/>
          <p:nvPr/>
        </p:nvSpPr>
        <p:spPr>
          <a:xfrm>
            <a:off x="4834759" y="1111735"/>
            <a:ext cx="7357241" cy="4626844"/>
          </a:xfrm>
          <a:prstGeom prst="rect">
            <a:avLst/>
          </a:prstGeom>
          <a:gradFill>
            <a:gsLst>
              <a:gs pos="0">
                <a:schemeClr val="accent4">
                  <a:alpha val="50000"/>
                </a:schemeClr>
              </a:gs>
              <a:gs pos="100000">
                <a:srgbClr val="ACEAFF">
                  <a:alpha val="6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GB" sz="1500">
              <a:solidFill>
                <a:schemeClr val="bg1"/>
              </a:solidFill>
              <a:highlight>
                <a:srgbClr val="FF0000"/>
              </a:highlight>
            </a:endParaRPr>
          </a:p>
        </p:txBody>
      </p:sp>
      <p:sp>
        <p:nvSpPr>
          <p:cNvPr id="6" name="TextBox 5">
            <a:extLst>
              <a:ext uri="{FF2B5EF4-FFF2-40B4-BE49-F238E27FC236}">
                <a16:creationId xmlns:a16="http://schemas.microsoft.com/office/drawing/2014/main" id="{5F769DBD-AB08-4C00-A578-AD22845010CD}"/>
              </a:ext>
            </a:extLst>
          </p:cNvPr>
          <p:cNvSpPr txBox="1"/>
          <p:nvPr/>
        </p:nvSpPr>
        <p:spPr>
          <a:xfrm>
            <a:off x="995363" y="1111735"/>
            <a:ext cx="3576637" cy="4626844"/>
          </a:xfrm>
          <a:prstGeom prst="rect">
            <a:avLst/>
          </a:prstGeom>
          <a:noFill/>
        </p:spPr>
        <p:txBody>
          <a:bodyPr wrap="square" lIns="0" tIns="0" rIns="0" bIns="0" rtlCol="0">
            <a:spAutoFit/>
          </a:bodyPr>
          <a:lstStyle/>
          <a:p>
            <a:pPr>
              <a:lnSpc>
                <a:spcPct val="110000"/>
              </a:lnSpc>
              <a:spcAft>
                <a:spcPts val="600"/>
              </a:spcAft>
            </a:pPr>
            <a:r>
              <a:rPr lang="el-GR" sz="1100">
                <a:solidFill>
                  <a:schemeClr val="tx2"/>
                </a:solidFill>
              </a:rPr>
              <a:t>Ο Γενικός Δείκτης Τιμών Καταναλωτή (ΓΔΤΚ) για την περίοδο 2021-2025 δείχνει μια συνεχή και σωρευτική άνοδο, με τα εξής βασικά συμπεράσματα:</a:t>
            </a:r>
          </a:p>
          <a:p>
            <a:pPr marL="171450" indent="-171450">
              <a:lnSpc>
                <a:spcPct val="110000"/>
              </a:lnSpc>
              <a:spcAft>
                <a:spcPts val="600"/>
              </a:spcAft>
              <a:buFont typeface="Wingdings" panose="05000000000000000000" pitchFamily="2" charset="2"/>
              <a:buChar char="§"/>
            </a:pPr>
            <a:r>
              <a:rPr lang="el-GR" sz="1200" b="1">
                <a:solidFill>
                  <a:srgbClr val="1E49E2"/>
                </a:solidFill>
              </a:rPr>
              <a:t>Σταθερή ανοδική πορεία: </a:t>
            </a:r>
            <a:r>
              <a:rPr lang="el-GR" sz="1100">
                <a:solidFill>
                  <a:schemeClr val="tx2"/>
                </a:solidFill>
              </a:rPr>
              <a:t>Ο δείκτης αυξάνεται κάθε έτος, από 101,2 το 2021 σε 120,9 το 2025, χωρίς ενδιάμεση αποκλιμάκωση.</a:t>
            </a:r>
          </a:p>
          <a:p>
            <a:pPr marL="171450" indent="-171450">
              <a:lnSpc>
                <a:spcPct val="110000"/>
              </a:lnSpc>
              <a:spcAft>
                <a:spcPts val="600"/>
              </a:spcAft>
              <a:buFont typeface="Wingdings" panose="05000000000000000000" pitchFamily="2" charset="2"/>
              <a:buChar char="§"/>
            </a:pPr>
            <a:r>
              <a:rPr lang="el-GR" sz="1200" b="1">
                <a:solidFill>
                  <a:srgbClr val="1E49E2"/>
                </a:solidFill>
              </a:rPr>
              <a:t>Ισχυρή επιτάχυνση το 2022: </a:t>
            </a:r>
            <a:r>
              <a:rPr lang="el-GR" sz="1100">
                <a:solidFill>
                  <a:schemeClr val="tx2"/>
                </a:solidFill>
              </a:rPr>
              <a:t>Η μεγαλύτερη ετήσια άνοδος καταγράφεται το 2022 (+9,6%), αντανακλώντας την έντονη πληθωριστική πίεση εκείνης της περιόδου.</a:t>
            </a:r>
          </a:p>
          <a:p>
            <a:pPr marL="171450" indent="-171450">
              <a:lnSpc>
                <a:spcPct val="110000"/>
              </a:lnSpc>
              <a:spcAft>
                <a:spcPts val="600"/>
              </a:spcAft>
              <a:buFont typeface="Wingdings" panose="05000000000000000000" pitchFamily="2" charset="2"/>
              <a:buChar char="§"/>
            </a:pPr>
            <a:r>
              <a:rPr lang="el-GR" sz="1200" b="1">
                <a:solidFill>
                  <a:srgbClr val="1E49E2"/>
                </a:solidFill>
              </a:rPr>
              <a:t>Συνεχιζόμενη άνοδος το 2026: </a:t>
            </a:r>
            <a:r>
              <a:rPr lang="el-GR" sz="1100">
                <a:solidFill>
                  <a:schemeClr val="tx2"/>
                </a:solidFill>
              </a:rPr>
              <a:t>Με βάση τα πιο πρόσφατα διαθέσιμα στοιχεία, ο δείκτης καταγράφει αύξηση +3,9% τον Μάρτιο του 2026 σε σχέση με το αντίστοιχο διάστημα του 2025, επιβεβαιώνοντας τη διατηρούμενη ανοδική τάση.</a:t>
            </a:r>
          </a:p>
          <a:p>
            <a:pPr>
              <a:lnSpc>
                <a:spcPct val="110000"/>
              </a:lnSpc>
              <a:spcAft>
                <a:spcPts val="600"/>
              </a:spcAft>
            </a:pPr>
            <a:r>
              <a:rPr lang="el-GR" sz="1100">
                <a:solidFill>
                  <a:schemeClr val="tx2"/>
                </a:solidFill>
              </a:rPr>
              <a:t>Ο πόλεμος στην Ουκρανία και οι διεθνείς γεωπολιτικές εντάσεις οδήγησαν σε σημαντική άνοδο των τιμών της ενέργειας και των πρώτων υλών, επιβαρύνοντας το κόστος παραγωγής και μεταφορών. Επιπλέον, η επεκτατική δημοσιονομική και νομισματική πολιτική των προηγούμενων ετών ενίσχυσε τη ρευστότητα στην οικονομία, συμβάλλοντας στη διατήρηση πληθωριστικών πιέσεων. </a:t>
            </a:r>
          </a:p>
        </p:txBody>
      </p:sp>
      <p:graphicFrame>
        <p:nvGraphicFramePr>
          <p:cNvPr id="4" name="Chart 3">
            <a:extLst>
              <a:ext uri="{FF2B5EF4-FFF2-40B4-BE49-F238E27FC236}">
                <a16:creationId xmlns:a16="http://schemas.microsoft.com/office/drawing/2014/main" id="{EEADD836-F7D1-20EB-0F70-6492A07A0E49}"/>
              </a:ext>
            </a:extLst>
          </p:cNvPr>
          <p:cNvGraphicFramePr>
            <a:graphicFrameLocks/>
          </p:cNvGraphicFramePr>
          <p:nvPr>
            <p:extLst>
              <p:ext uri="{D42A27DB-BD31-4B8C-83A1-F6EECF244321}">
                <p14:modId xmlns:p14="http://schemas.microsoft.com/office/powerpoint/2010/main" val="341181870"/>
              </p:ext>
            </p:extLst>
          </p:nvPr>
        </p:nvGraphicFramePr>
        <p:xfrm>
          <a:off x="5098805" y="1926001"/>
          <a:ext cx="6237092" cy="32106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A5D071F-0856-5CF5-1134-3CA41479C440}"/>
              </a:ext>
            </a:extLst>
          </p:cNvPr>
          <p:cNvSpPr txBox="1"/>
          <p:nvPr/>
        </p:nvSpPr>
        <p:spPr>
          <a:xfrm>
            <a:off x="5232681" y="5093400"/>
            <a:ext cx="2273108" cy="189762"/>
          </a:xfrm>
          <a:prstGeom prst="rect">
            <a:avLst/>
          </a:prstGeom>
        </p:spPr>
        <p:txBody>
          <a:bodyPr vert="horz" wrap="square" lIns="0" tIns="0" rIns="0" bIns="0" rtlCol="0" anchor="t" anchorCtr="0">
            <a:noAutofit/>
          </a:bodyPr>
          <a:lstStyle/>
          <a:p>
            <a:pPr algn="l">
              <a:spcAft>
                <a:spcPts val="600"/>
              </a:spcAft>
            </a:pPr>
            <a:r>
              <a:rPr lang="el-GR" sz="1100" b="1">
                <a:solidFill>
                  <a:schemeClr val="tx2"/>
                </a:solidFill>
              </a:rPr>
              <a:t>Έτος Βάσης: 2020=100.0</a:t>
            </a:r>
          </a:p>
        </p:txBody>
      </p:sp>
      <p:sp>
        <p:nvSpPr>
          <p:cNvPr id="8" name="TextBox 7">
            <a:extLst>
              <a:ext uri="{FF2B5EF4-FFF2-40B4-BE49-F238E27FC236}">
                <a16:creationId xmlns:a16="http://schemas.microsoft.com/office/drawing/2014/main" id="{5D9B2CE2-2DCE-3BC3-A46D-E427A12C86C8}"/>
              </a:ext>
            </a:extLst>
          </p:cNvPr>
          <p:cNvSpPr txBox="1"/>
          <p:nvPr/>
        </p:nvSpPr>
        <p:spPr>
          <a:xfrm>
            <a:off x="5269770" y="5298027"/>
            <a:ext cx="1238200" cy="189762"/>
          </a:xfrm>
          <a:prstGeom prst="rect">
            <a:avLst/>
          </a:prstGeom>
        </p:spPr>
        <p:txBody>
          <a:bodyPr vert="horz" wrap="square" lIns="0" tIns="0" rIns="0" bIns="0" rtlCol="0" anchor="t" anchorCtr="0">
            <a:noAutofit/>
          </a:bodyPr>
          <a:lstStyle/>
          <a:p>
            <a:pPr algn="l">
              <a:spcAft>
                <a:spcPts val="600"/>
              </a:spcAft>
            </a:pPr>
            <a:r>
              <a:rPr lang="el-GR" sz="1100" b="1">
                <a:solidFill>
                  <a:schemeClr val="tx2"/>
                </a:solidFill>
              </a:rPr>
              <a:t>Πηγή: ΕΛ.ΣΤΑΤ</a:t>
            </a:r>
          </a:p>
        </p:txBody>
      </p:sp>
      <p:sp>
        <p:nvSpPr>
          <p:cNvPr id="5" name="Title 2">
            <a:extLst>
              <a:ext uri="{FF2B5EF4-FFF2-40B4-BE49-F238E27FC236}">
                <a16:creationId xmlns:a16="http://schemas.microsoft.com/office/drawing/2014/main" id="{488062B5-D865-D6C0-545A-159DA512F35D}"/>
              </a:ext>
            </a:extLst>
          </p:cNvPr>
          <p:cNvSpPr txBox="1">
            <a:spLocks/>
          </p:cNvSpPr>
          <p:nvPr/>
        </p:nvSpPr>
        <p:spPr>
          <a:xfrm>
            <a:off x="995364" y="431800"/>
            <a:ext cx="4289868"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r>
              <a:rPr lang="el-GR" sz="4000" b="1">
                <a:latin typeface="KPMG Greek Bold" panose="020B0803030202040204" pitchFamily="34" charset="0"/>
              </a:rPr>
              <a:t>Πληθωρισμός</a:t>
            </a:r>
            <a:endParaRPr lang="el-GR" sz="4000">
              <a:latin typeface="KPMG Greek Bold" panose="020B0803030202040204" pitchFamily="34" charset="0"/>
              <a:ea typeface="Adobe Song Std L" panose="02020300000000000000" pitchFamily="18" charset="-128"/>
              <a:cs typeface="Arial" panose="020B0604020202020204" pitchFamily="34" charset="0"/>
            </a:endParaRPr>
          </a:p>
        </p:txBody>
      </p:sp>
      <p:sp>
        <p:nvSpPr>
          <p:cNvPr id="2" name="TextBox 1">
            <a:extLst>
              <a:ext uri="{FF2B5EF4-FFF2-40B4-BE49-F238E27FC236}">
                <a16:creationId xmlns:a16="http://schemas.microsoft.com/office/drawing/2014/main" id="{0D701DC9-81FC-3362-E793-44FFDDA8E511}"/>
              </a:ext>
            </a:extLst>
          </p:cNvPr>
          <p:cNvSpPr txBox="1"/>
          <p:nvPr/>
        </p:nvSpPr>
        <p:spPr>
          <a:xfrm>
            <a:off x="5232681" y="1329107"/>
            <a:ext cx="5912559" cy="189762"/>
          </a:xfrm>
          <a:prstGeom prst="rect">
            <a:avLst/>
          </a:prstGeom>
        </p:spPr>
        <p:txBody>
          <a:bodyPr vert="horz" wrap="square" lIns="0" tIns="0" rIns="0" bIns="0" rtlCol="0" anchor="t" anchorCtr="0">
            <a:noAutofit/>
          </a:bodyPr>
          <a:lstStyle/>
          <a:p>
            <a:pPr>
              <a:spcAft>
                <a:spcPts val="600"/>
              </a:spcAft>
            </a:pPr>
            <a:r>
              <a:rPr lang="el-GR" sz="2400">
                <a:solidFill>
                  <a:srgbClr val="00338D"/>
                </a:solidFill>
                <a:latin typeface="KPMG Greek Bold" panose="020B0803030202040204" pitchFamily="34" charset="0"/>
              </a:rPr>
              <a:t>Εξέλιξη ετήσιων μεταβολών Γενικού Δείκτη Τιμών Καταναλωτή</a:t>
            </a:r>
            <a:endParaRPr lang="el-GR" sz="2400" b="1">
              <a:solidFill>
                <a:srgbClr val="00338D"/>
              </a:solidFill>
              <a:latin typeface="KPMG Greek Bold" panose="020B0803030202040204" pitchFamily="34" charset="0"/>
            </a:endParaRPr>
          </a:p>
        </p:txBody>
      </p:sp>
    </p:spTree>
    <p:extLst>
      <p:ext uri="{BB962C8B-B14F-4D97-AF65-F5344CB8AC3E}">
        <p14:creationId xmlns:p14="http://schemas.microsoft.com/office/powerpoint/2010/main" val="420781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746D600-624A-44C3-BC7C-589D312DB96A}"/>
              </a:ext>
            </a:extLst>
          </p:cNvPr>
          <p:cNvCxnSpPr>
            <a:cxnSpLocks/>
          </p:cNvCxnSpPr>
          <p:nvPr/>
        </p:nvCxnSpPr>
        <p:spPr>
          <a:xfrm>
            <a:off x="995363" y="3429000"/>
            <a:ext cx="10204450" cy="0"/>
          </a:xfrm>
          <a:prstGeom prst="line">
            <a:avLst/>
          </a:prstGeom>
          <a:ln w="38100" cap="sq">
            <a:gradFill>
              <a:gsLst>
                <a:gs pos="0">
                  <a:srgbClr val="701FEA"/>
                </a:gs>
                <a:gs pos="100000">
                  <a:srgbClr val="1E49E2"/>
                </a:gs>
              </a:gsLst>
              <a:lin ang="5400000" scaled="1"/>
            </a:gradFill>
            <a:miter lim="800000"/>
            <a:tailEnd type="arrow"/>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E02EC3E-628A-44B1-B5D4-6FC55D5C417A}"/>
              </a:ext>
            </a:extLst>
          </p:cNvPr>
          <p:cNvSpPr/>
          <p:nvPr/>
        </p:nvSpPr>
        <p:spPr>
          <a:xfrm>
            <a:off x="1881226"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7" name="Oval 6">
            <a:extLst>
              <a:ext uri="{FF2B5EF4-FFF2-40B4-BE49-F238E27FC236}">
                <a16:creationId xmlns:a16="http://schemas.microsoft.com/office/drawing/2014/main" id="{B42A4E46-C968-4AF0-B34D-FCF36EAB815C}"/>
              </a:ext>
            </a:extLst>
          </p:cNvPr>
          <p:cNvSpPr/>
          <p:nvPr/>
        </p:nvSpPr>
        <p:spPr>
          <a:xfrm>
            <a:off x="2903604"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3" name="TextBox 12">
            <a:extLst>
              <a:ext uri="{FF2B5EF4-FFF2-40B4-BE49-F238E27FC236}">
                <a16:creationId xmlns:a16="http://schemas.microsoft.com/office/drawing/2014/main" id="{708C9A65-83BC-499E-8A0B-8E018A95F235}"/>
              </a:ext>
            </a:extLst>
          </p:cNvPr>
          <p:cNvSpPr txBox="1"/>
          <p:nvPr/>
        </p:nvSpPr>
        <p:spPr>
          <a:xfrm>
            <a:off x="2170799" y="3799600"/>
            <a:ext cx="2175702" cy="2316724"/>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l-GR" sz="2400" b="1" dirty="0">
                <a:gradFill>
                  <a:gsLst>
                    <a:gs pos="0">
                      <a:srgbClr val="701FEA"/>
                    </a:gs>
                    <a:gs pos="100000">
                      <a:srgbClr val="1E49E2"/>
                    </a:gs>
                  </a:gsLst>
                  <a:lin ang="5400000" scaled="1"/>
                </a:gradFill>
                <a:latin typeface="KPMG Greek Bold" panose="020B0803030202040204" pitchFamily="34" charset="0"/>
              </a:rPr>
              <a:t>2020</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b="1" dirty="0">
                <a:solidFill>
                  <a:schemeClr val="tx2"/>
                </a:solidFill>
              </a:rPr>
              <a:t>Covid-19 Πανδημία </a:t>
            </a:r>
          </a:p>
          <a:p>
            <a:pPr marL="171450" indent="-171450">
              <a:lnSpc>
                <a:spcPct val="110000"/>
              </a:lnSpc>
              <a:spcAft>
                <a:spcPts val="300"/>
              </a:spcAft>
              <a:buFont typeface="Arial" panose="020B0604020202020204" pitchFamily="34" charset="0"/>
              <a:buChar char="•"/>
              <a:defRPr/>
            </a:pPr>
            <a:r>
              <a:rPr lang="el-GR" sz="1000" dirty="0">
                <a:solidFill>
                  <a:schemeClr val="tx2"/>
                </a:solidFill>
              </a:rPr>
              <a:t>Χαμηλά έσοδα για μήνες - κάλυψη αναγκών μέσω αποθεματικών.</a:t>
            </a:r>
          </a:p>
          <a:p>
            <a:pPr marL="171450" indent="-171450">
              <a:lnSpc>
                <a:spcPct val="110000"/>
              </a:lnSpc>
              <a:spcAft>
                <a:spcPts val="300"/>
              </a:spcAft>
              <a:buFont typeface="Arial" panose="020B0604020202020204" pitchFamily="34" charset="0"/>
              <a:buChar char="•"/>
              <a:defRPr/>
            </a:pPr>
            <a:r>
              <a:rPr lang="el-GR" sz="1000" dirty="0" err="1">
                <a:solidFill>
                  <a:schemeClr val="tx2"/>
                </a:solidFill>
              </a:rPr>
              <a:t>Lockdowns</a:t>
            </a:r>
            <a:r>
              <a:rPr lang="el-GR" sz="1000" dirty="0">
                <a:solidFill>
                  <a:schemeClr val="tx2"/>
                </a:solidFill>
              </a:rPr>
              <a:t> &amp; αναστολή λειτουργίας αγοράς, προκαλώντας ξαφνική έλλειψη ρευστότητας.</a:t>
            </a:r>
          </a:p>
          <a:p>
            <a:pPr marL="171450" indent="-171450">
              <a:lnSpc>
                <a:spcPct val="110000"/>
              </a:lnSpc>
              <a:spcAft>
                <a:spcPts val="300"/>
              </a:spcAft>
              <a:buFont typeface="Arial" panose="020B0604020202020204" pitchFamily="34" charset="0"/>
              <a:buChar char="•"/>
              <a:defRPr/>
            </a:pPr>
            <a:r>
              <a:rPr lang="el-GR" sz="1000" dirty="0">
                <a:solidFill>
                  <a:schemeClr val="tx2"/>
                </a:solidFill>
              </a:rPr>
              <a:t>Μείωση του ΑΕΠ κατά 9,0%. </a:t>
            </a:r>
          </a:p>
          <a:p>
            <a:pPr marL="171450" indent="-171450">
              <a:lnSpc>
                <a:spcPct val="110000"/>
              </a:lnSpc>
              <a:spcAft>
                <a:spcPts val="300"/>
              </a:spcAft>
              <a:buFont typeface="Arial" panose="020B0604020202020204" pitchFamily="34" charset="0"/>
              <a:buChar char="•"/>
              <a:defRPr/>
            </a:pPr>
            <a:r>
              <a:rPr lang="el-GR" sz="1000" dirty="0">
                <a:solidFill>
                  <a:schemeClr val="tx2"/>
                </a:solidFill>
              </a:rPr>
              <a:t>Πτώση εσόδων </a:t>
            </a:r>
            <a:r>
              <a:rPr lang="el-GR" sz="1000" dirty="0" err="1">
                <a:solidFill>
                  <a:schemeClr val="tx2"/>
                </a:solidFill>
              </a:rPr>
              <a:t>ΜμΕ</a:t>
            </a:r>
            <a:r>
              <a:rPr lang="el-GR" sz="1000" dirty="0">
                <a:solidFill>
                  <a:schemeClr val="tx2"/>
                </a:solidFill>
              </a:rPr>
              <a:t> 30%-80% ανάλογα τον κλάδο.</a:t>
            </a:r>
          </a:p>
          <a:p>
            <a:pPr>
              <a:lnSpc>
                <a:spcPct val="110000"/>
              </a:lnSpc>
              <a:spcAft>
                <a:spcPts val="600"/>
              </a:spcAft>
              <a:defRPr/>
            </a:pPr>
            <a:endParaRPr lang="en-GB" sz="1000" dirty="0">
              <a:solidFill>
                <a:schemeClr val="tx2"/>
              </a:solidFill>
            </a:endParaRPr>
          </a:p>
        </p:txBody>
      </p:sp>
      <p:cxnSp>
        <p:nvCxnSpPr>
          <p:cNvPr id="14" name="Straight Connector 13">
            <a:extLst>
              <a:ext uri="{FF2B5EF4-FFF2-40B4-BE49-F238E27FC236}">
                <a16:creationId xmlns:a16="http://schemas.microsoft.com/office/drawing/2014/main" id="{90BEA539-8159-4354-95B1-C6124BB8B6C2}"/>
              </a:ext>
            </a:extLst>
          </p:cNvPr>
          <p:cNvCxnSpPr>
            <a:cxnSpLocks/>
          </p:cNvCxnSpPr>
          <p:nvPr/>
        </p:nvCxnSpPr>
        <p:spPr>
          <a:xfrm>
            <a:off x="2962074" y="1468671"/>
            <a:ext cx="0" cy="176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237DD8-5151-4702-A991-E6B82E42B757}"/>
              </a:ext>
            </a:extLst>
          </p:cNvPr>
          <p:cNvCxnSpPr>
            <a:cxnSpLocks/>
          </p:cNvCxnSpPr>
          <p:nvPr/>
        </p:nvCxnSpPr>
        <p:spPr>
          <a:xfrm>
            <a:off x="1971226" y="3667502"/>
            <a:ext cx="0" cy="212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D326570-705C-4CA3-9FF9-9C5F39609CAB}"/>
              </a:ext>
            </a:extLst>
          </p:cNvPr>
          <p:cNvSpPr/>
          <p:nvPr/>
        </p:nvSpPr>
        <p:spPr>
          <a:xfrm>
            <a:off x="4657857"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3" name="TextBox 22">
            <a:extLst>
              <a:ext uri="{FF2B5EF4-FFF2-40B4-BE49-F238E27FC236}">
                <a16:creationId xmlns:a16="http://schemas.microsoft.com/office/drawing/2014/main" id="{BB89BD70-1C82-4A94-89D2-F5107F728BB7}"/>
              </a:ext>
            </a:extLst>
          </p:cNvPr>
          <p:cNvSpPr txBox="1"/>
          <p:nvPr/>
        </p:nvSpPr>
        <p:spPr>
          <a:xfrm>
            <a:off x="4947430" y="3799600"/>
            <a:ext cx="2260589" cy="2108975"/>
          </a:xfrm>
          <a:prstGeom prst="rect">
            <a:avLst/>
          </a:prstGeom>
          <a:noFill/>
        </p:spPr>
        <p:txBody>
          <a:bodyPr wrap="square" lIns="0" tIns="0" rIns="0" bIns="0" rtlCol="0">
            <a:spAutoFit/>
          </a:bodyPr>
          <a:lstStyle/>
          <a:p>
            <a:pPr>
              <a:lnSpc>
                <a:spcPct val="110000"/>
              </a:lnSpc>
              <a:spcAft>
                <a:spcPts val="300"/>
              </a:spcAft>
              <a:defRPr/>
            </a:pPr>
            <a:r>
              <a:rPr lang="el-GR" sz="2400" b="1">
                <a:gradFill>
                  <a:gsLst>
                    <a:gs pos="0">
                      <a:srgbClr val="701FEA"/>
                    </a:gs>
                    <a:gs pos="100000">
                      <a:srgbClr val="1E49E2"/>
                    </a:gs>
                  </a:gsLst>
                  <a:lin ang="5400000" scaled="1"/>
                </a:gradFill>
                <a:latin typeface="KPMG Greek Bold" panose="020B0803030202040204" pitchFamily="34" charset="0"/>
              </a:rPr>
              <a:t>2022</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1" i="0" u="none" strike="noStrike" kern="1200" cap="none" spc="0" normalizeH="0" baseline="0" noProof="0">
                <a:ln>
                  <a:noFill/>
                </a:ln>
                <a:solidFill>
                  <a:srgbClr val="00338D"/>
                </a:solidFill>
                <a:effectLst/>
                <a:uLnTx/>
                <a:uFillTx/>
                <a:latin typeface="Arial"/>
                <a:ea typeface="+mn-ea"/>
                <a:cs typeface="+mn-cs"/>
              </a:rPr>
              <a:t>Πόλεμος &amp; Ενεργειακή Κρίση</a:t>
            </a:r>
          </a:p>
          <a:p>
            <a:pPr marL="171450" indent="-171450">
              <a:lnSpc>
                <a:spcPct val="110000"/>
              </a:lnSpc>
              <a:spcAft>
                <a:spcPts val="300"/>
              </a:spcAft>
              <a:buFont typeface="Arial" panose="020B0604020202020204" pitchFamily="34" charset="0"/>
              <a:buChar char="•"/>
              <a:defRPr/>
            </a:pPr>
            <a:r>
              <a:rPr lang="el-GR" sz="1000">
                <a:solidFill>
                  <a:schemeClr val="tx2"/>
                </a:solidFill>
              </a:rPr>
              <a:t>Γεωπολιτική αστάθεια λόγω εισβολής της Ρωσίας στην Ουκρανία.</a:t>
            </a:r>
            <a:endParaRPr lang="en-US" sz="1000">
              <a:solidFill>
                <a:schemeClr val="tx2"/>
              </a:solidFill>
            </a:endParaRPr>
          </a:p>
          <a:p>
            <a:pPr marL="171450" indent="-171450">
              <a:lnSpc>
                <a:spcPct val="110000"/>
              </a:lnSpc>
              <a:spcAft>
                <a:spcPts val="300"/>
              </a:spcAft>
              <a:buFont typeface="Arial" panose="020B0604020202020204" pitchFamily="34" charset="0"/>
              <a:buChar char="•"/>
              <a:defRPr/>
            </a:pPr>
            <a:r>
              <a:rPr lang="el-GR" sz="1000">
                <a:solidFill>
                  <a:schemeClr val="tx2"/>
                </a:solidFill>
              </a:rPr>
              <a:t>Έντονη αύξηση ενεργειακού κόστους (+60-100%).</a:t>
            </a:r>
            <a:endParaRPr lang="en-US" sz="1000">
              <a:solidFill>
                <a:schemeClr val="tx2"/>
              </a:solidFill>
            </a:endParaRPr>
          </a:p>
          <a:p>
            <a:pPr marL="171450" indent="-171450">
              <a:lnSpc>
                <a:spcPct val="110000"/>
              </a:lnSpc>
              <a:spcAft>
                <a:spcPts val="300"/>
              </a:spcAft>
              <a:buFont typeface="Arial" panose="020B0604020202020204" pitchFamily="34" charset="0"/>
              <a:buChar char="•"/>
              <a:defRPr/>
            </a:pPr>
            <a:r>
              <a:rPr lang="el-GR" sz="1000">
                <a:solidFill>
                  <a:schemeClr val="tx2"/>
                </a:solidFill>
              </a:rPr>
              <a:t>Πληθωριστικές πιέσεις (9-10%).</a:t>
            </a:r>
          </a:p>
          <a:p>
            <a:pPr marL="171450" indent="-171450">
              <a:lnSpc>
                <a:spcPct val="110000"/>
              </a:lnSpc>
              <a:spcAft>
                <a:spcPts val="300"/>
              </a:spcAft>
              <a:buFont typeface="Arial" panose="020B0604020202020204" pitchFamily="34" charset="0"/>
              <a:buChar char="•"/>
              <a:defRPr/>
            </a:pPr>
            <a:r>
              <a:rPr lang="el-GR" sz="1000">
                <a:solidFill>
                  <a:schemeClr val="tx2"/>
                </a:solidFill>
              </a:rPr>
              <a:t>Περιορισμένο περιθώριο κέρδους λόγω αδυναμίας μετακύλισης του κόστους.</a:t>
            </a:r>
          </a:p>
        </p:txBody>
      </p:sp>
      <p:cxnSp>
        <p:nvCxnSpPr>
          <p:cNvPr id="24" name="Straight Connector 23">
            <a:extLst>
              <a:ext uri="{FF2B5EF4-FFF2-40B4-BE49-F238E27FC236}">
                <a16:creationId xmlns:a16="http://schemas.microsoft.com/office/drawing/2014/main" id="{4050F67A-EEC5-49CB-BE7A-4B1A8B237CF1}"/>
              </a:ext>
            </a:extLst>
          </p:cNvPr>
          <p:cNvCxnSpPr>
            <a:cxnSpLocks/>
          </p:cNvCxnSpPr>
          <p:nvPr/>
        </p:nvCxnSpPr>
        <p:spPr>
          <a:xfrm>
            <a:off x="4747857" y="3667502"/>
            <a:ext cx="0" cy="212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9451A87-7DE9-41B2-AA58-7592E81DA59A}"/>
              </a:ext>
            </a:extLst>
          </p:cNvPr>
          <p:cNvSpPr/>
          <p:nvPr/>
        </p:nvSpPr>
        <p:spPr>
          <a:xfrm>
            <a:off x="5861538"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cxnSp>
        <p:nvCxnSpPr>
          <p:cNvPr id="29" name="Straight Connector 28">
            <a:extLst>
              <a:ext uri="{FF2B5EF4-FFF2-40B4-BE49-F238E27FC236}">
                <a16:creationId xmlns:a16="http://schemas.microsoft.com/office/drawing/2014/main" id="{E2526D64-91B2-454B-9A2B-F6B6AB799DE9}"/>
              </a:ext>
            </a:extLst>
          </p:cNvPr>
          <p:cNvCxnSpPr>
            <a:cxnSpLocks/>
          </p:cNvCxnSpPr>
          <p:nvPr/>
        </p:nvCxnSpPr>
        <p:spPr>
          <a:xfrm>
            <a:off x="5920008" y="1468671"/>
            <a:ext cx="0" cy="176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36593DAF-3AD4-4B6E-922D-D42287B32DDD}"/>
              </a:ext>
            </a:extLst>
          </p:cNvPr>
          <p:cNvSpPr/>
          <p:nvPr/>
        </p:nvSpPr>
        <p:spPr>
          <a:xfrm>
            <a:off x="8490438"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cxnSp>
        <p:nvCxnSpPr>
          <p:cNvPr id="32" name="Straight Connector 31">
            <a:extLst>
              <a:ext uri="{FF2B5EF4-FFF2-40B4-BE49-F238E27FC236}">
                <a16:creationId xmlns:a16="http://schemas.microsoft.com/office/drawing/2014/main" id="{E6BD584A-1343-4E44-A8A3-55E071C08C1E}"/>
              </a:ext>
            </a:extLst>
          </p:cNvPr>
          <p:cNvCxnSpPr>
            <a:cxnSpLocks/>
          </p:cNvCxnSpPr>
          <p:nvPr/>
        </p:nvCxnSpPr>
        <p:spPr>
          <a:xfrm>
            <a:off x="8580438" y="1468671"/>
            <a:ext cx="0" cy="176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B9302C0C-FD12-4D20-9539-6B8002CD8C30}"/>
              </a:ext>
            </a:extLst>
          </p:cNvPr>
          <p:cNvSpPr/>
          <p:nvPr/>
        </p:nvSpPr>
        <p:spPr>
          <a:xfrm>
            <a:off x="7519375" y="3339000"/>
            <a:ext cx="180000" cy="180000"/>
          </a:xfrm>
          <a:prstGeom prst="ellipse">
            <a:avLst/>
          </a:prstGeom>
          <a:solidFill>
            <a:srgbClr val="76D2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35" name="TextBox 34">
            <a:extLst>
              <a:ext uri="{FF2B5EF4-FFF2-40B4-BE49-F238E27FC236}">
                <a16:creationId xmlns:a16="http://schemas.microsoft.com/office/drawing/2014/main" id="{F40ADBE0-6EF5-4E0A-8812-3FC1E4345C45}"/>
              </a:ext>
            </a:extLst>
          </p:cNvPr>
          <p:cNvSpPr txBox="1"/>
          <p:nvPr/>
        </p:nvSpPr>
        <p:spPr>
          <a:xfrm>
            <a:off x="7808947" y="3799600"/>
            <a:ext cx="2901087" cy="2108975"/>
          </a:xfrm>
          <a:prstGeom prst="rect">
            <a:avLst/>
          </a:prstGeom>
          <a:noFill/>
        </p:spPr>
        <p:txBody>
          <a:bodyPr wrap="square" lIns="0" tIns="0" rIns="0" bIns="0" rtlCol="0">
            <a:spAutoFit/>
          </a:bodyPr>
          <a:lstStyle/>
          <a:p>
            <a:pPr>
              <a:lnSpc>
                <a:spcPct val="110000"/>
              </a:lnSpc>
              <a:spcAft>
                <a:spcPts val="300"/>
              </a:spcAft>
              <a:defRPr/>
            </a:pPr>
            <a:r>
              <a:rPr lang="el-GR" sz="2400" b="1">
                <a:gradFill>
                  <a:gsLst>
                    <a:gs pos="0">
                      <a:srgbClr val="701FEA"/>
                    </a:gs>
                    <a:gs pos="100000">
                      <a:srgbClr val="1E49E2"/>
                    </a:gs>
                  </a:gsLst>
                  <a:lin ang="5400000" scaled="1"/>
                </a:gradFill>
                <a:latin typeface="KPMG Greek Bold" panose="020B0803030202040204" pitchFamily="34" charset="0"/>
              </a:rPr>
              <a:t>2024</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b="1">
                <a:solidFill>
                  <a:srgbClr val="00338D"/>
                </a:solidFill>
                <a:latin typeface="Arial"/>
              </a:rPr>
              <a:t>Σταθεροποίηση με περιορισμούς</a:t>
            </a:r>
          </a:p>
          <a:p>
            <a:pPr marL="171450" indent="-171450">
              <a:lnSpc>
                <a:spcPct val="110000"/>
              </a:lnSpc>
              <a:spcAft>
                <a:spcPts val="300"/>
              </a:spcAft>
              <a:buFont typeface="Arial" panose="020B0604020202020204" pitchFamily="34" charset="0"/>
              <a:buChar char="•"/>
              <a:defRPr/>
            </a:pPr>
            <a:r>
              <a:rPr lang="el-GR" sz="1000">
                <a:solidFill>
                  <a:schemeClr val="tx2"/>
                </a:solidFill>
              </a:rPr>
              <a:t>Αποκλιμάκωση πληθωρισμού ~ </a:t>
            </a:r>
            <a:r>
              <a:rPr lang="en-US" sz="1000">
                <a:solidFill>
                  <a:schemeClr val="tx2"/>
                </a:solidFill>
              </a:rPr>
              <a:t>3%                   </a:t>
            </a:r>
            <a:r>
              <a:rPr lang="el-GR" sz="1000">
                <a:solidFill>
                  <a:schemeClr val="tx2"/>
                </a:solidFill>
              </a:rPr>
              <a:t>(-0,7 π.μ. έναντι 2023).</a:t>
            </a:r>
            <a:endParaRPr lang="en-US" sz="1000">
              <a:solidFill>
                <a:schemeClr val="tx2"/>
              </a:solidFill>
            </a:endParaRPr>
          </a:p>
          <a:p>
            <a:pPr marL="171450" indent="-171450">
              <a:lnSpc>
                <a:spcPct val="110000"/>
              </a:lnSpc>
              <a:spcAft>
                <a:spcPts val="300"/>
              </a:spcAft>
              <a:buFont typeface="Arial" panose="020B0604020202020204" pitchFamily="34" charset="0"/>
              <a:buChar char="•"/>
              <a:defRPr/>
            </a:pPr>
            <a:r>
              <a:rPr lang="el-GR" sz="1000">
                <a:solidFill>
                  <a:schemeClr val="tx2"/>
                </a:solidFill>
              </a:rPr>
              <a:t>Οικονομική ανάπτυξη με σταθερότητα </a:t>
            </a:r>
            <a:r>
              <a:rPr lang="en-US" sz="1000">
                <a:solidFill>
                  <a:schemeClr val="tx2"/>
                </a:solidFill>
              </a:rPr>
              <a:t>        </a:t>
            </a:r>
            <a:r>
              <a:rPr lang="el-GR" sz="1000">
                <a:solidFill>
                  <a:schemeClr val="tx2"/>
                </a:solidFill>
              </a:rPr>
              <a:t>(</a:t>
            </a:r>
            <a:r>
              <a:rPr lang="en-US" sz="1000">
                <a:solidFill>
                  <a:schemeClr val="tx2"/>
                </a:solidFill>
              </a:rPr>
              <a:t>+2%</a:t>
            </a:r>
            <a:r>
              <a:rPr lang="el-GR" sz="1000">
                <a:solidFill>
                  <a:schemeClr val="tx2"/>
                </a:solidFill>
              </a:rPr>
              <a:t> ΑΕΠ).</a:t>
            </a:r>
          </a:p>
          <a:p>
            <a:pPr marL="171450" indent="-171450">
              <a:lnSpc>
                <a:spcPct val="110000"/>
              </a:lnSpc>
              <a:spcAft>
                <a:spcPts val="300"/>
              </a:spcAft>
              <a:buFont typeface="Arial" panose="020B0604020202020204" pitchFamily="34" charset="0"/>
              <a:buChar char="•"/>
              <a:defRPr/>
            </a:pPr>
            <a:r>
              <a:rPr lang="el-GR" sz="1000">
                <a:solidFill>
                  <a:schemeClr val="tx2"/>
                </a:solidFill>
              </a:rPr>
              <a:t>Σταδιακή αποκλιμάκωση ενεργειακού κόστους, παραμένει όμως σε σχετικά υψηλά επίπεδα.</a:t>
            </a:r>
          </a:p>
          <a:p>
            <a:pPr marL="171450" indent="-171450">
              <a:lnSpc>
                <a:spcPct val="110000"/>
              </a:lnSpc>
              <a:spcAft>
                <a:spcPts val="300"/>
              </a:spcAft>
              <a:buFont typeface="Arial" panose="020B0604020202020204" pitchFamily="34" charset="0"/>
              <a:buChar char="•"/>
              <a:defRPr/>
            </a:pPr>
            <a:r>
              <a:rPr lang="el-GR" sz="1000">
                <a:solidFill>
                  <a:schemeClr val="tx2"/>
                </a:solidFill>
              </a:rPr>
              <a:t>Αύξηση εσόδων, με την κερδοφορία να παραμένει υπό πίεση.</a:t>
            </a:r>
          </a:p>
        </p:txBody>
      </p:sp>
      <p:cxnSp>
        <p:nvCxnSpPr>
          <p:cNvPr id="36" name="Straight Connector 35">
            <a:extLst>
              <a:ext uri="{FF2B5EF4-FFF2-40B4-BE49-F238E27FC236}">
                <a16:creationId xmlns:a16="http://schemas.microsoft.com/office/drawing/2014/main" id="{058A4859-106D-4E6D-B5ED-8822C7CE1E3A}"/>
              </a:ext>
            </a:extLst>
          </p:cNvPr>
          <p:cNvCxnSpPr>
            <a:cxnSpLocks/>
          </p:cNvCxnSpPr>
          <p:nvPr/>
        </p:nvCxnSpPr>
        <p:spPr>
          <a:xfrm>
            <a:off x="7609375" y="3667502"/>
            <a:ext cx="0" cy="2124000"/>
          </a:xfrm>
          <a:prstGeom prst="line">
            <a:avLst/>
          </a:prstGeom>
          <a:ln w="12700">
            <a:solidFill>
              <a:srgbClr val="00B8F5"/>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939B8C-2CEB-F0BB-F5E6-D01155113BFE}"/>
              </a:ext>
            </a:extLst>
          </p:cNvPr>
          <p:cNvGrpSpPr/>
          <p:nvPr/>
        </p:nvGrpSpPr>
        <p:grpSpPr>
          <a:xfrm>
            <a:off x="3141380" y="1387474"/>
            <a:ext cx="7955626" cy="1901226"/>
            <a:chOff x="3141380" y="1649924"/>
            <a:chExt cx="7955626" cy="1901226"/>
          </a:xfrm>
        </p:grpSpPr>
        <p:sp>
          <p:nvSpPr>
            <p:cNvPr id="15" name="TextBox 14">
              <a:extLst>
                <a:ext uri="{FF2B5EF4-FFF2-40B4-BE49-F238E27FC236}">
                  <a16:creationId xmlns:a16="http://schemas.microsoft.com/office/drawing/2014/main" id="{D07CE976-9E8F-4CB8-BF91-B7C886DCC65C}"/>
                </a:ext>
              </a:extLst>
            </p:cNvPr>
            <p:cNvSpPr txBox="1"/>
            <p:nvPr/>
          </p:nvSpPr>
          <p:spPr>
            <a:xfrm>
              <a:off x="3141380" y="1654922"/>
              <a:ext cx="1996307" cy="1562672"/>
            </a:xfrm>
            <a:prstGeom prst="rect">
              <a:avLst/>
            </a:prstGeom>
            <a:noFill/>
          </p:spPr>
          <p:txBody>
            <a:bodyPr wrap="square" lIns="0" tIns="0" rIns="0" bIns="0" rtlCol="0">
              <a:spAutoFit/>
            </a:bodyPr>
            <a:lstStyle/>
            <a:p>
              <a:pPr>
                <a:lnSpc>
                  <a:spcPct val="110000"/>
                </a:lnSpc>
                <a:spcAft>
                  <a:spcPts val="300"/>
                </a:spcAft>
                <a:defRPr/>
              </a:pPr>
              <a:r>
                <a:rPr lang="en-GB" sz="2400" b="1">
                  <a:gradFill>
                    <a:gsLst>
                      <a:gs pos="0">
                        <a:srgbClr val="701FEA"/>
                      </a:gs>
                      <a:gs pos="100000">
                        <a:srgbClr val="1E49E2"/>
                      </a:gs>
                    </a:gsLst>
                    <a:lin ang="5400000" scaled="1"/>
                  </a:gradFill>
                  <a:latin typeface="KPMG Greek Bold" panose="020B0803030202040204" pitchFamily="34" charset="0"/>
                </a:rPr>
                <a:t>202</a:t>
              </a:r>
              <a:r>
                <a:rPr lang="el-GR" sz="2400" b="1">
                  <a:gradFill>
                    <a:gsLst>
                      <a:gs pos="0">
                        <a:srgbClr val="701FEA"/>
                      </a:gs>
                      <a:gs pos="100000">
                        <a:srgbClr val="1E49E2"/>
                      </a:gs>
                    </a:gsLst>
                    <a:lin ang="5400000" scaled="1"/>
                  </a:gradFill>
                  <a:latin typeface="KPMG Greek Bold" panose="020B0803030202040204" pitchFamily="34" charset="0"/>
                </a:rPr>
                <a:t>1</a:t>
              </a: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l-GR" sz="1000" b="1" i="0" u="none" strike="noStrike" kern="1200" cap="none" spc="0" normalizeH="0" baseline="0" noProof="0">
                  <a:ln>
                    <a:noFill/>
                  </a:ln>
                  <a:solidFill>
                    <a:srgbClr val="00338D"/>
                  </a:solidFill>
                  <a:effectLst/>
                  <a:uLnTx/>
                  <a:uFillTx/>
                  <a:latin typeface="Arial"/>
                  <a:ea typeface="+mn-ea"/>
                  <a:cs typeface="+mn-cs"/>
                </a:rPr>
                <a:t>Άνοιγμα </a:t>
              </a:r>
              <a:r>
                <a:rPr lang="el-GR" sz="1000" b="1">
                  <a:solidFill>
                    <a:srgbClr val="00338D"/>
                  </a:solidFill>
                  <a:latin typeface="Arial"/>
                </a:rPr>
                <a:t>Ο</a:t>
              </a:r>
              <a:r>
                <a:rPr kumimoji="0" lang="el-GR" sz="1000" b="1" i="0" u="none" strike="noStrike" kern="1200" cap="none" spc="0" normalizeH="0" baseline="0" noProof="0">
                  <a:ln>
                    <a:noFill/>
                  </a:ln>
                  <a:solidFill>
                    <a:srgbClr val="00338D"/>
                  </a:solidFill>
                  <a:effectLst/>
                  <a:uLnTx/>
                  <a:uFillTx/>
                  <a:latin typeface="Arial"/>
                  <a:ea typeface="+mn-ea"/>
                  <a:cs typeface="+mn-cs"/>
                </a:rPr>
                <a:t>ικονομίας</a:t>
              </a:r>
              <a:endParaRPr kumimoji="0" lang="en-GB" sz="1000" b="1" i="0" u="none" strike="noStrike" kern="1200" cap="none" spc="0" normalizeH="0" baseline="0" noProof="0">
                <a:ln>
                  <a:noFill/>
                </a:ln>
                <a:solidFill>
                  <a:srgbClr val="00338D"/>
                </a:solidFill>
                <a:effectLst/>
                <a:uLnTx/>
                <a:uFillTx/>
                <a:latin typeface="Arial"/>
                <a:ea typeface="+mn-ea"/>
                <a:cs typeface="+mn-cs"/>
              </a:endParaRPr>
            </a:p>
            <a:p>
              <a:pPr marL="171450" marR="0" lvl="0" indent="-171450" fontAlgn="auto">
                <a:lnSpc>
                  <a:spcPct val="110000"/>
                </a:lnSpc>
                <a:spcBef>
                  <a:spcPts val="0"/>
                </a:spcBef>
                <a:spcAft>
                  <a:spcPts val="300"/>
                </a:spcAft>
                <a:buClrTx/>
                <a:buSzTx/>
                <a:buFont typeface="Arial" panose="020B0604020202020204" pitchFamily="34" charset="0"/>
                <a:buChar char="•"/>
                <a:tabLst/>
                <a:defRPr/>
              </a:pPr>
              <a:r>
                <a:rPr lang="el-GR" sz="1000">
                  <a:solidFill>
                    <a:schemeClr val="tx2"/>
                  </a:solidFill>
                </a:rPr>
                <a:t>Ισχυρή τουριστική ανάκαμψη.</a:t>
              </a:r>
            </a:p>
            <a:p>
              <a:pPr marL="171450" marR="0" lvl="0" indent="-171450" fontAlgn="auto">
                <a:lnSpc>
                  <a:spcPct val="110000"/>
                </a:lnSpc>
                <a:spcBef>
                  <a:spcPts val="0"/>
                </a:spcBef>
                <a:spcAft>
                  <a:spcPts val="300"/>
                </a:spcAft>
                <a:buClrTx/>
                <a:buSzTx/>
                <a:buFont typeface="Arial" panose="020B0604020202020204" pitchFamily="34" charset="0"/>
                <a:buChar char="•"/>
                <a:tabLst/>
                <a:defRPr/>
              </a:pPr>
              <a:r>
                <a:rPr lang="el-GR" sz="1000">
                  <a:solidFill>
                    <a:schemeClr val="tx2"/>
                  </a:solidFill>
                </a:rPr>
                <a:t>Στηριζόμενη ανάπτυξη μέσω Ευρωπαϊκών πόρων  (€30δισ.) </a:t>
              </a:r>
            </a:p>
            <a:p>
              <a:pPr marL="171450" marR="0" lvl="0" indent="-171450" fontAlgn="auto">
                <a:lnSpc>
                  <a:spcPct val="110000"/>
                </a:lnSpc>
                <a:spcBef>
                  <a:spcPts val="0"/>
                </a:spcBef>
                <a:spcAft>
                  <a:spcPts val="300"/>
                </a:spcAft>
                <a:buClrTx/>
                <a:buSzTx/>
                <a:buFont typeface="Arial" panose="020B0604020202020204" pitchFamily="34" charset="0"/>
                <a:buChar char="•"/>
                <a:tabLst/>
                <a:defRPr/>
              </a:pPr>
              <a:r>
                <a:rPr lang="el-GR" sz="1000">
                  <a:solidFill>
                    <a:schemeClr val="tx2"/>
                  </a:solidFill>
                </a:rPr>
                <a:t>Βελτίωση βασισμένη σε στήριξη και επιδοτήσεις.</a:t>
              </a:r>
              <a:endParaRPr lang="en-GB" sz="1000">
                <a:solidFill>
                  <a:schemeClr val="tx2"/>
                </a:solidFill>
              </a:endParaRPr>
            </a:p>
          </p:txBody>
        </p:sp>
        <p:sp>
          <p:nvSpPr>
            <p:cNvPr id="30" name="TextBox 29">
              <a:extLst>
                <a:ext uri="{FF2B5EF4-FFF2-40B4-BE49-F238E27FC236}">
                  <a16:creationId xmlns:a16="http://schemas.microsoft.com/office/drawing/2014/main" id="{4295F001-F147-4263-A327-F03C72B242F8}"/>
                </a:ext>
              </a:extLst>
            </p:cNvPr>
            <p:cNvSpPr txBox="1"/>
            <p:nvPr/>
          </p:nvSpPr>
          <p:spPr>
            <a:xfrm>
              <a:off x="6099315" y="1654922"/>
              <a:ext cx="2186846" cy="1562672"/>
            </a:xfrm>
            <a:prstGeom prst="rect">
              <a:avLst/>
            </a:prstGeom>
            <a:noFill/>
          </p:spPr>
          <p:txBody>
            <a:bodyPr wrap="square" lIns="0" tIns="0" rIns="0" bIns="0" rtlCol="0">
              <a:spAutoFit/>
            </a:bodyPr>
            <a:lstStyle/>
            <a:p>
              <a:pPr>
                <a:lnSpc>
                  <a:spcPct val="110000"/>
                </a:lnSpc>
                <a:spcAft>
                  <a:spcPts val="300"/>
                </a:spcAft>
                <a:defRPr/>
              </a:pPr>
              <a:r>
                <a:rPr lang="el-GR" sz="2400" b="1">
                  <a:gradFill>
                    <a:gsLst>
                      <a:gs pos="0">
                        <a:srgbClr val="701FEA"/>
                      </a:gs>
                      <a:gs pos="100000">
                        <a:srgbClr val="1E49E2"/>
                      </a:gs>
                    </a:gsLst>
                    <a:lin ang="5400000" scaled="1"/>
                  </a:gradFill>
                  <a:latin typeface="KPMG Greek Bold" panose="020B0803030202040204" pitchFamily="34" charset="0"/>
                </a:rPr>
                <a:t>2023</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b="1">
                  <a:solidFill>
                    <a:srgbClr val="00338D"/>
                  </a:solidFill>
                  <a:latin typeface="Arial"/>
                </a:rPr>
                <a:t>Επιτόκια &amp; Πληθωρισμός</a:t>
              </a:r>
            </a:p>
            <a:p>
              <a:pPr marL="171450" indent="-171450">
                <a:lnSpc>
                  <a:spcPct val="110000"/>
                </a:lnSpc>
                <a:spcAft>
                  <a:spcPts val="300"/>
                </a:spcAft>
                <a:buFont typeface="Arial" panose="020B0604020202020204" pitchFamily="34" charset="0"/>
                <a:buChar char="•"/>
                <a:defRPr/>
              </a:pPr>
              <a:r>
                <a:rPr lang="el-GR" sz="1000">
                  <a:solidFill>
                    <a:schemeClr val="tx2"/>
                  </a:solidFill>
                </a:rPr>
                <a:t>European Central Bank αυξάνει τα επιτόκια: +4%.</a:t>
              </a:r>
            </a:p>
            <a:p>
              <a:pPr marL="171450" indent="-171450">
                <a:lnSpc>
                  <a:spcPct val="110000"/>
                </a:lnSpc>
                <a:spcAft>
                  <a:spcPts val="300"/>
                </a:spcAft>
                <a:buFont typeface="Arial" panose="020B0604020202020204" pitchFamily="34" charset="0"/>
                <a:buChar char="•"/>
                <a:defRPr/>
              </a:pPr>
              <a:r>
                <a:rPr lang="el-GR" sz="1000">
                  <a:solidFill>
                    <a:schemeClr val="tx2"/>
                  </a:solidFill>
                </a:rPr>
                <a:t>Πτώση πραγματικού εισοδήματος καταναλωτών.</a:t>
              </a:r>
            </a:p>
            <a:p>
              <a:pPr marL="171450" indent="-171450">
                <a:lnSpc>
                  <a:spcPct val="110000"/>
                </a:lnSpc>
                <a:spcAft>
                  <a:spcPts val="300"/>
                </a:spcAft>
                <a:buFont typeface="Arial" panose="020B0604020202020204" pitchFamily="34" charset="0"/>
                <a:buChar char="•"/>
                <a:defRPr/>
              </a:pPr>
              <a:r>
                <a:rPr lang="el-GR" sz="1000">
                  <a:solidFill>
                    <a:schemeClr val="tx2"/>
                  </a:solidFill>
                </a:rPr>
                <a:t>Μείωση επενδύσεων. </a:t>
              </a:r>
            </a:p>
          </p:txBody>
        </p:sp>
        <p:sp>
          <p:nvSpPr>
            <p:cNvPr id="3" name="TextBox 2">
              <a:extLst>
                <a:ext uri="{FF2B5EF4-FFF2-40B4-BE49-F238E27FC236}">
                  <a16:creationId xmlns:a16="http://schemas.microsoft.com/office/drawing/2014/main" id="{40655314-917E-8990-EF3D-6908F5D3523B}"/>
                </a:ext>
              </a:extLst>
            </p:cNvPr>
            <p:cNvSpPr txBox="1"/>
            <p:nvPr/>
          </p:nvSpPr>
          <p:spPr>
            <a:xfrm>
              <a:off x="8780742" y="1649924"/>
              <a:ext cx="2316264" cy="1901226"/>
            </a:xfrm>
            <a:prstGeom prst="rect">
              <a:avLst/>
            </a:prstGeom>
            <a:noFill/>
          </p:spPr>
          <p:txBody>
            <a:bodyPr wrap="square" lIns="0" tIns="0" rIns="0" bIns="0" rtlCol="0">
              <a:spAutoFit/>
            </a:bodyPr>
            <a:lstStyle/>
            <a:p>
              <a:pPr>
                <a:lnSpc>
                  <a:spcPct val="110000"/>
                </a:lnSpc>
                <a:spcAft>
                  <a:spcPts val="300"/>
                </a:spcAft>
                <a:defRPr/>
              </a:pPr>
              <a:r>
                <a:rPr lang="el-GR" sz="2400" b="1">
                  <a:gradFill>
                    <a:gsLst>
                      <a:gs pos="0">
                        <a:srgbClr val="701FEA"/>
                      </a:gs>
                      <a:gs pos="100000">
                        <a:srgbClr val="1E49E2"/>
                      </a:gs>
                    </a:gsLst>
                    <a:lin ang="5400000" scaled="1"/>
                  </a:gradFill>
                  <a:latin typeface="KPMG Greek Bold" panose="020B0803030202040204" pitchFamily="34" charset="0"/>
                </a:rPr>
                <a:t>2025</a:t>
              </a:r>
            </a:p>
            <a:p>
              <a:pPr marL="0" marR="0" lvl="0" indent="0" algn="l" defTabSz="914400" rtl="0" eaLnBrk="1" fontAlgn="auto" latinLnBrk="0" hangingPunct="1">
                <a:lnSpc>
                  <a:spcPct val="110000"/>
                </a:lnSpc>
                <a:spcBef>
                  <a:spcPts val="0"/>
                </a:spcBef>
                <a:spcAft>
                  <a:spcPts val="300"/>
                </a:spcAft>
                <a:buClrTx/>
                <a:buSzTx/>
                <a:buFontTx/>
                <a:buNone/>
                <a:tabLst/>
                <a:defRPr/>
              </a:pPr>
              <a:r>
                <a:rPr lang="el-GR" sz="1000" b="1">
                  <a:solidFill>
                    <a:srgbClr val="00338D"/>
                  </a:solidFill>
                  <a:latin typeface="Arial"/>
                </a:rPr>
                <a:t>Νέα «κανονικότητα» υπό πίεση</a:t>
              </a:r>
            </a:p>
            <a:p>
              <a:pPr marL="171450" indent="-171450">
                <a:lnSpc>
                  <a:spcPct val="110000"/>
                </a:lnSpc>
                <a:spcAft>
                  <a:spcPts val="300"/>
                </a:spcAft>
                <a:buFont typeface="Arial" panose="020B0604020202020204" pitchFamily="34" charset="0"/>
                <a:buChar char="•"/>
                <a:defRPr/>
              </a:pPr>
              <a:r>
                <a:rPr lang="el-GR" sz="1000">
                  <a:solidFill>
                    <a:schemeClr val="tx2"/>
                  </a:solidFill>
                </a:rPr>
                <a:t>Αυξήσεις σε μισθούς, ενοίκια και σε λειτουργικά κόστη.</a:t>
              </a:r>
            </a:p>
            <a:p>
              <a:pPr marL="171450" indent="-171450">
                <a:lnSpc>
                  <a:spcPct val="110000"/>
                </a:lnSpc>
                <a:spcAft>
                  <a:spcPts val="300"/>
                </a:spcAft>
                <a:buFont typeface="Arial" panose="020B0604020202020204" pitchFamily="34" charset="0"/>
                <a:buChar char="•"/>
                <a:defRPr/>
              </a:pPr>
              <a:r>
                <a:rPr lang="el-GR" sz="1000">
                  <a:solidFill>
                    <a:schemeClr val="tx2"/>
                  </a:solidFill>
                </a:rPr>
                <a:t>Ανάγκη για ψηφιακό μετασχηματισμό &amp; προσαρμογή.</a:t>
              </a:r>
            </a:p>
            <a:p>
              <a:pPr marL="171450" indent="-171450">
                <a:lnSpc>
                  <a:spcPct val="110000"/>
                </a:lnSpc>
                <a:spcAft>
                  <a:spcPts val="300"/>
                </a:spcAft>
                <a:buFont typeface="Arial" panose="020B0604020202020204" pitchFamily="34" charset="0"/>
                <a:buChar char="•"/>
                <a:defRPr/>
              </a:pPr>
              <a:r>
                <a:rPr lang="el-GR" sz="1000">
                  <a:solidFill>
                    <a:schemeClr val="tx2"/>
                  </a:solidFill>
                </a:rPr>
                <a:t>Περιβαλλοντικές κανονιστικές απαιτήσεις μεταφρασμένες σε αυξημένο κόστος συμμόρφωσης.</a:t>
              </a:r>
            </a:p>
          </p:txBody>
        </p:sp>
      </p:grpSp>
      <p:sp>
        <p:nvSpPr>
          <p:cNvPr id="16" name="Title 15">
            <a:extLst>
              <a:ext uri="{FF2B5EF4-FFF2-40B4-BE49-F238E27FC236}">
                <a16:creationId xmlns:a16="http://schemas.microsoft.com/office/drawing/2014/main" id="{F66A59D3-AD8F-3A56-549E-3D251437C741}"/>
              </a:ext>
            </a:extLst>
          </p:cNvPr>
          <p:cNvSpPr>
            <a:spLocks noGrp="1"/>
          </p:cNvSpPr>
          <p:nvPr>
            <p:ph type="title"/>
          </p:nvPr>
        </p:nvSpPr>
        <p:spPr/>
        <p:txBody>
          <a:bodyPr/>
          <a:lstStyle/>
          <a:p>
            <a:r>
              <a:rPr lang="el-GR">
                <a:solidFill>
                  <a:srgbClr val="00338D"/>
                </a:solidFill>
                <a:latin typeface="KPMG Greek Bold" panose="020B0803030202040204" pitchFamily="34" charset="0"/>
              </a:rPr>
              <a:t>Χρονολογική ανάλυση των προκλήσεων για τις </a:t>
            </a:r>
            <a:r>
              <a:rPr lang="el-GR" err="1">
                <a:solidFill>
                  <a:srgbClr val="00338D"/>
                </a:solidFill>
                <a:latin typeface="KPMG Greek Bold" panose="020B0803030202040204" pitchFamily="34" charset="0"/>
              </a:rPr>
              <a:t>ΜμΕ</a:t>
            </a:r>
            <a:r>
              <a:rPr lang="el-GR">
                <a:solidFill>
                  <a:srgbClr val="00338D"/>
                </a:solidFill>
                <a:latin typeface="KPMG Greek Bold" panose="020B0803030202040204" pitchFamily="34" charset="0"/>
              </a:rPr>
              <a:t> </a:t>
            </a:r>
            <a:r>
              <a:rPr lang="el-GR" sz="2800">
                <a:solidFill>
                  <a:srgbClr val="00338D"/>
                </a:solidFill>
                <a:latin typeface="KPMG Greek Bold" panose="020B0803030202040204" pitchFamily="34" charset="0"/>
              </a:rPr>
              <a:t>(2020–2025)</a:t>
            </a:r>
            <a:br>
              <a:rPr lang="el-GR" sz="2400">
                <a:solidFill>
                  <a:srgbClr val="00338D"/>
                </a:solidFill>
                <a:latin typeface="KPMG Greek Bold" panose="020B0803030202040204" pitchFamily="34" charset="0"/>
              </a:rPr>
            </a:br>
            <a:endParaRPr lang="el-GR"/>
          </a:p>
        </p:txBody>
      </p:sp>
    </p:spTree>
    <p:extLst>
      <p:ext uri="{BB962C8B-B14F-4D97-AF65-F5344CB8AC3E}">
        <p14:creationId xmlns:p14="http://schemas.microsoft.com/office/powerpoint/2010/main" val="362399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Friends looking at a a digital device">
            <a:extLst>
              <a:ext uri="{FF2B5EF4-FFF2-40B4-BE49-F238E27FC236}">
                <a16:creationId xmlns:a16="http://schemas.microsoft.com/office/drawing/2014/main" id="{B3B6A710-8186-FC27-2E9C-CAF5BEA3993D}"/>
              </a:ext>
            </a:extLst>
          </p:cNvPr>
          <p:cNvPicPr>
            <a:picLocks noChangeAspect="1"/>
          </p:cNvPicPr>
          <p:nvPr/>
        </p:nvPicPr>
        <p:blipFill rotWithShape="1">
          <a:blip r:embed="rId2"/>
          <a:srcRect l="42890" r="20135"/>
          <a:stretch>
            <a:fillRect/>
          </a:stretch>
        </p:blipFill>
        <p:spPr>
          <a:xfrm>
            <a:off x="7919966" y="2113"/>
            <a:ext cx="4272034" cy="6125862"/>
          </a:xfrm>
          <a:prstGeom prst="rect">
            <a:avLst/>
          </a:prstGeom>
        </p:spPr>
      </p:pic>
      <p:sp>
        <p:nvSpPr>
          <p:cNvPr id="12" name="Rectangle 11">
            <a:extLst>
              <a:ext uri="{FF2B5EF4-FFF2-40B4-BE49-F238E27FC236}">
                <a16:creationId xmlns:a16="http://schemas.microsoft.com/office/drawing/2014/main" id="{BCA7C7FB-DD5F-6E2F-3295-DA4A1CA5503E}"/>
              </a:ext>
            </a:extLst>
          </p:cNvPr>
          <p:cNvSpPr>
            <a:spLocks noChangeAspect="1"/>
          </p:cNvSpPr>
          <p:nvPr/>
        </p:nvSpPr>
        <p:spPr>
          <a:xfrm>
            <a:off x="7901475" y="-5877"/>
            <a:ext cx="4290524" cy="6136925"/>
          </a:xfrm>
          <a:prstGeom prst="rect">
            <a:avLst/>
          </a:prstGeom>
          <a:gradFill>
            <a:gsLst>
              <a:gs pos="100000">
                <a:schemeClr val="accent1">
                  <a:alpha val="75000"/>
                </a:schemeClr>
              </a:gs>
              <a:gs pos="0">
                <a:schemeClr val="accent5">
                  <a:alpha val="63000"/>
                </a:schemeClr>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3" name="Title 2">
            <a:extLst>
              <a:ext uri="{FF2B5EF4-FFF2-40B4-BE49-F238E27FC236}">
                <a16:creationId xmlns:a16="http://schemas.microsoft.com/office/drawing/2014/main" id="{D7A26D7D-3D17-9BEA-8720-96AFC22AC247}"/>
              </a:ext>
            </a:extLst>
          </p:cNvPr>
          <p:cNvSpPr>
            <a:spLocks noGrp="1"/>
          </p:cNvSpPr>
          <p:nvPr>
            <p:ph type="title"/>
          </p:nvPr>
        </p:nvSpPr>
        <p:spPr>
          <a:xfrm>
            <a:off x="995364" y="431800"/>
            <a:ext cx="4289868" cy="533400"/>
          </a:xfrm>
        </p:spPr>
        <p:txBody>
          <a:bodyPr vert="horz" lIns="0" tIns="0" rIns="0" bIns="0" rtlCol="0" anchor="t" anchorCtr="0">
            <a:noAutofit/>
          </a:bodyPr>
          <a:lstStyle/>
          <a:p>
            <a:pPr>
              <a:lnSpc>
                <a:spcPct val="70000"/>
              </a:lnSpc>
            </a:pPr>
            <a:r>
              <a:rPr lang="el-GR" sz="4000">
                <a:latin typeface="KPMG Greek Bold" panose="020B0803030202040204" pitchFamily="34" charset="0"/>
                <a:ea typeface="Adobe Song Std L" panose="02020300000000000000" pitchFamily="18" charset="-128"/>
                <a:cs typeface="Arial" panose="020B0604020202020204" pitchFamily="34" charset="0"/>
              </a:rPr>
              <a:t>Τάσεις  &amp; Μετασχηματισμοί</a:t>
            </a:r>
          </a:p>
        </p:txBody>
      </p:sp>
      <p:sp>
        <p:nvSpPr>
          <p:cNvPr id="4" name="Rectangle 3">
            <a:extLst>
              <a:ext uri="{FF2B5EF4-FFF2-40B4-BE49-F238E27FC236}">
                <a16:creationId xmlns:a16="http://schemas.microsoft.com/office/drawing/2014/main" id="{9B9AE1AE-6437-9F69-A440-84B26F10FBC9}"/>
              </a:ext>
            </a:extLst>
          </p:cNvPr>
          <p:cNvSpPr/>
          <p:nvPr/>
        </p:nvSpPr>
        <p:spPr>
          <a:xfrm>
            <a:off x="6423246" y="-428217"/>
            <a:ext cx="1692998" cy="4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70000"/>
              </a:lnSpc>
            </a:pPr>
            <a:r>
              <a:rPr lang="el-GR" sz="2000">
                <a:solidFill>
                  <a:schemeClr val="bg1"/>
                </a:solidFill>
                <a:latin typeface="+mj-lt"/>
              </a:rPr>
              <a:t>Μεταβολή Ζήτησης</a:t>
            </a:r>
            <a:r>
              <a:rPr lang="en-US" sz="100">
                <a:solidFill>
                  <a:schemeClr val="bg1"/>
                </a:solidFill>
              </a:rPr>
              <a:t>x</a:t>
            </a:r>
            <a:endParaRPr lang="el-GR" sz="100">
              <a:solidFill>
                <a:schemeClr val="bg1"/>
              </a:solidFill>
            </a:endParaRPr>
          </a:p>
          <a:p>
            <a:pPr>
              <a:lnSpc>
                <a:spcPct val="70000"/>
              </a:lnSpc>
            </a:pPr>
            <a:endParaRPr lang="el-GR" sz="100">
              <a:solidFill>
                <a:schemeClr val="bg1"/>
              </a:solidFill>
            </a:endParaRPr>
          </a:p>
        </p:txBody>
      </p:sp>
      <p:grpSp>
        <p:nvGrpSpPr>
          <p:cNvPr id="5" name="Grupo 646">
            <a:extLst>
              <a:ext uri="{FF2B5EF4-FFF2-40B4-BE49-F238E27FC236}">
                <a16:creationId xmlns:a16="http://schemas.microsoft.com/office/drawing/2014/main" id="{2AEA320D-0B74-E4C6-4221-CDF686D8E41B}"/>
              </a:ext>
            </a:extLst>
          </p:cNvPr>
          <p:cNvGrpSpPr/>
          <p:nvPr/>
        </p:nvGrpSpPr>
        <p:grpSpPr>
          <a:xfrm>
            <a:off x="5784299" y="-487364"/>
            <a:ext cx="493863" cy="458379"/>
            <a:chOff x="5568951" y="4268788"/>
            <a:chExt cx="741363" cy="677862"/>
          </a:xfrm>
          <a:solidFill>
            <a:schemeClr val="bg1"/>
          </a:solidFill>
        </p:grpSpPr>
        <p:sp>
          <p:nvSpPr>
            <p:cNvPr id="6" name="Freeform 101">
              <a:extLst>
                <a:ext uri="{FF2B5EF4-FFF2-40B4-BE49-F238E27FC236}">
                  <a16:creationId xmlns:a16="http://schemas.microsoft.com/office/drawing/2014/main" id="{CA7229CC-4B34-9422-2427-BEED8CD6B83C}"/>
                </a:ext>
              </a:extLst>
            </p:cNvPr>
            <p:cNvSpPr>
              <a:spLocks/>
            </p:cNvSpPr>
            <p:nvPr/>
          </p:nvSpPr>
          <p:spPr bwMode="auto">
            <a:xfrm>
              <a:off x="5810251" y="4268788"/>
              <a:ext cx="282575" cy="109538"/>
            </a:xfrm>
            <a:custGeom>
              <a:avLst/>
              <a:gdLst>
                <a:gd name="T0" fmla="*/ 75 w 75"/>
                <a:gd name="T1" fmla="*/ 29 h 29"/>
                <a:gd name="T2" fmla="*/ 62 w 75"/>
                <a:gd name="T3" fmla="*/ 29 h 29"/>
                <a:gd name="T4" fmla="*/ 62 w 75"/>
                <a:gd name="T5" fmla="*/ 15 h 29"/>
                <a:gd name="T6" fmla="*/ 60 w 75"/>
                <a:gd name="T7" fmla="*/ 14 h 29"/>
                <a:gd name="T8" fmla="*/ 15 w 75"/>
                <a:gd name="T9" fmla="*/ 14 h 29"/>
                <a:gd name="T10" fmla="*/ 14 w 75"/>
                <a:gd name="T11" fmla="*/ 15 h 29"/>
                <a:gd name="T12" fmla="*/ 14 w 75"/>
                <a:gd name="T13" fmla="*/ 29 h 29"/>
                <a:gd name="T14" fmla="*/ 0 w 75"/>
                <a:gd name="T15" fmla="*/ 29 h 29"/>
                <a:gd name="T16" fmla="*/ 0 w 75"/>
                <a:gd name="T17" fmla="*/ 15 h 29"/>
                <a:gd name="T18" fmla="*/ 15 w 75"/>
                <a:gd name="T19" fmla="*/ 0 h 29"/>
                <a:gd name="T20" fmla="*/ 60 w 75"/>
                <a:gd name="T21" fmla="*/ 0 h 29"/>
                <a:gd name="T22" fmla="*/ 75 w 75"/>
                <a:gd name="T23" fmla="*/ 15 h 29"/>
                <a:gd name="T24" fmla="*/ 75 w 75"/>
                <a:gd name="T2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29">
                  <a:moveTo>
                    <a:pt x="75" y="29"/>
                  </a:moveTo>
                  <a:cubicBezTo>
                    <a:pt x="62" y="29"/>
                    <a:pt x="62" y="29"/>
                    <a:pt x="62" y="29"/>
                  </a:cubicBezTo>
                  <a:cubicBezTo>
                    <a:pt x="62" y="15"/>
                    <a:pt x="62" y="15"/>
                    <a:pt x="62" y="15"/>
                  </a:cubicBezTo>
                  <a:cubicBezTo>
                    <a:pt x="62" y="14"/>
                    <a:pt x="61" y="14"/>
                    <a:pt x="60" y="14"/>
                  </a:cubicBezTo>
                  <a:cubicBezTo>
                    <a:pt x="15" y="14"/>
                    <a:pt x="15" y="14"/>
                    <a:pt x="15" y="14"/>
                  </a:cubicBezTo>
                  <a:cubicBezTo>
                    <a:pt x="14" y="14"/>
                    <a:pt x="14" y="14"/>
                    <a:pt x="14" y="15"/>
                  </a:cubicBezTo>
                  <a:cubicBezTo>
                    <a:pt x="14" y="29"/>
                    <a:pt x="14" y="29"/>
                    <a:pt x="14" y="29"/>
                  </a:cubicBezTo>
                  <a:cubicBezTo>
                    <a:pt x="0" y="29"/>
                    <a:pt x="0" y="29"/>
                    <a:pt x="0" y="29"/>
                  </a:cubicBezTo>
                  <a:cubicBezTo>
                    <a:pt x="0" y="15"/>
                    <a:pt x="0" y="15"/>
                    <a:pt x="0" y="15"/>
                  </a:cubicBezTo>
                  <a:cubicBezTo>
                    <a:pt x="0" y="7"/>
                    <a:pt x="7" y="0"/>
                    <a:pt x="15" y="0"/>
                  </a:cubicBezTo>
                  <a:cubicBezTo>
                    <a:pt x="60" y="0"/>
                    <a:pt x="60" y="0"/>
                    <a:pt x="60" y="0"/>
                  </a:cubicBezTo>
                  <a:cubicBezTo>
                    <a:pt x="68" y="0"/>
                    <a:pt x="75" y="7"/>
                    <a:pt x="75" y="15"/>
                  </a:cubicBezTo>
                  <a:lnTo>
                    <a:pt x="7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2">
              <a:extLst>
                <a:ext uri="{FF2B5EF4-FFF2-40B4-BE49-F238E27FC236}">
                  <a16:creationId xmlns:a16="http://schemas.microsoft.com/office/drawing/2014/main" id="{B9719F80-F0D5-7B11-A070-E647AD0D1D79}"/>
                </a:ext>
              </a:extLst>
            </p:cNvPr>
            <p:cNvSpPr>
              <a:spLocks noEditPoints="1"/>
            </p:cNvSpPr>
            <p:nvPr/>
          </p:nvSpPr>
          <p:spPr bwMode="auto">
            <a:xfrm>
              <a:off x="5568951" y="4400550"/>
              <a:ext cx="741363" cy="546100"/>
            </a:xfrm>
            <a:custGeom>
              <a:avLst/>
              <a:gdLst>
                <a:gd name="T0" fmla="*/ 190 w 197"/>
                <a:gd name="T1" fmla="*/ 145 h 145"/>
                <a:gd name="T2" fmla="*/ 7 w 197"/>
                <a:gd name="T3" fmla="*/ 145 h 145"/>
                <a:gd name="T4" fmla="*/ 0 w 197"/>
                <a:gd name="T5" fmla="*/ 138 h 145"/>
                <a:gd name="T6" fmla="*/ 0 w 197"/>
                <a:gd name="T7" fmla="*/ 7 h 145"/>
                <a:gd name="T8" fmla="*/ 7 w 197"/>
                <a:gd name="T9" fmla="*/ 0 h 145"/>
                <a:gd name="T10" fmla="*/ 190 w 197"/>
                <a:gd name="T11" fmla="*/ 0 h 145"/>
                <a:gd name="T12" fmla="*/ 197 w 197"/>
                <a:gd name="T13" fmla="*/ 7 h 145"/>
                <a:gd name="T14" fmla="*/ 197 w 197"/>
                <a:gd name="T15" fmla="*/ 138 h 145"/>
                <a:gd name="T16" fmla="*/ 190 w 197"/>
                <a:gd name="T17" fmla="*/ 145 h 145"/>
                <a:gd name="T18" fmla="*/ 99 w 197"/>
                <a:gd name="T19" fmla="*/ 16 h 145"/>
                <a:gd name="T20" fmla="*/ 41 w 197"/>
                <a:gd name="T21" fmla="*/ 73 h 145"/>
                <a:gd name="T22" fmla="*/ 99 w 197"/>
                <a:gd name="T23" fmla="*/ 130 h 145"/>
                <a:gd name="T24" fmla="*/ 156 w 197"/>
                <a:gd name="T25" fmla="*/ 73 h 145"/>
                <a:gd name="T26" fmla="*/ 99 w 197"/>
                <a:gd name="T27" fmla="*/ 1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145">
                  <a:moveTo>
                    <a:pt x="190" y="145"/>
                  </a:moveTo>
                  <a:cubicBezTo>
                    <a:pt x="7" y="145"/>
                    <a:pt x="7" y="145"/>
                    <a:pt x="7" y="145"/>
                  </a:cubicBezTo>
                  <a:cubicBezTo>
                    <a:pt x="3" y="145"/>
                    <a:pt x="0" y="142"/>
                    <a:pt x="0" y="138"/>
                  </a:cubicBezTo>
                  <a:cubicBezTo>
                    <a:pt x="0" y="7"/>
                    <a:pt x="0" y="7"/>
                    <a:pt x="0" y="7"/>
                  </a:cubicBezTo>
                  <a:cubicBezTo>
                    <a:pt x="0" y="3"/>
                    <a:pt x="3" y="0"/>
                    <a:pt x="7" y="0"/>
                  </a:cubicBezTo>
                  <a:cubicBezTo>
                    <a:pt x="190" y="0"/>
                    <a:pt x="190" y="0"/>
                    <a:pt x="190" y="0"/>
                  </a:cubicBezTo>
                  <a:cubicBezTo>
                    <a:pt x="194" y="0"/>
                    <a:pt x="197" y="3"/>
                    <a:pt x="197" y="7"/>
                  </a:cubicBezTo>
                  <a:cubicBezTo>
                    <a:pt x="197" y="138"/>
                    <a:pt x="197" y="138"/>
                    <a:pt x="197" y="138"/>
                  </a:cubicBezTo>
                  <a:cubicBezTo>
                    <a:pt x="197" y="142"/>
                    <a:pt x="194" y="145"/>
                    <a:pt x="190" y="145"/>
                  </a:cubicBezTo>
                  <a:close/>
                  <a:moveTo>
                    <a:pt x="99" y="16"/>
                  </a:moveTo>
                  <a:cubicBezTo>
                    <a:pt x="67" y="16"/>
                    <a:pt x="41" y="41"/>
                    <a:pt x="41" y="73"/>
                  </a:cubicBezTo>
                  <a:cubicBezTo>
                    <a:pt x="41" y="105"/>
                    <a:pt x="67" y="130"/>
                    <a:pt x="99" y="130"/>
                  </a:cubicBezTo>
                  <a:cubicBezTo>
                    <a:pt x="130" y="130"/>
                    <a:pt x="156" y="105"/>
                    <a:pt x="156" y="73"/>
                  </a:cubicBezTo>
                  <a:cubicBezTo>
                    <a:pt x="156" y="41"/>
                    <a:pt x="130" y="16"/>
                    <a:pt x="9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3">
              <a:extLst>
                <a:ext uri="{FF2B5EF4-FFF2-40B4-BE49-F238E27FC236}">
                  <a16:creationId xmlns:a16="http://schemas.microsoft.com/office/drawing/2014/main" id="{1C61EA34-E6C3-8F51-DFD9-935CE7ACF761}"/>
                </a:ext>
              </a:extLst>
            </p:cNvPr>
            <p:cNvSpPr>
              <a:spLocks/>
            </p:cNvSpPr>
            <p:nvPr/>
          </p:nvSpPr>
          <p:spPr bwMode="auto">
            <a:xfrm>
              <a:off x="5805488" y="4510088"/>
              <a:ext cx="271463" cy="350838"/>
            </a:xfrm>
            <a:custGeom>
              <a:avLst/>
              <a:gdLst>
                <a:gd name="T0" fmla="*/ 63 w 72"/>
                <a:gd name="T1" fmla="*/ 78 h 93"/>
                <a:gd name="T2" fmla="*/ 63 w 72"/>
                <a:gd name="T3" fmla="*/ 78 h 93"/>
                <a:gd name="T4" fmla="*/ 42 w 72"/>
                <a:gd name="T5" fmla="*/ 86 h 93"/>
                <a:gd name="T6" fmla="*/ 42 w 72"/>
                <a:gd name="T7" fmla="*/ 93 h 93"/>
                <a:gd name="T8" fmla="*/ 29 w 72"/>
                <a:gd name="T9" fmla="*/ 93 h 93"/>
                <a:gd name="T10" fmla="*/ 29 w 72"/>
                <a:gd name="T11" fmla="*/ 86 h 93"/>
                <a:gd name="T12" fmla="*/ 8 w 72"/>
                <a:gd name="T13" fmla="*/ 78 h 93"/>
                <a:gd name="T14" fmla="*/ 2 w 72"/>
                <a:gd name="T15" fmla="*/ 57 h 93"/>
                <a:gd name="T16" fmla="*/ 29 w 72"/>
                <a:gd name="T17" fmla="*/ 57 h 93"/>
                <a:gd name="T18" fmla="*/ 29 w 72"/>
                <a:gd name="T19" fmla="*/ 69 h 93"/>
                <a:gd name="T20" fmla="*/ 33 w 72"/>
                <a:gd name="T21" fmla="*/ 74 h 93"/>
                <a:gd name="T22" fmla="*/ 39 w 72"/>
                <a:gd name="T23" fmla="*/ 72 h 93"/>
                <a:gd name="T24" fmla="*/ 40 w 72"/>
                <a:gd name="T25" fmla="*/ 67 h 93"/>
                <a:gd name="T26" fmla="*/ 39 w 72"/>
                <a:gd name="T27" fmla="*/ 60 h 93"/>
                <a:gd name="T28" fmla="*/ 31 w 72"/>
                <a:gd name="T29" fmla="*/ 54 h 93"/>
                <a:gd name="T30" fmla="*/ 5 w 72"/>
                <a:gd name="T31" fmla="*/ 37 h 93"/>
                <a:gd name="T32" fmla="*/ 5 w 72"/>
                <a:gd name="T33" fmla="*/ 16 h 93"/>
                <a:gd name="T34" fmla="*/ 29 w 72"/>
                <a:gd name="T35" fmla="*/ 7 h 93"/>
                <a:gd name="T36" fmla="*/ 29 w 72"/>
                <a:gd name="T37" fmla="*/ 0 h 93"/>
                <a:gd name="T38" fmla="*/ 42 w 72"/>
                <a:gd name="T39" fmla="*/ 0 h 93"/>
                <a:gd name="T40" fmla="*/ 42 w 72"/>
                <a:gd name="T41" fmla="*/ 7 h 93"/>
                <a:gd name="T42" fmla="*/ 67 w 72"/>
                <a:gd name="T43" fmla="*/ 30 h 93"/>
                <a:gd name="T44" fmla="*/ 39 w 72"/>
                <a:gd name="T45" fmla="*/ 30 h 93"/>
                <a:gd name="T46" fmla="*/ 36 w 72"/>
                <a:gd name="T47" fmla="*/ 19 h 93"/>
                <a:gd name="T48" fmla="*/ 31 w 72"/>
                <a:gd name="T49" fmla="*/ 19 h 93"/>
                <a:gd name="T50" fmla="*/ 30 w 72"/>
                <a:gd name="T51" fmla="*/ 29 h 93"/>
                <a:gd name="T52" fmla="*/ 37 w 72"/>
                <a:gd name="T53" fmla="*/ 33 h 93"/>
                <a:gd name="T54" fmla="*/ 55 w 72"/>
                <a:gd name="T55" fmla="*/ 41 h 93"/>
                <a:gd name="T56" fmla="*/ 67 w 72"/>
                <a:gd name="T57" fmla="*/ 51 h 93"/>
                <a:gd name="T58" fmla="*/ 63 w 72"/>
                <a:gd name="T59"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93">
                  <a:moveTo>
                    <a:pt x="63" y="78"/>
                  </a:moveTo>
                  <a:cubicBezTo>
                    <a:pt x="63" y="78"/>
                    <a:pt x="63" y="78"/>
                    <a:pt x="63" y="78"/>
                  </a:cubicBezTo>
                  <a:cubicBezTo>
                    <a:pt x="57" y="83"/>
                    <a:pt x="49" y="85"/>
                    <a:pt x="42" y="86"/>
                  </a:cubicBezTo>
                  <a:cubicBezTo>
                    <a:pt x="42" y="93"/>
                    <a:pt x="42" y="93"/>
                    <a:pt x="42" y="93"/>
                  </a:cubicBezTo>
                  <a:cubicBezTo>
                    <a:pt x="29" y="93"/>
                    <a:pt x="29" y="93"/>
                    <a:pt x="29" y="93"/>
                  </a:cubicBezTo>
                  <a:cubicBezTo>
                    <a:pt x="29" y="86"/>
                    <a:pt x="29" y="86"/>
                    <a:pt x="29" y="86"/>
                  </a:cubicBezTo>
                  <a:cubicBezTo>
                    <a:pt x="22" y="85"/>
                    <a:pt x="14" y="83"/>
                    <a:pt x="8" y="78"/>
                  </a:cubicBezTo>
                  <a:cubicBezTo>
                    <a:pt x="2" y="73"/>
                    <a:pt x="2" y="65"/>
                    <a:pt x="2" y="57"/>
                  </a:cubicBezTo>
                  <a:cubicBezTo>
                    <a:pt x="29" y="57"/>
                    <a:pt x="29" y="57"/>
                    <a:pt x="29" y="57"/>
                  </a:cubicBezTo>
                  <a:cubicBezTo>
                    <a:pt x="29" y="61"/>
                    <a:pt x="29" y="65"/>
                    <a:pt x="29" y="69"/>
                  </a:cubicBezTo>
                  <a:cubicBezTo>
                    <a:pt x="30" y="71"/>
                    <a:pt x="30" y="74"/>
                    <a:pt x="33" y="74"/>
                  </a:cubicBezTo>
                  <a:cubicBezTo>
                    <a:pt x="35" y="74"/>
                    <a:pt x="37" y="74"/>
                    <a:pt x="39" y="72"/>
                  </a:cubicBezTo>
                  <a:cubicBezTo>
                    <a:pt x="40" y="71"/>
                    <a:pt x="40" y="69"/>
                    <a:pt x="40" y="67"/>
                  </a:cubicBezTo>
                  <a:cubicBezTo>
                    <a:pt x="39" y="65"/>
                    <a:pt x="39" y="62"/>
                    <a:pt x="39" y="60"/>
                  </a:cubicBezTo>
                  <a:cubicBezTo>
                    <a:pt x="38" y="57"/>
                    <a:pt x="34" y="55"/>
                    <a:pt x="31" y="54"/>
                  </a:cubicBezTo>
                  <a:cubicBezTo>
                    <a:pt x="22" y="49"/>
                    <a:pt x="11" y="46"/>
                    <a:pt x="5" y="37"/>
                  </a:cubicBezTo>
                  <a:cubicBezTo>
                    <a:pt x="1" y="31"/>
                    <a:pt x="0" y="22"/>
                    <a:pt x="5" y="16"/>
                  </a:cubicBezTo>
                  <a:cubicBezTo>
                    <a:pt x="11" y="9"/>
                    <a:pt x="21" y="7"/>
                    <a:pt x="29" y="7"/>
                  </a:cubicBezTo>
                  <a:cubicBezTo>
                    <a:pt x="29" y="0"/>
                    <a:pt x="29" y="0"/>
                    <a:pt x="29" y="0"/>
                  </a:cubicBezTo>
                  <a:cubicBezTo>
                    <a:pt x="42" y="0"/>
                    <a:pt x="42" y="0"/>
                    <a:pt x="42" y="0"/>
                  </a:cubicBezTo>
                  <a:cubicBezTo>
                    <a:pt x="42" y="7"/>
                    <a:pt x="42" y="7"/>
                    <a:pt x="42" y="7"/>
                  </a:cubicBezTo>
                  <a:cubicBezTo>
                    <a:pt x="56" y="8"/>
                    <a:pt x="69" y="14"/>
                    <a:pt x="67" y="30"/>
                  </a:cubicBezTo>
                  <a:cubicBezTo>
                    <a:pt x="39" y="30"/>
                    <a:pt x="39" y="30"/>
                    <a:pt x="39" y="30"/>
                  </a:cubicBezTo>
                  <a:cubicBezTo>
                    <a:pt x="39" y="27"/>
                    <a:pt x="40" y="19"/>
                    <a:pt x="36" y="19"/>
                  </a:cubicBezTo>
                  <a:cubicBezTo>
                    <a:pt x="35" y="18"/>
                    <a:pt x="33" y="18"/>
                    <a:pt x="31" y="19"/>
                  </a:cubicBezTo>
                  <a:cubicBezTo>
                    <a:pt x="29" y="21"/>
                    <a:pt x="29" y="26"/>
                    <a:pt x="30" y="29"/>
                  </a:cubicBezTo>
                  <a:cubicBezTo>
                    <a:pt x="32" y="31"/>
                    <a:pt x="35" y="32"/>
                    <a:pt x="37" y="33"/>
                  </a:cubicBezTo>
                  <a:cubicBezTo>
                    <a:pt x="43" y="36"/>
                    <a:pt x="50" y="39"/>
                    <a:pt x="55" y="41"/>
                  </a:cubicBezTo>
                  <a:cubicBezTo>
                    <a:pt x="60" y="44"/>
                    <a:pt x="65" y="46"/>
                    <a:pt x="67" y="51"/>
                  </a:cubicBezTo>
                  <a:cubicBezTo>
                    <a:pt x="72" y="60"/>
                    <a:pt x="70" y="72"/>
                    <a:pt x="63"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53">
            <a:extLst>
              <a:ext uri="{FF2B5EF4-FFF2-40B4-BE49-F238E27FC236}">
                <a16:creationId xmlns:a16="http://schemas.microsoft.com/office/drawing/2014/main" id="{8FFE644F-5650-14B9-9E21-1A4E8F2AAB11}"/>
              </a:ext>
            </a:extLst>
          </p:cNvPr>
          <p:cNvGrpSpPr/>
          <p:nvPr/>
        </p:nvGrpSpPr>
        <p:grpSpPr>
          <a:xfrm>
            <a:off x="-2490457" y="1096817"/>
            <a:ext cx="5128830" cy="5128830"/>
            <a:chOff x="-160053" y="2380446"/>
            <a:chExt cx="3200400" cy="3200400"/>
          </a:xfrm>
        </p:grpSpPr>
        <p:sp>
          <p:nvSpPr>
            <p:cNvPr id="10" name="Block Arc 70">
              <a:extLst>
                <a:ext uri="{FF2B5EF4-FFF2-40B4-BE49-F238E27FC236}">
                  <a16:creationId xmlns:a16="http://schemas.microsoft.com/office/drawing/2014/main" id="{566BF571-5E90-9B85-E3BC-EACED683420A}"/>
                </a:ext>
              </a:extLst>
            </p:cNvPr>
            <p:cNvSpPr/>
            <p:nvPr/>
          </p:nvSpPr>
          <p:spPr>
            <a:xfrm rot="5400000">
              <a:off x="-160053" y="2380446"/>
              <a:ext cx="3200400" cy="3200400"/>
            </a:xfrm>
            <a:prstGeom prst="blockArc">
              <a:avLst>
                <a:gd name="adj1" fmla="val 10697447"/>
                <a:gd name="adj2" fmla="val 220552"/>
                <a:gd name="adj3" fmla="val 54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sym typeface="Arial" panose="020B0604020202020204" pitchFamily="34" charset="0"/>
              </a:endParaRPr>
            </a:p>
          </p:txBody>
        </p:sp>
        <p:sp>
          <p:nvSpPr>
            <p:cNvPr id="11" name="Oval 72">
              <a:extLst>
                <a:ext uri="{FF2B5EF4-FFF2-40B4-BE49-F238E27FC236}">
                  <a16:creationId xmlns:a16="http://schemas.microsoft.com/office/drawing/2014/main" id="{7D30AF85-08BA-38EE-B736-7B1578AF8F52}"/>
                </a:ext>
              </a:extLst>
            </p:cNvPr>
            <p:cNvSpPr/>
            <p:nvPr/>
          </p:nvSpPr>
          <p:spPr>
            <a:xfrm>
              <a:off x="-27583" y="2542826"/>
              <a:ext cx="2824126" cy="2824126"/>
            </a:xfrm>
            <a:prstGeom prst="pie">
              <a:avLst>
                <a:gd name="adj1" fmla="val 16222877"/>
                <a:gd name="adj2" fmla="val 5442368"/>
              </a:avLst>
            </a:prstGeom>
            <a:gradFill>
              <a:gsLst>
                <a:gs pos="100000">
                  <a:srgbClr val="1E49E2"/>
                </a:gs>
                <a:gs pos="0">
                  <a:srgbClr val="701FEA"/>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ym typeface="Arial" panose="020B0604020202020204" pitchFamily="34" charset="0"/>
              </a:endParaRPr>
            </a:p>
          </p:txBody>
        </p:sp>
      </p:grpSp>
      <p:grpSp>
        <p:nvGrpSpPr>
          <p:cNvPr id="13" name="Group 58">
            <a:extLst>
              <a:ext uri="{FF2B5EF4-FFF2-40B4-BE49-F238E27FC236}">
                <a16:creationId xmlns:a16="http://schemas.microsoft.com/office/drawing/2014/main" id="{EC4AC316-9A44-563C-654E-CEDA16D550D5}"/>
              </a:ext>
            </a:extLst>
          </p:cNvPr>
          <p:cNvGrpSpPr/>
          <p:nvPr/>
        </p:nvGrpSpPr>
        <p:grpSpPr>
          <a:xfrm rot="1800000">
            <a:off x="1937258" y="1258558"/>
            <a:ext cx="584781" cy="871978"/>
            <a:chOff x="2073079" y="1772325"/>
            <a:chExt cx="584781" cy="871978"/>
          </a:xfrm>
        </p:grpSpPr>
        <p:sp>
          <p:nvSpPr>
            <p:cNvPr id="23" name="Freeform 68">
              <a:extLst>
                <a:ext uri="{FF2B5EF4-FFF2-40B4-BE49-F238E27FC236}">
                  <a16:creationId xmlns:a16="http://schemas.microsoft.com/office/drawing/2014/main" id="{89232A6B-7A1A-64FD-A8FC-D4E9E7074842}"/>
                </a:ext>
              </a:extLst>
            </p:cNvPr>
            <p:cNvSpPr/>
            <p:nvPr/>
          </p:nvSpPr>
          <p:spPr>
            <a:xfrm rot="1518107">
              <a:off x="2073079" y="1772325"/>
              <a:ext cx="554888" cy="871978"/>
            </a:xfrm>
            <a:custGeom>
              <a:avLst/>
              <a:gdLst>
                <a:gd name="connsiteX0" fmla="*/ 221457 w 725190"/>
                <a:gd name="connsiteY0" fmla="*/ 28494 h 1139601"/>
                <a:gd name="connsiteX1" fmla="*/ 362595 w 725190"/>
                <a:gd name="connsiteY1" fmla="*/ 0 h 1139601"/>
                <a:gd name="connsiteX2" fmla="*/ 725190 w 725190"/>
                <a:gd name="connsiteY2" fmla="*/ 362594 h 1139601"/>
                <a:gd name="connsiteX3" fmla="*/ 503733 w 725190"/>
                <a:gd name="connsiteY3" fmla="*/ 696694 h 1139601"/>
                <a:gd name="connsiteX4" fmla="*/ 442675 w 725190"/>
                <a:gd name="connsiteY4" fmla="*/ 715648 h 1139601"/>
                <a:gd name="connsiteX5" fmla="*/ 379474 w 725190"/>
                <a:gd name="connsiteY5" fmla="*/ 820045 h 1139601"/>
                <a:gd name="connsiteX6" fmla="*/ 379474 w 725190"/>
                <a:gd name="connsiteY6" fmla="*/ 910720 h 1139601"/>
                <a:gd name="connsiteX7" fmla="*/ 387746 w 725190"/>
                <a:gd name="connsiteY7" fmla="*/ 932219 h 1139601"/>
                <a:gd name="connsiteX8" fmla="*/ 391603 w 725190"/>
                <a:gd name="connsiteY8" fmla="*/ 952924 h 1139601"/>
                <a:gd name="connsiteX9" fmla="*/ 395728 w 725190"/>
                <a:gd name="connsiteY9" fmla="*/ 953870 h 1139601"/>
                <a:gd name="connsiteX10" fmla="*/ 447717 w 725190"/>
                <a:gd name="connsiteY10" fmla="*/ 1042937 h 1139601"/>
                <a:gd name="connsiteX11" fmla="*/ 362595 w 725190"/>
                <a:gd name="connsiteY11" fmla="*/ 1139601 h 1139601"/>
                <a:gd name="connsiteX12" fmla="*/ 277472 w 725190"/>
                <a:gd name="connsiteY12" fmla="*/ 1042937 h 1139601"/>
                <a:gd name="connsiteX13" fmla="*/ 329462 w 725190"/>
                <a:gd name="connsiteY13" fmla="*/ 953870 h 1139601"/>
                <a:gd name="connsiteX14" fmla="*/ 330590 w 725190"/>
                <a:gd name="connsiteY14" fmla="*/ 953611 h 1139601"/>
                <a:gd name="connsiteX15" fmla="*/ 332285 w 725190"/>
                <a:gd name="connsiteY15" fmla="*/ 936361 h 1139601"/>
                <a:gd name="connsiteX16" fmla="*/ 345715 w 725190"/>
                <a:gd name="connsiteY16" fmla="*/ 904226 h 1139601"/>
                <a:gd name="connsiteX17" fmla="*/ 345715 w 725190"/>
                <a:gd name="connsiteY17" fmla="*/ 820041 h 1139601"/>
                <a:gd name="connsiteX18" fmla="*/ 282516 w 725190"/>
                <a:gd name="connsiteY18" fmla="*/ 715648 h 1139601"/>
                <a:gd name="connsiteX19" fmla="*/ 221457 w 725190"/>
                <a:gd name="connsiteY19" fmla="*/ 696694 h 1139601"/>
                <a:gd name="connsiteX20" fmla="*/ 0 w 725190"/>
                <a:gd name="connsiteY20" fmla="*/ 362594 h 1139601"/>
                <a:gd name="connsiteX21" fmla="*/ 221457 w 725190"/>
                <a:gd name="connsiteY21" fmla="*/ 28494 h 11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190" h="1139601">
                  <a:moveTo>
                    <a:pt x="221457" y="28494"/>
                  </a:moveTo>
                  <a:cubicBezTo>
                    <a:pt x="264837" y="10146"/>
                    <a:pt x="312531" y="0"/>
                    <a:pt x="362595" y="0"/>
                  </a:cubicBezTo>
                  <a:cubicBezTo>
                    <a:pt x="562851" y="0"/>
                    <a:pt x="725190" y="162339"/>
                    <a:pt x="725190" y="362594"/>
                  </a:cubicBezTo>
                  <a:cubicBezTo>
                    <a:pt x="725190" y="512786"/>
                    <a:pt x="633874" y="641649"/>
                    <a:pt x="503733" y="696694"/>
                  </a:cubicBezTo>
                  <a:lnTo>
                    <a:pt x="442675" y="715648"/>
                  </a:lnTo>
                  <a:lnTo>
                    <a:pt x="379474" y="820045"/>
                  </a:lnTo>
                  <a:lnTo>
                    <a:pt x="379474" y="910720"/>
                  </a:lnTo>
                  <a:lnTo>
                    <a:pt x="387746" y="932219"/>
                  </a:lnTo>
                  <a:lnTo>
                    <a:pt x="391603" y="952924"/>
                  </a:lnTo>
                  <a:lnTo>
                    <a:pt x="395728" y="953870"/>
                  </a:lnTo>
                  <a:cubicBezTo>
                    <a:pt x="426280" y="968545"/>
                    <a:pt x="447717" y="1002898"/>
                    <a:pt x="447717" y="1042937"/>
                  </a:cubicBezTo>
                  <a:cubicBezTo>
                    <a:pt x="447717" y="1096323"/>
                    <a:pt x="409607" y="1139601"/>
                    <a:pt x="362595" y="1139601"/>
                  </a:cubicBezTo>
                  <a:cubicBezTo>
                    <a:pt x="315583" y="1139601"/>
                    <a:pt x="277472" y="1096323"/>
                    <a:pt x="277472" y="1042937"/>
                  </a:cubicBezTo>
                  <a:cubicBezTo>
                    <a:pt x="277472" y="1002899"/>
                    <a:pt x="298910" y="968545"/>
                    <a:pt x="329462" y="953870"/>
                  </a:cubicBezTo>
                  <a:lnTo>
                    <a:pt x="330590" y="953611"/>
                  </a:lnTo>
                  <a:lnTo>
                    <a:pt x="332285" y="936361"/>
                  </a:lnTo>
                  <a:lnTo>
                    <a:pt x="345715" y="904226"/>
                  </a:lnTo>
                  <a:lnTo>
                    <a:pt x="345715" y="820041"/>
                  </a:lnTo>
                  <a:lnTo>
                    <a:pt x="282516" y="715648"/>
                  </a:lnTo>
                  <a:lnTo>
                    <a:pt x="221457" y="696694"/>
                  </a:lnTo>
                  <a:cubicBezTo>
                    <a:pt x="91316" y="641649"/>
                    <a:pt x="0" y="512786"/>
                    <a:pt x="0" y="362594"/>
                  </a:cubicBezTo>
                  <a:cubicBezTo>
                    <a:pt x="0" y="212403"/>
                    <a:pt x="91316" y="83539"/>
                    <a:pt x="221457" y="28494"/>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prstClr val="white"/>
                </a:solidFill>
                <a:cs typeface="Arial" panose="020B0604020202020204" pitchFamily="34" charset="0"/>
                <a:sym typeface="Arial" panose="020B0604020202020204" pitchFamily="34" charset="0"/>
              </a:endParaRPr>
            </a:p>
          </p:txBody>
        </p:sp>
        <p:sp>
          <p:nvSpPr>
            <p:cNvPr id="24" name="TextBox 69">
              <a:extLst>
                <a:ext uri="{FF2B5EF4-FFF2-40B4-BE49-F238E27FC236}">
                  <a16:creationId xmlns:a16="http://schemas.microsoft.com/office/drawing/2014/main" id="{0DA273EE-22F6-6AE8-BC1F-29A36767BBEA}"/>
                </a:ext>
              </a:extLst>
            </p:cNvPr>
            <p:cNvSpPr txBox="1"/>
            <p:nvPr/>
          </p:nvSpPr>
          <p:spPr>
            <a:xfrm rot="19800000">
              <a:off x="2187860" y="1860927"/>
              <a:ext cx="470000" cy="400110"/>
            </a:xfrm>
            <a:prstGeom prst="rect">
              <a:avLst/>
            </a:prstGeom>
            <a:noFill/>
          </p:spPr>
          <p:txBody>
            <a:bodyPr wrap="none" rtlCol="0" anchor="ctr">
              <a:spAutoFit/>
            </a:bodyPr>
            <a:lstStyle/>
            <a:p>
              <a:pPr algn="ctr"/>
              <a:r>
                <a:rPr lang="en-US" sz="2000">
                  <a:solidFill>
                    <a:schemeClr val="bg1">
                      <a:lumMod val="95000"/>
                    </a:schemeClr>
                  </a:solidFill>
                  <a:cs typeface="Arial" panose="020B0604020202020204" pitchFamily="34" charset="0"/>
                  <a:sym typeface="Arial" panose="020B0604020202020204" pitchFamily="34" charset="0"/>
                </a:rPr>
                <a:t>01</a:t>
              </a:r>
            </a:p>
          </p:txBody>
        </p:sp>
      </p:grpSp>
      <p:grpSp>
        <p:nvGrpSpPr>
          <p:cNvPr id="14" name="Group 59">
            <a:extLst>
              <a:ext uri="{FF2B5EF4-FFF2-40B4-BE49-F238E27FC236}">
                <a16:creationId xmlns:a16="http://schemas.microsoft.com/office/drawing/2014/main" id="{954A7730-5478-43FD-A011-E18269E1333A}"/>
              </a:ext>
            </a:extLst>
          </p:cNvPr>
          <p:cNvGrpSpPr/>
          <p:nvPr/>
        </p:nvGrpSpPr>
        <p:grpSpPr>
          <a:xfrm>
            <a:off x="2365651" y="2311461"/>
            <a:ext cx="871978" cy="554888"/>
            <a:chOff x="2867570" y="3089969"/>
            <a:chExt cx="871978" cy="554888"/>
          </a:xfrm>
        </p:grpSpPr>
        <p:sp>
          <p:nvSpPr>
            <p:cNvPr id="21" name="Freeform 66">
              <a:extLst>
                <a:ext uri="{FF2B5EF4-FFF2-40B4-BE49-F238E27FC236}">
                  <a16:creationId xmlns:a16="http://schemas.microsoft.com/office/drawing/2014/main" id="{40319760-E9C6-C0B4-B944-3EB325C0F555}"/>
                </a:ext>
              </a:extLst>
            </p:cNvPr>
            <p:cNvSpPr/>
            <p:nvPr/>
          </p:nvSpPr>
          <p:spPr>
            <a:xfrm rot="4005201">
              <a:off x="3026115" y="2931424"/>
              <a:ext cx="554888" cy="871978"/>
            </a:xfrm>
            <a:custGeom>
              <a:avLst/>
              <a:gdLst>
                <a:gd name="connsiteX0" fmla="*/ 221457 w 725190"/>
                <a:gd name="connsiteY0" fmla="*/ 28494 h 1139601"/>
                <a:gd name="connsiteX1" fmla="*/ 362595 w 725190"/>
                <a:gd name="connsiteY1" fmla="*/ 0 h 1139601"/>
                <a:gd name="connsiteX2" fmla="*/ 725190 w 725190"/>
                <a:gd name="connsiteY2" fmla="*/ 362594 h 1139601"/>
                <a:gd name="connsiteX3" fmla="*/ 503733 w 725190"/>
                <a:gd name="connsiteY3" fmla="*/ 696694 h 1139601"/>
                <a:gd name="connsiteX4" fmla="*/ 442675 w 725190"/>
                <a:gd name="connsiteY4" fmla="*/ 715648 h 1139601"/>
                <a:gd name="connsiteX5" fmla="*/ 379474 w 725190"/>
                <a:gd name="connsiteY5" fmla="*/ 820045 h 1139601"/>
                <a:gd name="connsiteX6" fmla="*/ 379474 w 725190"/>
                <a:gd name="connsiteY6" fmla="*/ 910720 h 1139601"/>
                <a:gd name="connsiteX7" fmla="*/ 387746 w 725190"/>
                <a:gd name="connsiteY7" fmla="*/ 932219 h 1139601"/>
                <a:gd name="connsiteX8" fmla="*/ 391603 w 725190"/>
                <a:gd name="connsiteY8" fmla="*/ 952924 h 1139601"/>
                <a:gd name="connsiteX9" fmla="*/ 395728 w 725190"/>
                <a:gd name="connsiteY9" fmla="*/ 953870 h 1139601"/>
                <a:gd name="connsiteX10" fmla="*/ 447717 w 725190"/>
                <a:gd name="connsiteY10" fmla="*/ 1042937 h 1139601"/>
                <a:gd name="connsiteX11" fmla="*/ 362595 w 725190"/>
                <a:gd name="connsiteY11" fmla="*/ 1139601 h 1139601"/>
                <a:gd name="connsiteX12" fmla="*/ 277472 w 725190"/>
                <a:gd name="connsiteY12" fmla="*/ 1042937 h 1139601"/>
                <a:gd name="connsiteX13" fmla="*/ 329462 w 725190"/>
                <a:gd name="connsiteY13" fmla="*/ 953870 h 1139601"/>
                <a:gd name="connsiteX14" fmla="*/ 330590 w 725190"/>
                <a:gd name="connsiteY14" fmla="*/ 953611 h 1139601"/>
                <a:gd name="connsiteX15" fmla="*/ 332285 w 725190"/>
                <a:gd name="connsiteY15" fmla="*/ 936361 h 1139601"/>
                <a:gd name="connsiteX16" fmla="*/ 345715 w 725190"/>
                <a:gd name="connsiteY16" fmla="*/ 904226 h 1139601"/>
                <a:gd name="connsiteX17" fmla="*/ 345715 w 725190"/>
                <a:gd name="connsiteY17" fmla="*/ 820041 h 1139601"/>
                <a:gd name="connsiteX18" fmla="*/ 282516 w 725190"/>
                <a:gd name="connsiteY18" fmla="*/ 715648 h 1139601"/>
                <a:gd name="connsiteX19" fmla="*/ 221457 w 725190"/>
                <a:gd name="connsiteY19" fmla="*/ 696694 h 1139601"/>
                <a:gd name="connsiteX20" fmla="*/ 0 w 725190"/>
                <a:gd name="connsiteY20" fmla="*/ 362594 h 1139601"/>
                <a:gd name="connsiteX21" fmla="*/ 221457 w 725190"/>
                <a:gd name="connsiteY21" fmla="*/ 28494 h 11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190" h="1139601">
                  <a:moveTo>
                    <a:pt x="221457" y="28494"/>
                  </a:moveTo>
                  <a:cubicBezTo>
                    <a:pt x="264837" y="10146"/>
                    <a:pt x="312531" y="0"/>
                    <a:pt x="362595" y="0"/>
                  </a:cubicBezTo>
                  <a:cubicBezTo>
                    <a:pt x="562851" y="0"/>
                    <a:pt x="725190" y="162339"/>
                    <a:pt x="725190" y="362594"/>
                  </a:cubicBezTo>
                  <a:cubicBezTo>
                    <a:pt x="725190" y="512786"/>
                    <a:pt x="633874" y="641649"/>
                    <a:pt x="503733" y="696694"/>
                  </a:cubicBezTo>
                  <a:lnTo>
                    <a:pt x="442675" y="715648"/>
                  </a:lnTo>
                  <a:lnTo>
                    <a:pt x="379474" y="820045"/>
                  </a:lnTo>
                  <a:lnTo>
                    <a:pt x="379474" y="910720"/>
                  </a:lnTo>
                  <a:lnTo>
                    <a:pt x="387746" y="932219"/>
                  </a:lnTo>
                  <a:lnTo>
                    <a:pt x="391603" y="952924"/>
                  </a:lnTo>
                  <a:lnTo>
                    <a:pt x="395728" y="953870"/>
                  </a:lnTo>
                  <a:cubicBezTo>
                    <a:pt x="426280" y="968545"/>
                    <a:pt x="447717" y="1002898"/>
                    <a:pt x="447717" y="1042937"/>
                  </a:cubicBezTo>
                  <a:cubicBezTo>
                    <a:pt x="447717" y="1096323"/>
                    <a:pt x="409607" y="1139601"/>
                    <a:pt x="362595" y="1139601"/>
                  </a:cubicBezTo>
                  <a:cubicBezTo>
                    <a:pt x="315583" y="1139601"/>
                    <a:pt x="277472" y="1096323"/>
                    <a:pt x="277472" y="1042937"/>
                  </a:cubicBezTo>
                  <a:cubicBezTo>
                    <a:pt x="277472" y="1002899"/>
                    <a:pt x="298910" y="968545"/>
                    <a:pt x="329462" y="953870"/>
                  </a:cubicBezTo>
                  <a:lnTo>
                    <a:pt x="330590" y="953611"/>
                  </a:lnTo>
                  <a:lnTo>
                    <a:pt x="332285" y="936361"/>
                  </a:lnTo>
                  <a:lnTo>
                    <a:pt x="345715" y="904226"/>
                  </a:lnTo>
                  <a:lnTo>
                    <a:pt x="345715" y="820041"/>
                  </a:lnTo>
                  <a:lnTo>
                    <a:pt x="282516" y="715648"/>
                  </a:lnTo>
                  <a:lnTo>
                    <a:pt x="221457" y="696694"/>
                  </a:lnTo>
                  <a:cubicBezTo>
                    <a:pt x="91316" y="641649"/>
                    <a:pt x="0" y="512786"/>
                    <a:pt x="0" y="362594"/>
                  </a:cubicBezTo>
                  <a:cubicBezTo>
                    <a:pt x="0" y="212403"/>
                    <a:pt x="91316" y="83539"/>
                    <a:pt x="221457" y="28494"/>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prstClr val="white"/>
                </a:solidFill>
                <a:cs typeface="Arial" panose="020B0604020202020204" pitchFamily="34" charset="0"/>
                <a:sym typeface="Arial" panose="020B0604020202020204" pitchFamily="34" charset="0"/>
              </a:endParaRPr>
            </a:p>
          </p:txBody>
        </p:sp>
        <p:sp>
          <p:nvSpPr>
            <p:cNvPr id="22" name="TextBox 67">
              <a:extLst>
                <a:ext uri="{FF2B5EF4-FFF2-40B4-BE49-F238E27FC236}">
                  <a16:creationId xmlns:a16="http://schemas.microsoft.com/office/drawing/2014/main" id="{268AE9FF-0691-35BF-4337-186E19F1F054}"/>
                </a:ext>
              </a:extLst>
            </p:cNvPr>
            <p:cNvSpPr txBox="1"/>
            <p:nvPr/>
          </p:nvSpPr>
          <p:spPr>
            <a:xfrm>
              <a:off x="3204723" y="3110745"/>
              <a:ext cx="470000" cy="400110"/>
            </a:xfrm>
            <a:prstGeom prst="rect">
              <a:avLst/>
            </a:prstGeom>
            <a:noFill/>
          </p:spPr>
          <p:txBody>
            <a:bodyPr wrap="none" rtlCol="0" anchor="ctr">
              <a:spAutoFit/>
            </a:bodyPr>
            <a:lstStyle/>
            <a:p>
              <a:pPr algn="ctr"/>
              <a:r>
                <a:rPr lang="en-US" sz="2000">
                  <a:solidFill>
                    <a:schemeClr val="bg1">
                      <a:lumMod val="95000"/>
                    </a:schemeClr>
                  </a:solidFill>
                  <a:cs typeface="Arial" panose="020B0604020202020204" pitchFamily="34" charset="0"/>
                  <a:sym typeface="Arial" panose="020B0604020202020204" pitchFamily="34" charset="0"/>
                </a:rPr>
                <a:t>02</a:t>
              </a:r>
            </a:p>
          </p:txBody>
        </p:sp>
      </p:grpSp>
      <p:grpSp>
        <p:nvGrpSpPr>
          <p:cNvPr id="43" name="Group 42">
            <a:extLst>
              <a:ext uri="{FF2B5EF4-FFF2-40B4-BE49-F238E27FC236}">
                <a16:creationId xmlns:a16="http://schemas.microsoft.com/office/drawing/2014/main" id="{91372B20-53C7-D0C7-243E-BDF0E1A63A62}"/>
              </a:ext>
            </a:extLst>
          </p:cNvPr>
          <p:cNvGrpSpPr/>
          <p:nvPr/>
        </p:nvGrpSpPr>
        <p:grpSpPr>
          <a:xfrm rot="20776884">
            <a:off x="2551134" y="3276497"/>
            <a:ext cx="871978" cy="554888"/>
            <a:chOff x="3186287" y="3457778"/>
            <a:chExt cx="871978" cy="554888"/>
          </a:xfrm>
        </p:grpSpPr>
        <p:sp>
          <p:nvSpPr>
            <p:cNvPr id="19" name="Freeform 64">
              <a:extLst>
                <a:ext uri="{FF2B5EF4-FFF2-40B4-BE49-F238E27FC236}">
                  <a16:creationId xmlns:a16="http://schemas.microsoft.com/office/drawing/2014/main" id="{459950C7-0CFD-4E26-C861-3676FDF56BFE}"/>
                </a:ext>
              </a:extLst>
            </p:cNvPr>
            <p:cNvSpPr/>
            <p:nvPr/>
          </p:nvSpPr>
          <p:spPr>
            <a:xfrm rot="17218790" flipV="1">
              <a:off x="3344832" y="3299233"/>
              <a:ext cx="554888" cy="871978"/>
            </a:xfrm>
            <a:custGeom>
              <a:avLst/>
              <a:gdLst>
                <a:gd name="connsiteX0" fmla="*/ 221457 w 725190"/>
                <a:gd name="connsiteY0" fmla="*/ 28494 h 1139601"/>
                <a:gd name="connsiteX1" fmla="*/ 362595 w 725190"/>
                <a:gd name="connsiteY1" fmla="*/ 0 h 1139601"/>
                <a:gd name="connsiteX2" fmla="*/ 725190 w 725190"/>
                <a:gd name="connsiteY2" fmla="*/ 362594 h 1139601"/>
                <a:gd name="connsiteX3" fmla="*/ 503733 w 725190"/>
                <a:gd name="connsiteY3" fmla="*/ 696694 h 1139601"/>
                <a:gd name="connsiteX4" fmla="*/ 442675 w 725190"/>
                <a:gd name="connsiteY4" fmla="*/ 715648 h 1139601"/>
                <a:gd name="connsiteX5" fmla="*/ 379474 w 725190"/>
                <a:gd name="connsiteY5" fmla="*/ 820045 h 1139601"/>
                <a:gd name="connsiteX6" fmla="*/ 379474 w 725190"/>
                <a:gd name="connsiteY6" fmla="*/ 910720 h 1139601"/>
                <a:gd name="connsiteX7" fmla="*/ 387746 w 725190"/>
                <a:gd name="connsiteY7" fmla="*/ 932219 h 1139601"/>
                <a:gd name="connsiteX8" fmla="*/ 391603 w 725190"/>
                <a:gd name="connsiteY8" fmla="*/ 952924 h 1139601"/>
                <a:gd name="connsiteX9" fmla="*/ 395728 w 725190"/>
                <a:gd name="connsiteY9" fmla="*/ 953870 h 1139601"/>
                <a:gd name="connsiteX10" fmla="*/ 447717 w 725190"/>
                <a:gd name="connsiteY10" fmla="*/ 1042937 h 1139601"/>
                <a:gd name="connsiteX11" fmla="*/ 362595 w 725190"/>
                <a:gd name="connsiteY11" fmla="*/ 1139601 h 1139601"/>
                <a:gd name="connsiteX12" fmla="*/ 277472 w 725190"/>
                <a:gd name="connsiteY12" fmla="*/ 1042937 h 1139601"/>
                <a:gd name="connsiteX13" fmla="*/ 329462 w 725190"/>
                <a:gd name="connsiteY13" fmla="*/ 953870 h 1139601"/>
                <a:gd name="connsiteX14" fmla="*/ 330590 w 725190"/>
                <a:gd name="connsiteY14" fmla="*/ 953611 h 1139601"/>
                <a:gd name="connsiteX15" fmla="*/ 332285 w 725190"/>
                <a:gd name="connsiteY15" fmla="*/ 936361 h 1139601"/>
                <a:gd name="connsiteX16" fmla="*/ 345715 w 725190"/>
                <a:gd name="connsiteY16" fmla="*/ 904226 h 1139601"/>
                <a:gd name="connsiteX17" fmla="*/ 345715 w 725190"/>
                <a:gd name="connsiteY17" fmla="*/ 820041 h 1139601"/>
                <a:gd name="connsiteX18" fmla="*/ 282516 w 725190"/>
                <a:gd name="connsiteY18" fmla="*/ 715648 h 1139601"/>
                <a:gd name="connsiteX19" fmla="*/ 221457 w 725190"/>
                <a:gd name="connsiteY19" fmla="*/ 696694 h 1139601"/>
                <a:gd name="connsiteX20" fmla="*/ 0 w 725190"/>
                <a:gd name="connsiteY20" fmla="*/ 362594 h 1139601"/>
                <a:gd name="connsiteX21" fmla="*/ 221457 w 725190"/>
                <a:gd name="connsiteY21" fmla="*/ 28494 h 11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190" h="1139601">
                  <a:moveTo>
                    <a:pt x="221457" y="28494"/>
                  </a:moveTo>
                  <a:cubicBezTo>
                    <a:pt x="264837" y="10146"/>
                    <a:pt x="312531" y="0"/>
                    <a:pt x="362595" y="0"/>
                  </a:cubicBezTo>
                  <a:cubicBezTo>
                    <a:pt x="562851" y="0"/>
                    <a:pt x="725190" y="162339"/>
                    <a:pt x="725190" y="362594"/>
                  </a:cubicBezTo>
                  <a:cubicBezTo>
                    <a:pt x="725190" y="512786"/>
                    <a:pt x="633874" y="641649"/>
                    <a:pt x="503733" y="696694"/>
                  </a:cubicBezTo>
                  <a:lnTo>
                    <a:pt x="442675" y="715648"/>
                  </a:lnTo>
                  <a:lnTo>
                    <a:pt x="379474" y="820045"/>
                  </a:lnTo>
                  <a:lnTo>
                    <a:pt x="379474" y="910720"/>
                  </a:lnTo>
                  <a:lnTo>
                    <a:pt x="387746" y="932219"/>
                  </a:lnTo>
                  <a:lnTo>
                    <a:pt x="391603" y="952924"/>
                  </a:lnTo>
                  <a:lnTo>
                    <a:pt x="395728" y="953870"/>
                  </a:lnTo>
                  <a:cubicBezTo>
                    <a:pt x="426280" y="968545"/>
                    <a:pt x="447717" y="1002898"/>
                    <a:pt x="447717" y="1042937"/>
                  </a:cubicBezTo>
                  <a:cubicBezTo>
                    <a:pt x="447717" y="1096323"/>
                    <a:pt x="409607" y="1139601"/>
                    <a:pt x="362595" y="1139601"/>
                  </a:cubicBezTo>
                  <a:cubicBezTo>
                    <a:pt x="315583" y="1139601"/>
                    <a:pt x="277472" y="1096323"/>
                    <a:pt x="277472" y="1042937"/>
                  </a:cubicBezTo>
                  <a:cubicBezTo>
                    <a:pt x="277472" y="1002899"/>
                    <a:pt x="298910" y="968545"/>
                    <a:pt x="329462" y="953870"/>
                  </a:cubicBezTo>
                  <a:lnTo>
                    <a:pt x="330590" y="953611"/>
                  </a:lnTo>
                  <a:lnTo>
                    <a:pt x="332285" y="936361"/>
                  </a:lnTo>
                  <a:lnTo>
                    <a:pt x="345715" y="904226"/>
                  </a:lnTo>
                  <a:lnTo>
                    <a:pt x="345715" y="820041"/>
                  </a:lnTo>
                  <a:lnTo>
                    <a:pt x="282516" y="715648"/>
                  </a:lnTo>
                  <a:lnTo>
                    <a:pt x="221457" y="696694"/>
                  </a:lnTo>
                  <a:cubicBezTo>
                    <a:pt x="91316" y="641649"/>
                    <a:pt x="0" y="512786"/>
                    <a:pt x="0" y="362594"/>
                  </a:cubicBezTo>
                  <a:cubicBezTo>
                    <a:pt x="0" y="212403"/>
                    <a:pt x="91316" y="83539"/>
                    <a:pt x="221457" y="28494"/>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prstClr val="white"/>
                </a:solidFill>
                <a:cs typeface="Arial" panose="020B0604020202020204" pitchFamily="34" charset="0"/>
                <a:sym typeface="Arial" panose="020B0604020202020204" pitchFamily="34" charset="0"/>
              </a:endParaRPr>
            </a:p>
          </p:txBody>
        </p:sp>
        <p:sp>
          <p:nvSpPr>
            <p:cNvPr id="20" name="TextBox 65">
              <a:extLst>
                <a:ext uri="{FF2B5EF4-FFF2-40B4-BE49-F238E27FC236}">
                  <a16:creationId xmlns:a16="http://schemas.microsoft.com/office/drawing/2014/main" id="{1E250A09-71FD-9614-F424-5DFE724A1B1F}"/>
                </a:ext>
              </a:extLst>
            </p:cNvPr>
            <p:cNvSpPr txBox="1"/>
            <p:nvPr/>
          </p:nvSpPr>
          <p:spPr>
            <a:xfrm rot="823116">
              <a:off x="3527113" y="3565273"/>
              <a:ext cx="470000" cy="400110"/>
            </a:xfrm>
            <a:prstGeom prst="rect">
              <a:avLst/>
            </a:prstGeom>
            <a:noFill/>
          </p:spPr>
          <p:txBody>
            <a:bodyPr wrap="none" rtlCol="0" anchor="ctr">
              <a:spAutoFit/>
            </a:bodyPr>
            <a:lstStyle/>
            <a:p>
              <a:pPr algn="ctr"/>
              <a:r>
                <a:rPr lang="en-US" sz="2000">
                  <a:solidFill>
                    <a:schemeClr val="bg1">
                      <a:lumMod val="95000"/>
                    </a:schemeClr>
                  </a:solidFill>
                  <a:cs typeface="Arial" panose="020B0604020202020204" pitchFamily="34" charset="0"/>
                  <a:sym typeface="Arial" panose="020B0604020202020204" pitchFamily="34" charset="0"/>
                </a:rPr>
                <a:t>03</a:t>
              </a:r>
            </a:p>
          </p:txBody>
        </p:sp>
      </p:grpSp>
      <p:grpSp>
        <p:nvGrpSpPr>
          <p:cNvPr id="42" name="Group 41">
            <a:extLst>
              <a:ext uri="{FF2B5EF4-FFF2-40B4-BE49-F238E27FC236}">
                <a16:creationId xmlns:a16="http://schemas.microsoft.com/office/drawing/2014/main" id="{04552D0E-7580-7DD5-C0E3-62FC0C036326}"/>
              </a:ext>
            </a:extLst>
          </p:cNvPr>
          <p:cNvGrpSpPr/>
          <p:nvPr/>
        </p:nvGrpSpPr>
        <p:grpSpPr>
          <a:xfrm>
            <a:off x="2400392" y="4292654"/>
            <a:ext cx="871978" cy="554888"/>
            <a:chOff x="2842672" y="4526513"/>
            <a:chExt cx="871978" cy="554888"/>
          </a:xfrm>
        </p:grpSpPr>
        <p:sp>
          <p:nvSpPr>
            <p:cNvPr id="17" name="Freeform 62">
              <a:extLst>
                <a:ext uri="{FF2B5EF4-FFF2-40B4-BE49-F238E27FC236}">
                  <a16:creationId xmlns:a16="http://schemas.microsoft.com/office/drawing/2014/main" id="{A994A9EA-E96C-47CB-A7D9-EF4F222A7FF1}"/>
                </a:ext>
              </a:extLst>
            </p:cNvPr>
            <p:cNvSpPr/>
            <p:nvPr/>
          </p:nvSpPr>
          <p:spPr>
            <a:xfrm rot="17685807" flipV="1">
              <a:off x="3001217" y="4367968"/>
              <a:ext cx="554888" cy="871978"/>
            </a:xfrm>
            <a:custGeom>
              <a:avLst/>
              <a:gdLst>
                <a:gd name="connsiteX0" fmla="*/ 221457 w 725190"/>
                <a:gd name="connsiteY0" fmla="*/ 28494 h 1139601"/>
                <a:gd name="connsiteX1" fmla="*/ 362595 w 725190"/>
                <a:gd name="connsiteY1" fmla="*/ 0 h 1139601"/>
                <a:gd name="connsiteX2" fmla="*/ 725190 w 725190"/>
                <a:gd name="connsiteY2" fmla="*/ 362594 h 1139601"/>
                <a:gd name="connsiteX3" fmla="*/ 503733 w 725190"/>
                <a:gd name="connsiteY3" fmla="*/ 696694 h 1139601"/>
                <a:gd name="connsiteX4" fmla="*/ 442675 w 725190"/>
                <a:gd name="connsiteY4" fmla="*/ 715648 h 1139601"/>
                <a:gd name="connsiteX5" fmla="*/ 379474 w 725190"/>
                <a:gd name="connsiteY5" fmla="*/ 820045 h 1139601"/>
                <a:gd name="connsiteX6" fmla="*/ 379474 w 725190"/>
                <a:gd name="connsiteY6" fmla="*/ 910720 h 1139601"/>
                <a:gd name="connsiteX7" fmla="*/ 387746 w 725190"/>
                <a:gd name="connsiteY7" fmla="*/ 932219 h 1139601"/>
                <a:gd name="connsiteX8" fmla="*/ 391603 w 725190"/>
                <a:gd name="connsiteY8" fmla="*/ 952924 h 1139601"/>
                <a:gd name="connsiteX9" fmla="*/ 395728 w 725190"/>
                <a:gd name="connsiteY9" fmla="*/ 953870 h 1139601"/>
                <a:gd name="connsiteX10" fmla="*/ 447717 w 725190"/>
                <a:gd name="connsiteY10" fmla="*/ 1042937 h 1139601"/>
                <a:gd name="connsiteX11" fmla="*/ 362595 w 725190"/>
                <a:gd name="connsiteY11" fmla="*/ 1139601 h 1139601"/>
                <a:gd name="connsiteX12" fmla="*/ 277472 w 725190"/>
                <a:gd name="connsiteY12" fmla="*/ 1042937 h 1139601"/>
                <a:gd name="connsiteX13" fmla="*/ 329462 w 725190"/>
                <a:gd name="connsiteY13" fmla="*/ 953870 h 1139601"/>
                <a:gd name="connsiteX14" fmla="*/ 330590 w 725190"/>
                <a:gd name="connsiteY14" fmla="*/ 953611 h 1139601"/>
                <a:gd name="connsiteX15" fmla="*/ 332285 w 725190"/>
                <a:gd name="connsiteY15" fmla="*/ 936361 h 1139601"/>
                <a:gd name="connsiteX16" fmla="*/ 345715 w 725190"/>
                <a:gd name="connsiteY16" fmla="*/ 904226 h 1139601"/>
                <a:gd name="connsiteX17" fmla="*/ 345715 w 725190"/>
                <a:gd name="connsiteY17" fmla="*/ 820041 h 1139601"/>
                <a:gd name="connsiteX18" fmla="*/ 282516 w 725190"/>
                <a:gd name="connsiteY18" fmla="*/ 715648 h 1139601"/>
                <a:gd name="connsiteX19" fmla="*/ 221457 w 725190"/>
                <a:gd name="connsiteY19" fmla="*/ 696694 h 1139601"/>
                <a:gd name="connsiteX20" fmla="*/ 0 w 725190"/>
                <a:gd name="connsiteY20" fmla="*/ 362594 h 1139601"/>
                <a:gd name="connsiteX21" fmla="*/ 221457 w 725190"/>
                <a:gd name="connsiteY21" fmla="*/ 28494 h 11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190" h="1139601">
                  <a:moveTo>
                    <a:pt x="221457" y="28494"/>
                  </a:moveTo>
                  <a:cubicBezTo>
                    <a:pt x="264837" y="10146"/>
                    <a:pt x="312531" y="0"/>
                    <a:pt x="362595" y="0"/>
                  </a:cubicBezTo>
                  <a:cubicBezTo>
                    <a:pt x="562851" y="0"/>
                    <a:pt x="725190" y="162339"/>
                    <a:pt x="725190" y="362594"/>
                  </a:cubicBezTo>
                  <a:cubicBezTo>
                    <a:pt x="725190" y="512786"/>
                    <a:pt x="633874" y="641649"/>
                    <a:pt x="503733" y="696694"/>
                  </a:cubicBezTo>
                  <a:lnTo>
                    <a:pt x="442675" y="715648"/>
                  </a:lnTo>
                  <a:lnTo>
                    <a:pt x="379474" y="820045"/>
                  </a:lnTo>
                  <a:lnTo>
                    <a:pt x="379474" y="910720"/>
                  </a:lnTo>
                  <a:lnTo>
                    <a:pt x="387746" y="932219"/>
                  </a:lnTo>
                  <a:lnTo>
                    <a:pt x="391603" y="952924"/>
                  </a:lnTo>
                  <a:lnTo>
                    <a:pt x="395728" y="953870"/>
                  </a:lnTo>
                  <a:cubicBezTo>
                    <a:pt x="426280" y="968545"/>
                    <a:pt x="447717" y="1002898"/>
                    <a:pt x="447717" y="1042937"/>
                  </a:cubicBezTo>
                  <a:cubicBezTo>
                    <a:pt x="447717" y="1096323"/>
                    <a:pt x="409607" y="1139601"/>
                    <a:pt x="362595" y="1139601"/>
                  </a:cubicBezTo>
                  <a:cubicBezTo>
                    <a:pt x="315583" y="1139601"/>
                    <a:pt x="277472" y="1096323"/>
                    <a:pt x="277472" y="1042937"/>
                  </a:cubicBezTo>
                  <a:cubicBezTo>
                    <a:pt x="277472" y="1002899"/>
                    <a:pt x="298910" y="968545"/>
                    <a:pt x="329462" y="953870"/>
                  </a:cubicBezTo>
                  <a:lnTo>
                    <a:pt x="330590" y="953611"/>
                  </a:lnTo>
                  <a:lnTo>
                    <a:pt x="332285" y="936361"/>
                  </a:lnTo>
                  <a:lnTo>
                    <a:pt x="345715" y="904226"/>
                  </a:lnTo>
                  <a:lnTo>
                    <a:pt x="345715" y="820041"/>
                  </a:lnTo>
                  <a:lnTo>
                    <a:pt x="282516" y="715648"/>
                  </a:lnTo>
                  <a:lnTo>
                    <a:pt x="221457" y="696694"/>
                  </a:lnTo>
                  <a:cubicBezTo>
                    <a:pt x="91316" y="641649"/>
                    <a:pt x="0" y="512786"/>
                    <a:pt x="0" y="362594"/>
                  </a:cubicBezTo>
                  <a:cubicBezTo>
                    <a:pt x="0" y="212403"/>
                    <a:pt x="91316" y="83539"/>
                    <a:pt x="221457" y="28494"/>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prstClr val="white"/>
                </a:solidFill>
                <a:cs typeface="Arial" panose="020B0604020202020204" pitchFamily="34" charset="0"/>
                <a:sym typeface="Arial" panose="020B0604020202020204" pitchFamily="34" charset="0"/>
              </a:endParaRPr>
            </a:p>
          </p:txBody>
        </p:sp>
        <p:sp>
          <p:nvSpPr>
            <p:cNvPr id="18" name="TextBox 63">
              <a:extLst>
                <a:ext uri="{FF2B5EF4-FFF2-40B4-BE49-F238E27FC236}">
                  <a16:creationId xmlns:a16="http://schemas.microsoft.com/office/drawing/2014/main" id="{BF70C1AE-4866-0464-A6B9-2FCAF7C94CC2}"/>
                </a:ext>
              </a:extLst>
            </p:cNvPr>
            <p:cNvSpPr txBox="1"/>
            <p:nvPr/>
          </p:nvSpPr>
          <p:spPr>
            <a:xfrm>
              <a:off x="3170562" y="4663708"/>
              <a:ext cx="470000" cy="400110"/>
            </a:xfrm>
            <a:prstGeom prst="rect">
              <a:avLst/>
            </a:prstGeom>
            <a:noFill/>
          </p:spPr>
          <p:txBody>
            <a:bodyPr wrap="none" rtlCol="0" anchor="ctr">
              <a:spAutoFit/>
            </a:bodyPr>
            <a:lstStyle/>
            <a:p>
              <a:pPr algn="ctr"/>
              <a:r>
                <a:rPr lang="en-US" sz="2000">
                  <a:solidFill>
                    <a:schemeClr val="bg1">
                      <a:lumMod val="95000"/>
                    </a:schemeClr>
                  </a:solidFill>
                  <a:cs typeface="Arial" panose="020B0604020202020204" pitchFamily="34" charset="0"/>
                  <a:sym typeface="Arial" panose="020B0604020202020204" pitchFamily="34" charset="0"/>
                </a:rPr>
                <a:t>04</a:t>
              </a:r>
            </a:p>
          </p:txBody>
        </p:sp>
      </p:grpSp>
      <p:sp>
        <p:nvSpPr>
          <p:cNvPr id="25" name="Rectangle 56">
            <a:extLst>
              <a:ext uri="{FF2B5EF4-FFF2-40B4-BE49-F238E27FC236}">
                <a16:creationId xmlns:a16="http://schemas.microsoft.com/office/drawing/2014/main" id="{6D9AAE0B-6E05-3546-E573-B3AC37B219D1}"/>
              </a:ext>
            </a:extLst>
          </p:cNvPr>
          <p:cNvSpPr/>
          <p:nvPr/>
        </p:nvSpPr>
        <p:spPr>
          <a:xfrm flipH="1">
            <a:off x="2803919" y="1206922"/>
            <a:ext cx="4351304" cy="307777"/>
          </a:xfrm>
          <a:prstGeom prst="rect">
            <a:avLst/>
          </a:prstGeom>
        </p:spPr>
        <p:txBody>
          <a:bodyPr wrap="square" anchor="t">
            <a:spAutoFit/>
          </a:bodyPr>
          <a:lstStyle/>
          <a:p>
            <a:r>
              <a:rPr lang="el-GR" sz="1400" b="1">
                <a:solidFill>
                  <a:schemeClr val="accent5"/>
                </a:solidFill>
                <a:ea typeface="Adobe Song Std L" panose="02020300000000000000" pitchFamily="18" charset="-128"/>
                <a:cs typeface="Arial" panose="020B0604020202020204" pitchFamily="34" charset="0"/>
                <a:sym typeface="Arial" panose="020B0604020202020204" pitchFamily="34" charset="0"/>
              </a:rPr>
              <a:t>Ψηφιακός μετασχηματισμός επιχειρήσεων</a:t>
            </a:r>
            <a:endParaRPr lang="en-US" sz="1400" b="1">
              <a:solidFill>
                <a:schemeClr val="accent5"/>
              </a:solidFill>
              <a:ea typeface="Adobe Song Std L" panose="02020300000000000000" pitchFamily="18" charset="-128"/>
              <a:cs typeface="Arial" panose="020B0604020202020204" pitchFamily="34" charset="0"/>
              <a:sym typeface="Arial" panose="020B0604020202020204" pitchFamily="34" charset="0"/>
            </a:endParaRPr>
          </a:p>
        </p:txBody>
      </p:sp>
      <p:sp>
        <p:nvSpPr>
          <p:cNvPr id="26" name="Rectangle 57">
            <a:extLst>
              <a:ext uri="{FF2B5EF4-FFF2-40B4-BE49-F238E27FC236}">
                <a16:creationId xmlns:a16="http://schemas.microsoft.com/office/drawing/2014/main" id="{C1470E8E-D39C-DA86-9FBA-16233D5E9E9D}"/>
              </a:ext>
            </a:extLst>
          </p:cNvPr>
          <p:cNvSpPr/>
          <p:nvPr/>
        </p:nvSpPr>
        <p:spPr>
          <a:xfrm>
            <a:off x="2789183" y="1448899"/>
            <a:ext cx="4361232" cy="553998"/>
          </a:xfrm>
          <a:prstGeom prst="rect">
            <a:avLst/>
          </a:prstGeom>
        </p:spPr>
        <p:txBody>
          <a:bodyPr wrap="square">
            <a:spAutoFit/>
          </a:bodyPr>
          <a:lstStyle/>
          <a:p>
            <a:r>
              <a:rPr lang="el-GR" sz="1000">
                <a:solidFill>
                  <a:schemeClr val="tx2"/>
                </a:solidFill>
                <a:ea typeface="Adobe Song Std L" panose="02020300000000000000" pitchFamily="18" charset="-128"/>
                <a:cs typeface="Arial" panose="020B0604020202020204" pitchFamily="34" charset="0"/>
                <a:sym typeface="Arial" panose="020B0604020202020204" pitchFamily="34" charset="0"/>
              </a:rPr>
              <a:t>Οι ελληνικές επιχειρήσεις υιοθετούν συστήματα ERP, ηλεκτρονική τιμολόγηση και cloud λύσεις για αυτοματοποίηση διαδικασιών και βελτίωση της αποδοτικότητας.</a:t>
            </a:r>
            <a:endParaRPr lang="en-US" sz="1000">
              <a:solidFill>
                <a:schemeClr val="tx2"/>
              </a:solidFill>
              <a:cs typeface="Arial" panose="020B0604020202020204" pitchFamily="34" charset="0"/>
              <a:sym typeface="Arial" panose="020B0604020202020204" pitchFamily="34" charset="0"/>
            </a:endParaRPr>
          </a:p>
        </p:txBody>
      </p:sp>
      <p:sp>
        <p:nvSpPr>
          <p:cNvPr id="27" name="Rectangle 148">
            <a:extLst>
              <a:ext uri="{FF2B5EF4-FFF2-40B4-BE49-F238E27FC236}">
                <a16:creationId xmlns:a16="http://schemas.microsoft.com/office/drawing/2014/main" id="{AE8D2732-575B-A7CC-5E97-3C9BBCF51B95}"/>
              </a:ext>
            </a:extLst>
          </p:cNvPr>
          <p:cNvSpPr/>
          <p:nvPr/>
        </p:nvSpPr>
        <p:spPr>
          <a:xfrm flipH="1">
            <a:off x="3439010" y="4368857"/>
            <a:ext cx="3471283" cy="307777"/>
          </a:xfrm>
          <a:prstGeom prst="rect">
            <a:avLst/>
          </a:prstGeom>
        </p:spPr>
        <p:txBody>
          <a:bodyPr wrap="square" anchor="t">
            <a:spAutoFit/>
          </a:bodyPr>
          <a:lstStyle/>
          <a:p>
            <a:r>
              <a:rPr lang="el-GR" sz="1400" b="1">
                <a:solidFill>
                  <a:schemeClr val="accent1"/>
                </a:solidFill>
                <a:ea typeface="Adobe Song Std L" panose="02020300000000000000" pitchFamily="18" charset="-128"/>
                <a:cs typeface="Arial" panose="020B0604020202020204" pitchFamily="34" charset="0"/>
                <a:sym typeface="Arial" panose="020B0604020202020204" pitchFamily="34" charset="0"/>
              </a:rPr>
              <a:t>Αυξημένη ανάγκη για καινοτομία</a:t>
            </a:r>
            <a:endParaRPr lang="en-US" sz="1400" b="1">
              <a:solidFill>
                <a:schemeClr val="accent1"/>
              </a:solidFill>
              <a:ea typeface="Adobe Song Std L" panose="02020300000000000000" pitchFamily="18" charset="-128"/>
              <a:cs typeface="Arial" panose="020B0604020202020204" pitchFamily="34" charset="0"/>
              <a:sym typeface="Arial" panose="020B0604020202020204" pitchFamily="34" charset="0"/>
            </a:endParaRPr>
          </a:p>
        </p:txBody>
      </p:sp>
      <p:sp>
        <p:nvSpPr>
          <p:cNvPr id="28" name="Rectangle 149">
            <a:extLst>
              <a:ext uri="{FF2B5EF4-FFF2-40B4-BE49-F238E27FC236}">
                <a16:creationId xmlns:a16="http://schemas.microsoft.com/office/drawing/2014/main" id="{F6760184-CF18-A060-C130-8BB720D8B9A9}"/>
              </a:ext>
            </a:extLst>
          </p:cNvPr>
          <p:cNvSpPr/>
          <p:nvPr/>
        </p:nvSpPr>
        <p:spPr>
          <a:xfrm>
            <a:off x="3439011" y="4610834"/>
            <a:ext cx="3720975" cy="553998"/>
          </a:xfrm>
          <a:prstGeom prst="rect">
            <a:avLst/>
          </a:prstGeom>
        </p:spPr>
        <p:txBody>
          <a:bodyPr wrap="square">
            <a:spAutoFit/>
          </a:bodyPr>
          <a:lstStyle/>
          <a:p>
            <a:r>
              <a:rPr lang="el-GR" sz="1000">
                <a:solidFill>
                  <a:schemeClr val="tx2"/>
                </a:solidFill>
                <a:ea typeface="Adobe Song Std L" panose="02020300000000000000" pitchFamily="18" charset="-128"/>
                <a:cs typeface="Arial" panose="020B0604020202020204" pitchFamily="34" charset="0"/>
              </a:rPr>
              <a:t>Οι ευρωπαϊκές και εθνικές εκθέσεις ψηφιακής οικονομίας αναδεικνύουν την καινοτομία (AI, data analytics, automation) ως βασικό μοχλό ανάπτυξης για τις επιχειρήσεις.</a:t>
            </a:r>
            <a:endParaRPr lang="en-US" sz="1000">
              <a:solidFill>
                <a:schemeClr val="tx2"/>
              </a:solidFill>
              <a:ea typeface="Adobe Song Std L" panose="02020300000000000000" pitchFamily="18" charset="-128"/>
              <a:cs typeface="Arial" panose="020B0604020202020204" pitchFamily="34" charset="0"/>
            </a:endParaRPr>
          </a:p>
        </p:txBody>
      </p:sp>
      <p:sp>
        <p:nvSpPr>
          <p:cNvPr id="30" name="Rectangle 151">
            <a:extLst>
              <a:ext uri="{FF2B5EF4-FFF2-40B4-BE49-F238E27FC236}">
                <a16:creationId xmlns:a16="http://schemas.microsoft.com/office/drawing/2014/main" id="{C09B39D1-1FAF-7E50-1683-6FD1F104072B}"/>
              </a:ext>
            </a:extLst>
          </p:cNvPr>
          <p:cNvSpPr/>
          <p:nvPr/>
        </p:nvSpPr>
        <p:spPr>
          <a:xfrm flipH="1">
            <a:off x="3436714" y="2233763"/>
            <a:ext cx="3884410" cy="307777"/>
          </a:xfrm>
          <a:prstGeom prst="rect">
            <a:avLst/>
          </a:prstGeom>
        </p:spPr>
        <p:txBody>
          <a:bodyPr wrap="square" anchor="t">
            <a:spAutoFit/>
          </a:bodyPr>
          <a:lstStyle/>
          <a:p>
            <a:r>
              <a:rPr lang="el-GR" sz="1400" b="1">
                <a:solidFill>
                  <a:schemeClr val="accent4"/>
                </a:solidFill>
                <a:ea typeface="Adobe Song Std L" panose="02020300000000000000" pitchFamily="18" charset="-128"/>
                <a:cs typeface="Arial" panose="020B0604020202020204" pitchFamily="34" charset="0"/>
                <a:sym typeface="Arial" panose="020B0604020202020204" pitchFamily="34" charset="0"/>
              </a:rPr>
              <a:t>Ανάπτυξη </a:t>
            </a:r>
            <a:r>
              <a:rPr lang="en-US" sz="1400" b="1">
                <a:solidFill>
                  <a:schemeClr val="accent4"/>
                </a:solidFill>
                <a:ea typeface="Adobe Song Std L" panose="02020300000000000000" pitchFamily="18" charset="-128"/>
                <a:cs typeface="Arial" panose="020B0604020202020204" pitchFamily="34" charset="0"/>
                <a:sym typeface="Arial" panose="020B0604020202020204" pitchFamily="34" charset="0"/>
              </a:rPr>
              <a:t>e-commerce</a:t>
            </a:r>
            <a:endParaRPr lang="en-US" sz="1200" b="1">
              <a:solidFill>
                <a:schemeClr val="accent4"/>
              </a:solidFill>
              <a:ea typeface="Adobe Song Std L" panose="02020300000000000000" pitchFamily="18" charset="-128"/>
              <a:cs typeface="Arial" panose="020B0604020202020204" pitchFamily="34" charset="0"/>
              <a:sym typeface="Arial" panose="020B0604020202020204" pitchFamily="34" charset="0"/>
            </a:endParaRPr>
          </a:p>
        </p:txBody>
      </p:sp>
      <p:sp>
        <p:nvSpPr>
          <p:cNvPr id="31" name="Rectangle 152">
            <a:extLst>
              <a:ext uri="{FF2B5EF4-FFF2-40B4-BE49-F238E27FC236}">
                <a16:creationId xmlns:a16="http://schemas.microsoft.com/office/drawing/2014/main" id="{0F77ED84-B724-5893-E935-DB440FC0F5F8}"/>
              </a:ext>
            </a:extLst>
          </p:cNvPr>
          <p:cNvSpPr/>
          <p:nvPr/>
        </p:nvSpPr>
        <p:spPr>
          <a:xfrm>
            <a:off x="3436714" y="2475740"/>
            <a:ext cx="3774651" cy="553998"/>
          </a:xfrm>
          <a:prstGeom prst="rect">
            <a:avLst/>
          </a:prstGeom>
        </p:spPr>
        <p:txBody>
          <a:bodyPr wrap="square">
            <a:spAutoFit/>
          </a:bodyPr>
          <a:lstStyle/>
          <a:p>
            <a:r>
              <a:rPr lang="el-GR" sz="1000">
                <a:solidFill>
                  <a:schemeClr val="tx2"/>
                </a:solidFill>
                <a:ea typeface="Adobe Song Std L" panose="02020300000000000000" pitchFamily="18" charset="-128"/>
                <a:cs typeface="Arial" panose="020B0604020202020204" pitchFamily="34" charset="0"/>
              </a:rPr>
              <a:t>Η χρήση ψηφιακών καναλιών πώλησης αυξάνεται σταθερά, καθώς οι επιχειρήσεις επενδύουν σε online πλατφόρμες και omnichannel μοντέλα.</a:t>
            </a:r>
            <a:endParaRPr lang="en-US" sz="1000">
              <a:solidFill>
                <a:schemeClr val="tx2"/>
              </a:solidFill>
              <a:ea typeface="Adobe Song Std L" panose="02020300000000000000" pitchFamily="18" charset="-128"/>
              <a:cs typeface="Arial" panose="020B0604020202020204" pitchFamily="34" charset="0"/>
              <a:sym typeface="Arial" panose="020B0604020202020204" pitchFamily="34" charset="0"/>
            </a:endParaRPr>
          </a:p>
        </p:txBody>
      </p:sp>
      <p:sp>
        <p:nvSpPr>
          <p:cNvPr id="33" name="Rectangle 154">
            <a:extLst>
              <a:ext uri="{FF2B5EF4-FFF2-40B4-BE49-F238E27FC236}">
                <a16:creationId xmlns:a16="http://schemas.microsoft.com/office/drawing/2014/main" id="{56112FBC-CFDD-4B97-25D3-525F2915597D}"/>
              </a:ext>
            </a:extLst>
          </p:cNvPr>
          <p:cNvSpPr/>
          <p:nvPr/>
        </p:nvSpPr>
        <p:spPr>
          <a:xfrm flipH="1">
            <a:off x="3621847" y="3286010"/>
            <a:ext cx="3471284" cy="307777"/>
          </a:xfrm>
          <a:prstGeom prst="rect">
            <a:avLst/>
          </a:prstGeom>
        </p:spPr>
        <p:txBody>
          <a:bodyPr wrap="square" anchor="t">
            <a:spAutoFit/>
          </a:bodyPr>
          <a:lstStyle/>
          <a:p>
            <a:r>
              <a:rPr lang="el-GR" sz="1400" b="1">
                <a:solidFill>
                  <a:schemeClr val="accent3"/>
                </a:solidFill>
                <a:ea typeface="Adobe Song Std L" panose="02020300000000000000" pitchFamily="18" charset="-128"/>
                <a:cs typeface="Arial" panose="020B0604020202020204" pitchFamily="34" charset="0"/>
                <a:sym typeface="Arial" panose="020B0604020202020204" pitchFamily="34" charset="0"/>
              </a:rPr>
              <a:t>Έμφαση στη βιωσιμότητα (</a:t>
            </a:r>
            <a:r>
              <a:rPr lang="en-US" sz="1400" b="1">
                <a:solidFill>
                  <a:schemeClr val="accent3"/>
                </a:solidFill>
                <a:ea typeface="Adobe Song Std L" panose="02020300000000000000" pitchFamily="18" charset="-128"/>
                <a:cs typeface="Arial" panose="020B0604020202020204" pitchFamily="34" charset="0"/>
                <a:sym typeface="Arial" panose="020B0604020202020204" pitchFamily="34" charset="0"/>
              </a:rPr>
              <a:t>ESG)</a:t>
            </a:r>
          </a:p>
        </p:txBody>
      </p:sp>
      <p:sp>
        <p:nvSpPr>
          <p:cNvPr id="34" name="Rectangle 155">
            <a:extLst>
              <a:ext uri="{FF2B5EF4-FFF2-40B4-BE49-F238E27FC236}">
                <a16:creationId xmlns:a16="http://schemas.microsoft.com/office/drawing/2014/main" id="{8B84A019-D105-E290-1078-B2C9A3B987F2}"/>
              </a:ext>
            </a:extLst>
          </p:cNvPr>
          <p:cNvSpPr/>
          <p:nvPr/>
        </p:nvSpPr>
        <p:spPr>
          <a:xfrm>
            <a:off x="3621847" y="3527987"/>
            <a:ext cx="3608010" cy="553998"/>
          </a:xfrm>
          <a:prstGeom prst="rect">
            <a:avLst/>
          </a:prstGeom>
        </p:spPr>
        <p:txBody>
          <a:bodyPr wrap="square">
            <a:spAutoFit/>
          </a:bodyPr>
          <a:lstStyle/>
          <a:p>
            <a:r>
              <a:rPr lang="el-GR" sz="1000">
                <a:solidFill>
                  <a:schemeClr val="tx2"/>
                </a:solidFill>
                <a:ea typeface="Adobe Song Std L" panose="02020300000000000000" pitchFamily="18" charset="-128"/>
                <a:cs typeface="Arial" panose="020B0604020202020204" pitchFamily="34" charset="0"/>
              </a:rPr>
              <a:t>Αυξανόμενη ενσωμάτωση κριτηρίων ESG στις επιχειρήσεις, καθώς αυτά συνδέονται πλέον άμεσα με επενδυτικές ευκαιρίες και ανταγωνιστικότητα.</a:t>
            </a:r>
            <a:endParaRPr lang="en-US" sz="1000">
              <a:solidFill>
                <a:schemeClr val="tx2"/>
              </a:solidFill>
              <a:ea typeface="Adobe Song Std L" panose="02020300000000000000" pitchFamily="18" charset="-128"/>
              <a:cs typeface="Arial" panose="020B0604020202020204" pitchFamily="34" charset="0"/>
              <a:sym typeface="Arial" panose="020B0604020202020204" pitchFamily="34" charset="0"/>
            </a:endParaRPr>
          </a:p>
        </p:txBody>
      </p:sp>
      <p:sp>
        <p:nvSpPr>
          <p:cNvPr id="36" name="Rectangle 35">
            <a:extLst>
              <a:ext uri="{FF2B5EF4-FFF2-40B4-BE49-F238E27FC236}">
                <a16:creationId xmlns:a16="http://schemas.microsoft.com/office/drawing/2014/main" id="{A3F24B7A-8853-E52F-8CDE-C67CAFC7DEC4}"/>
              </a:ext>
            </a:extLst>
          </p:cNvPr>
          <p:cNvSpPr>
            <a:spLocks noChangeAspect="1"/>
          </p:cNvSpPr>
          <p:nvPr/>
        </p:nvSpPr>
        <p:spPr>
          <a:xfrm>
            <a:off x="8426416" y="3029738"/>
            <a:ext cx="2797521" cy="14661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l-GR" sz="1400">
                <a:solidFill>
                  <a:schemeClr val="bg1"/>
                </a:solidFill>
              </a:rPr>
              <a:t>Οι πελάτες εμφανίζουν αυξημένες απαιτήσεις για </a:t>
            </a:r>
            <a:r>
              <a:rPr lang="el-GR" sz="1400" b="1">
                <a:solidFill>
                  <a:schemeClr val="bg1"/>
                </a:solidFill>
              </a:rPr>
              <a:t>ταχεία εξυπηρέτηση, ισχυρή ψηφιακή παρουσία και υπεύθυνη επιχειρηματική λειτουργία.</a:t>
            </a:r>
            <a:endParaRPr lang="en-GB" sz="1400" b="1">
              <a:solidFill>
                <a:schemeClr val="bg1"/>
              </a:solidFill>
            </a:endParaRPr>
          </a:p>
        </p:txBody>
      </p:sp>
      <p:sp>
        <p:nvSpPr>
          <p:cNvPr id="38" name="TextBox 37">
            <a:extLst>
              <a:ext uri="{FF2B5EF4-FFF2-40B4-BE49-F238E27FC236}">
                <a16:creationId xmlns:a16="http://schemas.microsoft.com/office/drawing/2014/main" id="{7AD63BB4-1CDC-390F-19BB-BA966DC341C0}"/>
              </a:ext>
            </a:extLst>
          </p:cNvPr>
          <p:cNvSpPr txBox="1"/>
          <p:nvPr/>
        </p:nvSpPr>
        <p:spPr>
          <a:xfrm rot="16200000">
            <a:off x="288297" y="3287921"/>
            <a:ext cx="1833029" cy="480131"/>
          </a:xfrm>
          <a:prstGeom prst="rect">
            <a:avLst/>
          </a:prstGeom>
          <a:noFill/>
        </p:spPr>
        <p:txBody>
          <a:bodyPr wrap="square">
            <a:spAutoFit/>
          </a:bodyPr>
          <a:lstStyle/>
          <a:p>
            <a:pPr algn="ctr">
              <a:lnSpc>
                <a:spcPct val="70000"/>
              </a:lnSpc>
              <a:spcAft>
                <a:spcPts val="600"/>
              </a:spcAft>
            </a:pPr>
            <a:r>
              <a:rPr lang="el-GR" sz="3600" b="1" spc="300">
                <a:solidFill>
                  <a:schemeClr val="bg1"/>
                </a:solidFill>
                <a:latin typeface="KPMG Greek Bold" panose="020B0803030202040204" pitchFamily="34" charset="0"/>
              </a:rPr>
              <a:t>Τάσεις</a:t>
            </a:r>
            <a:endParaRPr lang="el-GR" sz="2800" b="1" spc="300">
              <a:latin typeface="KPMG Greek Bold" panose="020B0803030202040204" pitchFamily="34" charset="0"/>
            </a:endParaRPr>
          </a:p>
        </p:txBody>
      </p:sp>
      <p:grpSp>
        <p:nvGrpSpPr>
          <p:cNvPr id="48" name="Group 47">
            <a:extLst>
              <a:ext uri="{FF2B5EF4-FFF2-40B4-BE49-F238E27FC236}">
                <a16:creationId xmlns:a16="http://schemas.microsoft.com/office/drawing/2014/main" id="{F64AC3D0-3D7E-FB05-9E0A-F19E39274DD5}"/>
              </a:ext>
            </a:extLst>
          </p:cNvPr>
          <p:cNvGrpSpPr/>
          <p:nvPr/>
        </p:nvGrpSpPr>
        <p:grpSpPr>
          <a:xfrm>
            <a:off x="1888280" y="5261541"/>
            <a:ext cx="871978" cy="585259"/>
            <a:chOff x="2225183" y="5055694"/>
            <a:chExt cx="871978" cy="585259"/>
          </a:xfrm>
        </p:grpSpPr>
        <p:sp>
          <p:nvSpPr>
            <p:cNvPr id="2" name="Freeform 68">
              <a:extLst>
                <a:ext uri="{FF2B5EF4-FFF2-40B4-BE49-F238E27FC236}">
                  <a16:creationId xmlns:a16="http://schemas.microsoft.com/office/drawing/2014/main" id="{4F4854B4-862D-700F-6E6B-C032E7E6AAE8}"/>
                </a:ext>
              </a:extLst>
            </p:cNvPr>
            <p:cNvSpPr/>
            <p:nvPr/>
          </p:nvSpPr>
          <p:spPr>
            <a:xfrm rot="7548976">
              <a:off x="2383728" y="4897149"/>
              <a:ext cx="554888" cy="871978"/>
            </a:xfrm>
            <a:custGeom>
              <a:avLst/>
              <a:gdLst>
                <a:gd name="connsiteX0" fmla="*/ 221457 w 725190"/>
                <a:gd name="connsiteY0" fmla="*/ 28494 h 1139601"/>
                <a:gd name="connsiteX1" fmla="*/ 362595 w 725190"/>
                <a:gd name="connsiteY1" fmla="*/ 0 h 1139601"/>
                <a:gd name="connsiteX2" fmla="*/ 725190 w 725190"/>
                <a:gd name="connsiteY2" fmla="*/ 362594 h 1139601"/>
                <a:gd name="connsiteX3" fmla="*/ 503733 w 725190"/>
                <a:gd name="connsiteY3" fmla="*/ 696694 h 1139601"/>
                <a:gd name="connsiteX4" fmla="*/ 442675 w 725190"/>
                <a:gd name="connsiteY4" fmla="*/ 715648 h 1139601"/>
                <a:gd name="connsiteX5" fmla="*/ 379474 w 725190"/>
                <a:gd name="connsiteY5" fmla="*/ 820045 h 1139601"/>
                <a:gd name="connsiteX6" fmla="*/ 379474 w 725190"/>
                <a:gd name="connsiteY6" fmla="*/ 910720 h 1139601"/>
                <a:gd name="connsiteX7" fmla="*/ 387746 w 725190"/>
                <a:gd name="connsiteY7" fmla="*/ 932219 h 1139601"/>
                <a:gd name="connsiteX8" fmla="*/ 391603 w 725190"/>
                <a:gd name="connsiteY8" fmla="*/ 952924 h 1139601"/>
                <a:gd name="connsiteX9" fmla="*/ 395728 w 725190"/>
                <a:gd name="connsiteY9" fmla="*/ 953870 h 1139601"/>
                <a:gd name="connsiteX10" fmla="*/ 447717 w 725190"/>
                <a:gd name="connsiteY10" fmla="*/ 1042937 h 1139601"/>
                <a:gd name="connsiteX11" fmla="*/ 362595 w 725190"/>
                <a:gd name="connsiteY11" fmla="*/ 1139601 h 1139601"/>
                <a:gd name="connsiteX12" fmla="*/ 277472 w 725190"/>
                <a:gd name="connsiteY12" fmla="*/ 1042937 h 1139601"/>
                <a:gd name="connsiteX13" fmla="*/ 329462 w 725190"/>
                <a:gd name="connsiteY13" fmla="*/ 953870 h 1139601"/>
                <a:gd name="connsiteX14" fmla="*/ 330590 w 725190"/>
                <a:gd name="connsiteY14" fmla="*/ 953611 h 1139601"/>
                <a:gd name="connsiteX15" fmla="*/ 332285 w 725190"/>
                <a:gd name="connsiteY15" fmla="*/ 936361 h 1139601"/>
                <a:gd name="connsiteX16" fmla="*/ 345715 w 725190"/>
                <a:gd name="connsiteY16" fmla="*/ 904226 h 1139601"/>
                <a:gd name="connsiteX17" fmla="*/ 345715 w 725190"/>
                <a:gd name="connsiteY17" fmla="*/ 820041 h 1139601"/>
                <a:gd name="connsiteX18" fmla="*/ 282516 w 725190"/>
                <a:gd name="connsiteY18" fmla="*/ 715648 h 1139601"/>
                <a:gd name="connsiteX19" fmla="*/ 221457 w 725190"/>
                <a:gd name="connsiteY19" fmla="*/ 696694 h 1139601"/>
                <a:gd name="connsiteX20" fmla="*/ 0 w 725190"/>
                <a:gd name="connsiteY20" fmla="*/ 362594 h 1139601"/>
                <a:gd name="connsiteX21" fmla="*/ 221457 w 725190"/>
                <a:gd name="connsiteY21" fmla="*/ 28494 h 11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190" h="1139601">
                  <a:moveTo>
                    <a:pt x="221457" y="28494"/>
                  </a:moveTo>
                  <a:cubicBezTo>
                    <a:pt x="264837" y="10146"/>
                    <a:pt x="312531" y="0"/>
                    <a:pt x="362595" y="0"/>
                  </a:cubicBezTo>
                  <a:cubicBezTo>
                    <a:pt x="562851" y="0"/>
                    <a:pt x="725190" y="162339"/>
                    <a:pt x="725190" y="362594"/>
                  </a:cubicBezTo>
                  <a:cubicBezTo>
                    <a:pt x="725190" y="512786"/>
                    <a:pt x="633874" y="641649"/>
                    <a:pt x="503733" y="696694"/>
                  </a:cubicBezTo>
                  <a:lnTo>
                    <a:pt x="442675" y="715648"/>
                  </a:lnTo>
                  <a:lnTo>
                    <a:pt x="379474" y="820045"/>
                  </a:lnTo>
                  <a:lnTo>
                    <a:pt x="379474" y="910720"/>
                  </a:lnTo>
                  <a:lnTo>
                    <a:pt x="387746" y="932219"/>
                  </a:lnTo>
                  <a:lnTo>
                    <a:pt x="391603" y="952924"/>
                  </a:lnTo>
                  <a:lnTo>
                    <a:pt x="395728" y="953870"/>
                  </a:lnTo>
                  <a:cubicBezTo>
                    <a:pt x="426280" y="968545"/>
                    <a:pt x="447717" y="1002898"/>
                    <a:pt x="447717" y="1042937"/>
                  </a:cubicBezTo>
                  <a:cubicBezTo>
                    <a:pt x="447717" y="1096323"/>
                    <a:pt x="409607" y="1139601"/>
                    <a:pt x="362595" y="1139601"/>
                  </a:cubicBezTo>
                  <a:cubicBezTo>
                    <a:pt x="315583" y="1139601"/>
                    <a:pt x="277472" y="1096323"/>
                    <a:pt x="277472" y="1042937"/>
                  </a:cubicBezTo>
                  <a:cubicBezTo>
                    <a:pt x="277472" y="1002899"/>
                    <a:pt x="298910" y="968545"/>
                    <a:pt x="329462" y="953870"/>
                  </a:cubicBezTo>
                  <a:lnTo>
                    <a:pt x="330590" y="953611"/>
                  </a:lnTo>
                  <a:lnTo>
                    <a:pt x="332285" y="936361"/>
                  </a:lnTo>
                  <a:lnTo>
                    <a:pt x="345715" y="904226"/>
                  </a:lnTo>
                  <a:lnTo>
                    <a:pt x="345715" y="820041"/>
                  </a:lnTo>
                  <a:lnTo>
                    <a:pt x="282516" y="715648"/>
                  </a:lnTo>
                  <a:lnTo>
                    <a:pt x="221457" y="696694"/>
                  </a:lnTo>
                  <a:cubicBezTo>
                    <a:pt x="91316" y="641649"/>
                    <a:pt x="0" y="512786"/>
                    <a:pt x="0" y="362594"/>
                  </a:cubicBezTo>
                  <a:cubicBezTo>
                    <a:pt x="0" y="212403"/>
                    <a:pt x="91316" y="83539"/>
                    <a:pt x="221457" y="28494"/>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prstClr val="white"/>
                </a:solidFill>
                <a:cs typeface="Arial" panose="020B0604020202020204" pitchFamily="34" charset="0"/>
                <a:sym typeface="Arial" panose="020B0604020202020204" pitchFamily="34" charset="0"/>
              </a:endParaRPr>
            </a:p>
          </p:txBody>
        </p:sp>
        <p:sp>
          <p:nvSpPr>
            <p:cNvPr id="47" name="TextBox 63">
              <a:extLst>
                <a:ext uri="{FF2B5EF4-FFF2-40B4-BE49-F238E27FC236}">
                  <a16:creationId xmlns:a16="http://schemas.microsoft.com/office/drawing/2014/main" id="{220379CD-8D31-F8B0-A36B-C008E65966C4}"/>
                </a:ext>
              </a:extLst>
            </p:cNvPr>
            <p:cNvSpPr txBox="1"/>
            <p:nvPr/>
          </p:nvSpPr>
          <p:spPr>
            <a:xfrm>
              <a:off x="2559533" y="5240843"/>
              <a:ext cx="470000" cy="400110"/>
            </a:xfrm>
            <a:prstGeom prst="rect">
              <a:avLst/>
            </a:prstGeom>
            <a:noFill/>
          </p:spPr>
          <p:txBody>
            <a:bodyPr wrap="none" rtlCol="0" anchor="ctr">
              <a:spAutoFit/>
            </a:bodyPr>
            <a:lstStyle/>
            <a:p>
              <a:pPr algn="ctr"/>
              <a:r>
                <a:rPr lang="en-US" sz="2000">
                  <a:solidFill>
                    <a:schemeClr val="bg1">
                      <a:lumMod val="95000"/>
                    </a:schemeClr>
                  </a:solidFill>
                  <a:cs typeface="Arial" panose="020B0604020202020204" pitchFamily="34" charset="0"/>
                  <a:sym typeface="Arial" panose="020B0604020202020204" pitchFamily="34" charset="0"/>
                </a:rPr>
                <a:t>0</a:t>
              </a:r>
              <a:r>
                <a:rPr lang="el-GR" sz="2000">
                  <a:solidFill>
                    <a:schemeClr val="bg1">
                      <a:lumMod val="95000"/>
                    </a:schemeClr>
                  </a:solidFill>
                  <a:cs typeface="Arial" panose="020B0604020202020204" pitchFamily="34" charset="0"/>
                  <a:sym typeface="Arial" panose="020B0604020202020204" pitchFamily="34" charset="0"/>
                </a:rPr>
                <a:t>5</a:t>
              </a:r>
              <a:endParaRPr lang="en-US" sz="2000">
                <a:solidFill>
                  <a:schemeClr val="bg1">
                    <a:lumMod val="95000"/>
                  </a:schemeClr>
                </a:solidFill>
                <a:cs typeface="Arial" panose="020B0604020202020204" pitchFamily="34" charset="0"/>
                <a:sym typeface="Arial" panose="020B0604020202020204" pitchFamily="34" charset="0"/>
              </a:endParaRPr>
            </a:p>
          </p:txBody>
        </p:sp>
      </p:grpSp>
      <p:sp>
        <p:nvSpPr>
          <p:cNvPr id="49" name="Rectangle 148">
            <a:extLst>
              <a:ext uri="{FF2B5EF4-FFF2-40B4-BE49-F238E27FC236}">
                <a16:creationId xmlns:a16="http://schemas.microsoft.com/office/drawing/2014/main" id="{D2561A65-1630-0C3B-9215-7CA2A4ED9A80}"/>
              </a:ext>
            </a:extLst>
          </p:cNvPr>
          <p:cNvSpPr/>
          <p:nvPr/>
        </p:nvSpPr>
        <p:spPr>
          <a:xfrm flipH="1">
            <a:off x="3111773" y="5335073"/>
            <a:ext cx="4170133" cy="307777"/>
          </a:xfrm>
          <a:prstGeom prst="rect">
            <a:avLst/>
          </a:prstGeom>
        </p:spPr>
        <p:txBody>
          <a:bodyPr wrap="square" anchor="t">
            <a:spAutoFit/>
          </a:bodyPr>
          <a:lstStyle/>
          <a:p>
            <a:r>
              <a:rPr lang="el-GR" sz="1400" b="1">
                <a:solidFill>
                  <a:schemeClr val="accent6"/>
                </a:solidFill>
                <a:ea typeface="Adobe Song Std L" panose="02020300000000000000" pitchFamily="18" charset="-128"/>
                <a:cs typeface="Arial" panose="020B0604020202020204" pitchFamily="34" charset="0"/>
                <a:sym typeface="Arial" panose="020B0604020202020204" pitchFamily="34" charset="0"/>
              </a:rPr>
              <a:t>Μεταβολή Ζήτησης</a:t>
            </a:r>
          </a:p>
        </p:txBody>
      </p:sp>
      <p:sp>
        <p:nvSpPr>
          <p:cNvPr id="50" name="Rectangle 149">
            <a:extLst>
              <a:ext uri="{FF2B5EF4-FFF2-40B4-BE49-F238E27FC236}">
                <a16:creationId xmlns:a16="http://schemas.microsoft.com/office/drawing/2014/main" id="{4E5D5043-F324-0132-4AD4-F5D5AE811625}"/>
              </a:ext>
            </a:extLst>
          </p:cNvPr>
          <p:cNvSpPr/>
          <p:nvPr/>
        </p:nvSpPr>
        <p:spPr>
          <a:xfrm>
            <a:off x="3098044" y="5577050"/>
            <a:ext cx="4073086" cy="553998"/>
          </a:xfrm>
          <a:prstGeom prst="rect">
            <a:avLst/>
          </a:prstGeom>
        </p:spPr>
        <p:txBody>
          <a:bodyPr wrap="square">
            <a:spAutoFit/>
          </a:bodyPr>
          <a:lstStyle/>
          <a:p>
            <a:r>
              <a:rPr lang="el-GR" sz="1000">
                <a:solidFill>
                  <a:schemeClr val="tx2"/>
                </a:solidFill>
                <a:ea typeface="Adobe Song Std L" panose="02020300000000000000" pitchFamily="18" charset="-128"/>
                <a:cs typeface="Arial" panose="020B0604020202020204" pitchFamily="34" charset="0"/>
              </a:rPr>
              <a:t>Η ζήτηση κατευθύνεται προς προϊόντα και υπηρεσίες υψηλής προστιθέμενης αξίας, με βελτιωμένη ποιότητα, διαφάνεια συναλλαγών και συμμόρφωση με ευρωπαϊκά πρότυπα. </a:t>
            </a:r>
            <a:endParaRPr lang="en-US" sz="1000">
              <a:solidFill>
                <a:schemeClr val="tx2"/>
              </a:solidFill>
              <a:ea typeface="Adobe Song Std L" panose="02020300000000000000" pitchFamily="18" charset="-128"/>
              <a:cs typeface="Arial" panose="020B0604020202020204" pitchFamily="34" charset="0"/>
            </a:endParaRPr>
          </a:p>
        </p:txBody>
      </p:sp>
      <p:pic>
        <p:nvPicPr>
          <p:cNvPr id="15" name="Graphic 14">
            <a:extLst>
              <a:ext uri="{FF2B5EF4-FFF2-40B4-BE49-F238E27FC236}">
                <a16:creationId xmlns:a16="http://schemas.microsoft.com/office/drawing/2014/main" id="{8A0CAEF2-6EC9-84CD-E6C2-8F1629D869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13392" y="2002896"/>
            <a:ext cx="974589" cy="977833"/>
          </a:xfrm>
          <a:prstGeom prst="rect">
            <a:avLst/>
          </a:prstGeom>
        </p:spPr>
      </p:pic>
    </p:spTree>
    <p:extLst>
      <p:ext uri="{BB962C8B-B14F-4D97-AF65-F5344CB8AC3E}">
        <p14:creationId xmlns:p14="http://schemas.microsoft.com/office/powerpoint/2010/main" val="4204510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REATEDBY" val="Global PowerPoint Toolbar"/>
  <p:tag name="FONTUSED" val="KPMGFONT"/>
  <p:tag name="KEYWORD" val="SCREENWIDE"/>
  <p:tag name="TEMPLATEVERSION" val="17/07/2017 11:56:04"/>
  <p:tag name="TOOLBARVERSION" val="5.30a"/>
  <p:tag name="TYPE" val="ScreenWide"/>
</p:tagLst>
</file>

<file path=ppt/tags/tag10.xml><?xml version="1.0" encoding="utf-8"?>
<p:tagLst xmlns:a="http://schemas.openxmlformats.org/drawingml/2006/main" xmlns:r="http://schemas.openxmlformats.org/officeDocument/2006/relationships" xmlns:p="http://schemas.openxmlformats.org/presentationml/2006/main">
  <p:tag name="ADV_COPYRIGHT" val="TRUE"/>
</p:tagLst>
</file>

<file path=ppt/tags/tag10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1.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10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3.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10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5.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10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7.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10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9.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2.xml><?xml version="1.0" encoding="utf-8"?>
<p:tagLst xmlns:a="http://schemas.openxmlformats.org/drawingml/2006/main" xmlns:r="http://schemas.openxmlformats.org/officeDocument/2006/relationships" xmlns:p="http://schemas.openxmlformats.org/presentationml/2006/main">
  <p:tag name="COPYRIGHT1" val="TRUE"/>
</p:tagLst>
</file>

<file path=ppt/tags/tag12.xml><?xml version="1.0" encoding="utf-8"?>
<p:tagLst xmlns:a="http://schemas.openxmlformats.org/drawingml/2006/main" xmlns:r="http://schemas.openxmlformats.org/officeDocument/2006/relationships" xmlns:p="http://schemas.openxmlformats.org/presentationml/2006/main">
  <p:tag name="ADV_COPYRIGHT"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ADV_COPYRIGHT"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ADV_COPYRIGHT"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DV_COPYRIGHT"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ADV_COPYRIGHT" val="TRUE"/>
</p:tagLst>
</file>

<file path=ppt/tags/tag2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ADV_COPYRIGHT" val="TRUE"/>
</p:tagLst>
</file>

<file path=ppt/tags/tag2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7.xml><?xml version="1.0" encoding="utf-8"?>
<p:tagLst xmlns:a="http://schemas.openxmlformats.org/drawingml/2006/main" xmlns:r="http://schemas.openxmlformats.org/officeDocument/2006/relationships" xmlns:p="http://schemas.openxmlformats.org/presentationml/2006/main">
  <p:tag name="ADV_COPYRIGHT" val="TRUE"/>
</p:tagLst>
</file>

<file path=ppt/tags/tag2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9.xml><?xml version="1.0" encoding="utf-8"?>
<p:tagLst xmlns:a="http://schemas.openxmlformats.org/drawingml/2006/main" xmlns:r="http://schemas.openxmlformats.org/officeDocument/2006/relationships" xmlns:p="http://schemas.openxmlformats.org/presentationml/2006/main">
  <p:tag name="ADV_COPYRIGHT"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1.xml><?xml version="1.0" encoding="utf-8"?>
<p:tagLst xmlns:a="http://schemas.openxmlformats.org/drawingml/2006/main" xmlns:r="http://schemas.openxmlformats.org/officeDocument/2006/relationships" xmlns:p="http://schemas.openxmlformats.org/presentationml/2006/main">
  <p:tag name="ADV_COPYRIGHT" val="TRUE"/>
</p:tagLst>
</file>

<file path=ppt/tags/tag3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3.xml><?xml version="1.0" encoding="utf-8"?>
<p:tagLst xmlns:a="http://schemas.openxmlformats.org/drawingml/2006/main" xmlns:r="http://schemas.openxmlformats.org/officeDocument/2006/relationships" xmlns:p="http://schemas.openxmlformats.org/presentationml/2006/main">
  <p:tag name="ADV_COPYRIGHT" val="TRUE"/>
</p:tagLst>
</file>

<file path=ppt/tags/tag3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5.xml><?xml version="1.0" encoding="utf-8"?>
<p:tagLst xmlns:a="http://schemas.openxmlformats.org/drawingml/2006/main" xmlns:r="http://schemas.openxmlformats.org/officeDocument/2006/relationships" xmlns:p="http://schemas.openxmlformats.org/presentationml/2006/main">
  <p:tag name="ADV_COPYRIGHT" val="TRUE"/>
</p:tagLst>
</file>

<file path=ppt/tags/tag3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7.xml><?xml version="1.0" encoding="utf-8"?>
<p:tagLst xmlns:a="http://schemas.openxmlformats.org/drawingml/2006/main" xmlns:r="http://schemas.openxmlformats.org/officeDocument/2006/relationships" xmlns:p="http://schemas.openxmlformats.org/presentationml/2006/main">
  <p:tag name="ADV_COPYRIGHT" val="TRUE"/>
</p:tagLst>
</file>

<file path=ppt/tags/tag3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9.xml><?xml version="1.0" encoding="utf-8"?>
<p:tagLst xmlns:a="http://schemas.openxmlformats.org/drawingml/2006/main" xmlns:r="http://schemas.openxmlformats.org/officeDocument/2006/relationships" xmlns:p="http://schemas.openxmlformats.org/presentationml/2006/main">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ags/tag4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1.xml><?xml version="1.0" encoding="utf-8"?>
<p:tagLst xmlns:a="http://schemas.openxmlformats.org/drawingml/2006/main" xmlns:r="http://schemas.openxmlformats.org/officeDocument/2006/relationships" xmlns:p="http://schemas.openxmlformats.org/presentationml/2006/main">
  <p:tag name="ADV_COPYRIGHT" val="TRUE"/>
</p:tagLst>
</file>

<file path=ppt/tags/tag4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3.xml><?xml version="1.0" encoding="utf-8"?>
<p:tagLst xmlns:a="http://schemas.openxmlformats.org/drawingml/2006/main" xmlns:r="http://schemas.openxmlformats.org/officeDocument/2006/relationships" xmlns:p="http://schemas.openxmlformats.org/presentationml/2006/main">
  <p:tag name="ADV_COPYRIGHT" val="TRUE"/>
</p:tagLst>
</file>

<file path=ppt/tags/tag4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5.xml><?xml version="1.0" encoding="utf-8"?>
<p:tagLst xmlns:a="http://schemas.openxmlformats.org/drawingml/2006/main" xmlns:r="http://schemas.openxmlformats.org/officeDocument/2006/relationships" xmlns:p="http://schemas.openxmlformats.org/presentationml/2006/main">
  <p:tag name="ADV_COPYRIGHT" val="TRUE"/>
</p:tagLst>
</file>

<file path=ppt/tags/tag4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7.xml><?xml version="1.0" encoding="utf-8"?>
<p:tagLst xmlns:a="http://schemas.openxmlformats.org/drawingml/2006/main" xmlns:r="http://schemas.openxmlformats.org/officeDocument/2006/relationships" xmlns:p="http://schemas.openxmlformats.org/presentationml/2006/main">
  <p:tag name="ADV_COPYRIGHT" val="TRUE"/>
</p:tagLst>
</file>

<file path=ppt/tags/tag4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9.xml><?xml version="1.0" encoding="utf-8"?>
<p:tagLst xmlns:a="http://schemas.openxmlformats.org/drawingml/2006/main" xmlns:r="http://schemas.openxmlformats.org/officeDocument/2006/relationships" xmlns:p="http://schemas.openxmlformats.org/presentationml/2006/main">
  <p:tag name="ADV_COPYRIGHT"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1.xml><?xml version="1.0" encoding="utf-8"?>
<p:tagLst xmlns:a="http://schemas.openxmlformats.org/drawingml/2006/main" xmlns:r="http://schemas.openxmlformats.org/officeDocument/2006/relationships" xmlns:p="http://schemas.openxmlformats.org/presentationml/2006/main">
  <p:tag name="ADV_COPYRIGHT" val="TRUE"/>
</p:tagLst>
</file>

<file path=ppt/tags/tag5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3.xml><?xml version="1.0" encoding="utf-8"?>
<p:tagLst xmlns:a="http://schemas.openxmlformats.org/drawingml/2006/main" xmlns:r="http://schemas.openxmlformats.org/officeDocument/2006/relationships" xmlns:p="http://schemas.openxmlformats.org/presentationml/2006/main">
  <p:tag name="ADV_COPYRIGHT" val="TRUE"/>
</p:tagLst>
</file>

<file path=ppt/tags/tag5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5.xml><?xml version="1.0" encoding="utf-8"?>
<p:tagLst xmlns:a="http://schemas.openxmlformats.org/drawingml/2006/main" xmlns:r="http://schemas.openxmlformats.org/officeDocument/2006/relationships" xmlns:p="http://schemas.openxmlformats.org/presentationml/2006/main">
  <p:tag name="ADV_COPYRIGHT" val="TRUE"/>
</p:tagLst>
</file>

<file path=ppt/tags/tag5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7.xml><?xml version="1.0" encoding="utf-8"?>
<p:tagLst xmlns:a="http://schemas.openxmlformats.org/drawingml/2006/main" xmlns:r="http://schemas.openxmlformats.org/officeDocument/2006/relationships" xmlns:p="http://schemas.openxmlformats.org/presentationml/2006/main">
  <p:tag name="ADV_COPYRIGHT" val="TRUE"/>
</p:tagLst>
</file>

<file path=ppt/tags/tag5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9.xml><?xml version="1.0" encoding="utf-8"?>
<p:tagLst xmlns:a="http://schemas.openxmlformats.org/drawingml/2006/main" xmlns:r="http://schemas.openxmlformats.org/officeDocument/2006/relationships" xmlns:p="http://schemas.openxmlformats.org/presentationml/2006/main">
  <p:tag name="ADV_COPYRIGHT" val="TRUE"/>
</p:tagLst>
</file>

<file path=ppt/tags/tag6.xml><?xml version="1.0" encoding="utf-8"?>
<p:tagLst xmlns:a="http://schemas.openxmlformats.org/drawingml/2006/main" xmlns:r="http://schemas.openxmlformats.org/officeDocument/2006/relationships" xmlns:p="http://schemas.openxmlformats.org/presentationml/2006/main">
  <p:tag name="ADV_COPYRIGHT" val="TRUE"/>
</p:tagLst>
</file>

<file path=ppt/tags/tag6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1.xml><?xml version="1.0" encoding="utf-8"?>
<p:tagLst xmlns:a="http://schemas.openxmlformats.org/drawingml/2006/main" xmlns:r="http://schemas.openxmlformats.org/officeDocument/2006/relationships" xmlns:p="http://schemas.openxmlformats.org/presentationml/2006/main">
  <p:tag name="ADV_COPYRIGHT" val="TRU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ADV_COPYRIGHT" val="TRUE"/>
</p:tagLst>
</file>

<file path=ppt/tags/tag8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9.xml><?xml version="1.0" encoding="utf-8"?>
<p:tagLst xmlns:a="http://schemas.openxmlformats.org/drawingml/2006/main" xmlns:r="http://schemas.openxmlformats.org/officeDocument/2006/relationships" xmlns:p="http://schemas.openxmlformats.org/presentationml/2006/main">
  <p:tag name="ADV_COPYRIGHT" val="TRUE"/>
  <p:tag name="ADV_HEIGHT" val="14.54063"/>
  <p:tag name="ADV_LEFT" val="148.4791"/>
  <p:tag name="ADV_TOP" val="493.4643"/>
  <p:tag name="ADV_WIDTH" val="364.0209"/>
</p:tagLst>
</file>

<file path=ppt/theme/theme1.xml><?xml version="1.0" encoding="utf-8"?>
<a:theme xmlns:a="http://schemas.openxmlformats.org/drawingml/2006/main" name="KPMG Widescreen [16:9] Feb 2022">
  <a:themeElements>
    <a:clrScheme name="Custom 2">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2" id="{6F9D073B-8B7E-4CCD-B454-11736666544F}" vid="{CB0E54E2-5236-4DAF-8398-713F6E87C91A}"/>
    </a:ext>
  </a:extLst>
</a:theme>
</file>

<file path=ppt/theme/theme2.xml><?xml version="1.0" encoding="utf-8"?>
<a:theme xmlns:a="http://schemas.openxmlformats.org/drawingml/2006/main" name="1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2" id="{6F9D073B-8B7E-4CCD-B454-11736666544F}" vid="{CB0E54E2-5236-4DAF-8398-713F6E87C91A}"/>
    </a:ext>
  </a:extLst>
</a:theme>
</file>

<file path=ppt/theme/theme3.xml><?xml version="1.0" encoding="utf-8"?>
<a:theme xmlns:a="http://schemas.openxmlformats.org/drawingml/2006/main" name="2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0D07B9DA-DB2F-4A1F-8CAC-6FD7C4A19BFD}" vid="{9D8C322F-4652-47D4-9D05-B3D11C3110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5653b52-df9b-47d2-8549-8de78ac04e21}" enabled="1" method="Standard" siteId="{deff24bb-2089-4400-8c8e-f71e680378b2}" removed="0"/>
</clbl:labelList>
</file>

<file path=docProps/app.xml><?xml version="1.0" encoding="utf-8"?>
<Properties xmlns="http://schemas.openxmlformats.org/officeDocument/2006/extended-properties" xmlns:vt="http://schemas.openxmlformats.org/officeDocument/2006/docPropsVTypes">
  <Template>KPMG Global Brand Refresh_Widescreen-Revised_v10</Template>
  <TotalTime>8716</TotalTime>
  <Words>7582</Words>
  <Application>Microsoft Office PowerPoint</Application>
  <PresentationFormat>Ευρεία οθόνη</PresentationFormat>
  <Paragraphs>705</Paragraphs>
  <Slides>37</Slides>
  <Notes>17</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37</vt:i4>
      </vt:variant>
    </vt:vector>
  </HeadingPairs>
  <TitlesOfParts>
    <vt:vector size="49" baseType="lpstr">
      <vt:lpstr>Arial</vt:lpstr>
      <vt:lpstr>Aptos Narrow</vt:lpstr>
      <vt:lpstr>KPMG Greek Bold</vt:lpstr>
      <vt:lpstr>Wingdings</vt:lpstr>
      <vt:lpstr>KPMG Greek Light</vt:lpstr>
      <vt:lpstr>KPMG Bold</vt:lpstr>
      <vt:lpstr>KPMG Greek Thin</vt:lpstr>
      <vt:lpstr>Adobe Song Std L</vt:lpstr>
      <vt:lpstr>KPMG Widescreen [16:9] Feb 2022</vt:lpstr>
      <vt:lpstr>1_KPMG Widescreen [16:9] Feb 2022</vt:lpstr>
      <vt:lpstr>2_KPMG Widescreen [16:9] Feb 2022</vt:lpstr>
      <vt:lpstr>think-cell Slide</vt:lpstr>
      <vt:lpstr>Κλαδική έρευνα Για το κόστος, τη γραφειοκρατία και τη βιωσιμότητα των μικρών επιχειρήσεων  </vt:lpstr>
      <vt:lpstr>Παρουσίαση του PowerPoint</vt:lpstr>
      <vt:lpstr>Διάρθρωση της Ελληνικής Επιχειρηματικότητας &amp; Συμβολή των ΜμΕ</vt:lpstr>
      <vt:lpstr>Επισκόπηση Επιχειρηματικού Κλίματος ΜμΕ - Ευρώπη</vt:lpstr>
      <vt:lpstr>Παρουσίαση του PowerPoint</vt:lpstr>
      <vt:lpstr>Παρουσίαση του PowerPoint</vt:lpstr>
      <vt:lpstr>Παρουσίαση του PowerPoint</vt:lpstr>
      <vt:lpstr>Χρονολογική ανάλυση των προκλήσεων για τις ΜμΕ (2020–2025) </vt:lpstr>
      <vt:lpstr>Τάσεις  &amp; Μετασχηματισμοί</vt:lpstr>
      <vt:lpstr>Κλαδική  Έρευνα – Σύνοψη</vt:lpstr>
      <vt:lpstr>Κλαδική  Έρευνα – Προφίλ Συμμετεχόντων</vt:lpstr>
      <vt:lpstr>Κλαδική  Έρευνα – Ακρίβεια / Κόστος Λειτουργίας</vt:lpstr>
      <vt:lpstr>Κλαδική  Έρευνα – Γραφειοκρατία / Κρατικές πλατφόρμες</vt:lpstr>
      <vt:lpstr>Κλαδική  Έρευνα – Χρηματοδότηση</vt:lpstr>
      <vt:lpstr>Κλαδική  Έρευνα – Διαχείριση Προσωπικού</vt:lpstr>
      <vt:lpstr>Κλαδική  Έρευνα – Ρυθμίσεις Χρεών / Επιβίωση</vt:lpstr>
      <vt:lpstr> Κλάδοι Ανάλυσης</vt:lpstr>
      <vt:lpstr>Αρτοποιία – Ζαχαροπλαστική </vt:lpstr>
      <vt:lpstr>Κλαδική  Έρευνα:  Αρτοποιία – Ζαχαροπλαστική </vt:lpstr>
      <vt:lpstr>Συνεργεία Αυτοκινήτων</vt:lpstr>
      <vt:lpstr>Παρουσίαση του PowerPoint</vt:lpstr>
      <vt:lpstr>Κατασκευές (Κτηριακά  Έργα)</vt:lpstr>
      <vt:lpstr>Κλαδική  Έρευνα: Κατασκευές (Κτηριακά  Έργα)</vt:lpstr>
      <vt:lpstr>Αλουμινοκατασκευές - Υαλοπίνακες </vt:lpstr>
      <vt:lpstr>Κλαδική  Έρευνα: Αλουμινοκατασκευές - Υαλοπίνακες</vt:lpstr>
      <vt:lpstr>Πλαστικά – Καλούπια - Μηχανουργεία</vt:lpstr>
      <vt:lpstr>Κλαδική  Έρευνα: Πλαστικά – Καλούπια - Μηχανουργεία</vt:lpstr>
      <vt:lpstr>Κλωστοϋφαντουργία</vt:lpstr>
      <vt:lpstr>Κλαδική  Έρευνα: Κλωστοϋφαντουργία</vt:lpstr>
      <vt:lpstr>Εκτυπώσεις – Γραφικές Τέχνες </vt:lpstr>
      <vt:lpstr>Κλαδική  Έρευνα: Εκτυπώσεις – Γραφικές Τέχνες</vt:lpstr>
      <vt:lpstr>Αργυροχρυσοχοΐα</vt:lpstr>
      <vt:lpstr>Κλαδική  Έρευνα: Αργυροχρυσοχοΐα</vt:lpstr>
      <vt:lpstr>Τρόφιμα - Ποτά</vt:lpstr>
      <vt:lpstr>Κλαδική  Έρευνα: Τρόφιμα - Ποτά</vt:lpstr>
      <vt:lpstr>Ευκαιρίες ενίσχυσης της προστιθέμενης αξίας του Επιμελητηρίου</vt:lpstr>
      <vt:lpstr>Παρουσίαση του PowerPoint</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screen template</dc:title>
  <dc:creator>Rosli, Saifun</dc:creator>
  <cp:lastModifiedBy>Πολυξένη Δημητρακάκη</cp:lastModifiedBy>
  <cp:revision>3</cp:revision>
  <dcterms:created xsi:type="dcterms:W3CDTF">2022-03-14T16:42:38Z</dcterms:created>
  <dcterms:modified xsi:type="dcterms:W3CDTF">2026-07-01T08:09:48Z</dcterms:modified>
  <cp:category>KPMG Confidential</cp:category>
</cp:coreProperties>
</file>